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embeddedFontLst>
    <p:embeddedFont>
      <p:font typeface="Montserrat"/>
      <p:bold r:id="rId12"/>
    </p:embeddedFont>
    <p:embeddedFont>
      <p:font typeface="Source Sans Pro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75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2081361"/>
            <a:ext cx="114300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EA580C"/>
                </a:solidFill>
                <a:latin typeface="Montserrat"/>
              </a:rPr>
              <a:t>UNIVERSIDAD DE CÁDIZ • ERASMUS+ BIP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490936"/>
            <a:ext cx="9101137" cy="1340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sz="4800" b="1" i="0" u="none">
                <a:solidFill>
                  <a:srgbClr val="FFFFFF"/>
                </a:solidFill>
                <a:latin typeface="Montserrat"/>
              </a:rPr>
              <a:t>Fronteras, Seguridad y Relaciones Mediterráneas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136677"/>
            <a:ext cx="6762750" cy="639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800" b="0" i="0" u="none">
                <a:solidFill>
                  <a:srgbClr val="CBD5E1"/>
                </a:solidFill>
                <a:latin typeface="Source Sans Pro"/>
              </a:rPr>
              <a:t>Perspectivas transnacionales. Un programa intensivo que conecta historia, diplomacia y retos actuales en el corazón de Roma.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605212"/>
            <a:ext cx="142875" cy="2000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976687"/>
            <a:ext cx="142875" cy="2000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348162"/>
            <a:ext cx="142875" cy="2000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719637"/>
            <a:ext cx="142875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091112"/>
            <a:ext cx="142875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1557337"/>
            <a:ext cx="66675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Montserrat"/>
              </a:rPr>
              <a:t>LA RED ACADÉMICA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881187"/>
            <a:ext cx="70008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sz="3000" b="1" i="0" u="none">
                <a:solidFill>
                  <a:srgbClr val="1E293B"/>
                </a:solidFill>
                <a:latin typeface="Montserrat"/>
              </a:rPr>
              <a:t>Cooperación Internacional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2719387"/>
            <a:ext cx="5429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Source Sans Pro"/>
              </a:rPr>
              <a:t>Seis universidades europeas unidas para abordar los desafíos geopolíticos y culturales del área mediterránea.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7275" y="3595687"/>
            <a:ext cx="6372225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Source Sans Pro"/>
              </a:rPr>
              <a:t>Roma (Coordinador):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Universidad Niccolò Cusano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7275" y="3972825"/>
            <a:ext cx="4488408" cy="20774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 dirty="0" err="1">
                <a:solidFill>
                  <a:srgbClr val="1E293B"/>
                </a:solidFill>
                <a:latin typeface="Source Sans Pro"/>
              </a:rPr>
              <a:t>España</a:t>
            </a:r>
            <a:r>
              <a:rPr sz="1350" b="1" i="0" u="none" dirty="0">
                <a:solidFill>
                  <a:srgbClr val="1E293B"/>
                </a:solidFill>
                <a:latin typeface="Source Sans Pro"/>
              </a:rPr>
              <a:t>: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 Universidad de Cádiz &amp; </a:t>
            </a:r>
            <a:r>
              <a:rPr sz="1350" b="0" i="0" u="none" dirty="0" err="1" smtClean="0">
                <a:solidFill>
                  <a:srgbClr val="1E293B"/>
                </a:solidFill>
                <a:latin typeface="Source Sans Pro"/>
              </a:rPr>
              <a:t>Univ</a:t>
            </a:r>
            <a:r>
              <a:rPr lang="it-IT" sz="1350" b="0" i="0" u="none" dirty="0" err="1" smtClean="0">
                <a:solidFill>
                  <a:srgbClr val="1E293B"/>
                </a:solidFill>
                <a:latin typeface="Source Sans Pro"/>
              </a:rPr>
              <a:t>ersidad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de Valencia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7275" y="4338637"/>
            <a:ext cx="6372225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Source Sans Pro"/>
              </a:rPr>
              <a:t>Bulgaria: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University of National and World Economy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7275" y="4710112"/>
            <a:ext cx="6372225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Source Sans Pro"/>
              </a:rPr>
              <a:t>Croacia: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Šibenik University of Applied Sciences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7275" y="5081587"/>
            <a:ext cx="6372225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Source Sans Pro"/>
              </a:rPr>
              <a:t>Turquía: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Adana University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838325"/>
            <a:ext cx="3352800" cy="3810000"/>
          </a:xfrm>
          <a:prstGeom prst="roundRect">
            <a:avLst>
              <a:gd name="adj" fmla="val 2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19600" y="1838325"/>
            <a:ext cx="3352800" cy="3810000"/>
          </a:xfrm>
          <a:prstGeom prst="roundRect">
            <a:avLst>
              <a:gd name="adj" fmla="val 2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838325"/>
            <a:ext cx="3352800" cy="3810000"/>
          </a:xfrm>
          <a:prstGeom prst="roundRect">
            <a:avLst>
              <a:gd name="adj" fmla="val 2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219325"/>
            <a:ext cx="304800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219325"/>
            <a:ext cx="3810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2219325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285750" y="762000"/>
            <a:ext cx="12763500" cy="4667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1E293B"/>
                </a:solidFill>
                <a:latin typeface="Montserrat"/>
              </a:rPr>
              <a:t>El Contexto Mediterráneo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752725"/>
            <a:ext cx="2820352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Montserrat"/>
              </a:rPr>
              <a:t>Dinámicas Geopolíticas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419475"/>
            <a:ext cx="26860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Source Sans Pro"/>
              </a:rPr>
              <a:t>Análisis crítico de las tensiones y la seguridad en la región.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0600" y="2752725"/>
            <a:ext cx="3400425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Montserrat"/>
              </a:rPr>
              <a:t>Políticas Migratorias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3162300"/>
            <a:ext cx="26860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Source Sans Pro"/>
              </a:rPr>
              <a:t>Gobernanza, fronteras y flujos de población actuales.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8200" y="2752725"/>
            <a:ext cx="3400425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Montserrat"/>
              </a:rPr>
              <a:t>Herencia Cultural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3162300"/>
            <a:ext cx="26860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Source Sans Pro"/>
              </a:rPr>
              <a:t>El impacto de la memoria histórica en las relaciones diplomáticas.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0" y="27717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0" y="31908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400800" y="36099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0" y="40290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0" y="27717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0" y="31908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0" y="36099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0" y="4029075"/>
            <a:ext cx="46482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3000" y="762000"/>
            <a:ext cx="11049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A580C"/>
                </a:solidFill>
                <a:latin typeface="Montserrat"/>
              </a:rPr>
              <a:t>¿A QUIÉN VA DIRIGIDO?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1085850"/>
            <a:ext cx="11049000" cy="4667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Montserrat"/>
              </a:rPr>
              <a:t>Perfiles Académicos Buscados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009775"/>
            <a:ext cx="581025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Source Sans Pro"/>
              </a:rPr>
              <a:t>Niveles Educativos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009775"/>
            <a:ext cx="57912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Source Sans Pro"/>
              </a:rPr>
              <a:t>Disciplinas Principales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476500"/>
            <a:ext cx="55816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EA580C"/>
                </a:solidFill>
                <a:latin typeface="Source Sans Pro"/>
              </a:rPr>
              <a:t>■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1" i="0" u="none">
                <a:solidFill>
                  <a:srgbClr val="1E293B"/>
                </a:solidFill>
                <a:latin typeface="Source Sans Pro"/>
              </a:rPr>
              <a:t>Grado: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Estudiantes universitarios actuales.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847975"/>
            <a:ext cx="55816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EA580C"/>
                </a:solidFill>
                <a:latin typeface="Source Sans Pro"/>
              </a:rPr>
              <a:t>■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1" i="0" u="none">
                <a:solidFill>
                  <a:srgbClr val="1E293B"/>
                </a:solidFill>
                <a:latin typeface="Source Sans Pro"/>
              </a:rPr>
              <a:t>Máster: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Especialización de posgrado.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219450"/>
            <a:ext cx="55816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EA580C"/>
                </a:solidFill>
                <a:latin typeface="Source Sans Pro"/>
              </a:rPr>
              <a:t>■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1" i="0" u="none">
                <a:solidFill>
                  <a:srgbClr val="1E293B"/>
                </a:solidFill>
                <a:latin typeface="Source Sans Pro"/>
              </a:rPr>
              <a:t>Doctorado:</a:t>
            </a:r>
            <a:r>
              <a:rPr sz="1350" b="0" i="0" u="none">
                <a:solidFill>
                  <a:srgbClr val="1E293B"/>
                </a:solidFill>
                <a:latin typeface="Source Sans Pro"/>
              </a:rPr>
              <a:t> Investigadores en formación.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2476500"/>
            <a:ext cx="47434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Ciencias Políticas y Relaciones Internacionales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895600"/>
            <a:ext cx="47434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Estudios de Migración y Fronteras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314700"/>
            <a:ext cx="47434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Sociología y Antropología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733800"/>
            <a:ext cx="47434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Empresa e Intercambio Comercial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4152900"/>
            <a:ext cx="57912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Estudios Culturales y Lenguas (Inglés/Italiano)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6878" y="1919287"/>
            <a:ext cx="5938242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BAE6FD"/>
                </a:solidFill>
                <a:latin typeface="Montserrat"/>
              </a:rPr>
              <a:t>Reconocimiento Académico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84859" y="2671762"/>
            <a:ext cx="6822281" cy="1524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sz="12000" b="1" i="0" u="none">
                <a:solidFill>
                  <a:srgbClr val="FFFFFF"/>
                </a:solidFill>
                <a:latin typeface="Montserrat"/>
              </a:rPr>
              <a:t>3 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24125" y="4348162"/>
            <a:ext cx="7143750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F8FAFC"/>
                </a:solidFill>
                <a:latin typeface="Source Sans Pro"/>
              </a:rPr>
              <a:t>Obtenidos mediante un formato híbrido: fase preparatoria online y una semana intensiva presencial.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162175"/>
            <a:ext cx="762000" cy="762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162175"/>
            <a:ext cx="762000" cy="76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0" y="2162175"/>
            <a:ext cx="762000" cy="762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2390775"/>
            <a:ext cx="304800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550" y="2390775"/>
            <a:ext cx="3429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3100" y="2390775"/>
            <a:ext cx="3810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0" y="761999"/>
            <a:ext cx="540327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 dirty="0" err="1">
                <a:solidFill>
                  <a:srgbClr val="0369A1"/>
                </a:solidFill>
                <a:latin typeface="Montserrat"/>
              </a:rPr>
              <a:t>PREPARACIÓN</a:t>
            </a:r>
            <a:r>
              <a:rPr sz="1050" b="1" i="0" u="none" dirty="0">
                <a:solidFill>
                  <a:srgbClr val="0369A1"/>
                </a:solidFill>
                <a:latin typeface="Montserrat"/>
              </a:rPr>
              <a:t> </a:t>
            </a:r>
            <a:r>
              <a:rPr sz="1050" b="1" i="0" u="none" dirty="0" smtClean="0">
                <a:solidFill>
                  <a:srgbClr val="0369A1"/>
                </a:solidFill>
                <a:latin typeface="Montserrat"/>
              </a:rPr>
              <a:t>PREVIA</a:t>
            </a:r>
            <a:r>
              <a:rPr lang="it-IT" sz="1050" b="1" i="0" u="none" dirty="0" smtClean="0">
                <a:solidFill>
                  <a:srgbClr val="0369A1"/>
                </a:solidFill>
                <a:latin typeface="Montserrat"/>
              </a:rPr>
              <a:t> – </a:t>
            </a:r>
            <a:r>
              <a:rPr lang="it-IT" sz="1050" b="1" i="0" u="none" dirty="0" err="1" smtClean="0">
                <a:solidFill>
                  <a:srgbClr val="0369A1"/>
                </a:solidFill>
                <a:latin typeface="Montserrat"/>
              </a:rPr>
              <a:t>ENTRE</a:t>
            </a:r>
            <a:r>
              <a:rPr lang="it-IT" sz="1050" b="1" i="0" u="none" dirty="0" smtClean="0">
                <a:solidFill>
                  <a:srgbClr val="0369A1"/>
                </a:solidFill>
                <a:latin typeface="Montserrat"/>
              </a:rPr>
              <a:t> 2 y 20 de </a:t>
            </a:r>
            <a:r>
              <a:rPr lang="it-IT" sz="1050" b="1" i="0" u="none" dirty="0" err="1" smtClean="0">
                <a:solidFill>
                  <a:srgbClr val="0369A1"/>
                </a:solidFill>
                <a:latin typeface="Montserrat"/>
              </a:rPr>
              <a:t>NOVIEMBRE</a:t>
            </a:r>
            <a:r>
              <a:rPr lang="it-IT" sz="1050" b="1" i="0" u="none" dirty="0" smtClean="0">
                <a:solidFill>
                  <a:srgbClr val="0369A1"/>
                </a:solidFill>
                <a:latin typeface="Montserrat"/>
              </a:rPr>
              <a:t> </a:t>
            </a:r>
            <a:endParaRPr sz="1050" b="1" i="0" u="none" dirty="0">
              <a:solidFill>
                <a:srgbClr val="0369A1"/>
              </a:solidFill>
              <a:latin typeface="Montserra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3913" y="1085850"/>
            <a:ext cx="5644173" cy="4616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 dirty="0" err="1">
                <a:solidFill>
                  <a:srgbClr val="1E293B"/>
                </a:solidFill>
                <a:latin typeface="Montserrat"/>
              </a:rPr>
              <a:t>Componente</a:t>
            </a:r>
            <a:r>
              <a:rPr sz="3000" b="1" i="0" u="none" dirty="0">
                <a:solidFill>
                  <a:srgbClr val="1E293B"/>
                </a:solidFill>
                <a:latin typeface="Montserrat"/>
              </a:rPr>
              <a:t> Online </a:t>
            </a:r>
            <a:r>
              <a:rPr sz="3000" b="1" i="0" u="none" dirty="0" smtClean="0">
                <a:solidFill>
                  <a:srgbClr val="1E293B"/>
                </a:solidFill>
                <a:latin typeface="Montserrat"/>
              </a:rPr>
              <a:t>(</a:t>
            </a:r>
            <a:r>
              <a:rPr lang="it-IT" sz="3000" b="1" i="0" u="none" dirty="0" smtClean="0">
                <a:solidFill>
                  <a:srgbClr val="1E293B"/>
                </a:solidFill>
                <a:latin typeface="Montserrat"/>
              </a:rPr>
              <a:t>8</a:t>
            </a:r>
            <a:r>
              <a:rPr sz="3000" b="1" i="0" u="none" dirty="0" smtClean="0">
                <a:solidFill>
                  <a:srgbClr val="1E293B"/>
                </a:solidFill>
                <a:latin typeface="Montserrat"/>
              </a:rPr>
              <a:t> </a:t>
            </a:r>
            <a:r>
              <a:rPr sz="3000" b="1" i="0" u="none" dirty="0">
                <a:solidFill>
                  <a:srgbClr val="1E293B"/>
                </a:solidFill>
                <a:latin typeface="Montserrat"/>
              </a:rPr>
              <a:t>Horas)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125" y="3152775"/>
            <a:ext cx="44005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E293B"/>
                </a:solidFill>
                <a:latin typeface="Montserrat"/>
              </a:rPr>
              <a:t>Geopolítica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243" y="3486150"/>
            <a:ext cx="295448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2 horas: Marcos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conceptuales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sobre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fronteras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y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seguridad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(Adana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Univ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95725" y="3152775"/>
            <a:ext cx="44005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E293B"/>
                </a:solidFill>
                <a:latin typeface="Montserrat"/>
              </a:rPr>
              <a:t>Historia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26527" y="3533775"/>
            <a:ext cx="3231573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2 horas: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Historia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del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Mediterráneo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</a:t>
            </a:r>
            <a:r>
              <a:rPr sz="1400" b="0" i="0" u="none" dirty="0" smtClean="0">
                <a:solidFill>
                  <a:srgbClr val="475569"/>
                </a:solidFill>
                <a:latin typeface="Source Sans Pro"/>
              </a:rPr>
              <a:t>(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Univ.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Niccolò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Cusano</a:t>
            </a:r>
            <a:r>
              <a:rPr sz="1400" b="0" i="0" u="none" dirty="0" smtClean="0">
                <a:solidFill>
                  <a:srgbClr val="475569"/>
                </a:solidFill>
                <a:latin typeface="Source Sans Pro"/>
              </a:rPr>
              <a:t>).</a:t>
            </a:r>
            <a:endParaRPr lang="it-IT" sz="1400" b="0" i="0" u="none" dirty="0" smtClean="0">
              <a:solidFill>
                <a:srgbClr val="475569"/>
              </a:solidFill>
              <a:latin typeface="Source Sans Pro"/>
            </a:endParaRPr>
          </a:p>
          <a:p>
            <a:pPr algn="ctr"/>
            <a:r>
              <a:rPr lang="it-IT" sz="1400" dirty="0" smtClean="0">
                <a:solidFill>
                  <a:srgbClr val="475569"/>
                </a:solidFill>
                <a:latin typeface="Source Sans Pro"/>
              </a:rPr>
              <a:t>2 </a:t>
            </a:r>
            <a:r>
              <a:rPr lang="it-IT" sz="1400" dirty="0" err="1" smtClean="0">
                <a:solidFill>
                  <a:srgbClr val="475569"/>
                </a:solidFill>
                <a:latin typeface="Source Sans Pro"/>
              </a:rPr>
              <a:t>horas</a:t>
            </a:r>
            <a:r>
              <a:rPr lang="it-IT" sz="1400" dirty="0" smtClean="0">
                <a:solidFill>
                  <a:srgbClr val="475569"/>
                </a:solidFill>
                <a:latin typeface="Source Sans Pro"/>
              </a:rPr>
              <a:t>: </a:t>
            </a:r>
            <a:r>
              <a:rPr lang="it-IT" sz="1400" dirty="0" err="1" smtClean="0">
                <a:solidFill>
                  <a:srgbClr val="475569"/>
                </a:solidFill>
                <a:latin typeface="Source Sans Pro"/>
              </a:rPr>
              <a:t>Elementos</a:t>
            </a:r>
            <a:r>
              <a:rPr lang="it-IT" sz="1400" dirty="0" smtClean="0">
                <a:solidFill>
                  <a:srgbClr val="475569"/>
                </a:solidFill>
                <a:latin typeface="Source Sans Pro"/>
              </a:rPr>
              <a:t> de </a:t>
            </a:r>
            <a:r>
              <a:rPr lang="it-IT" sz="1400" dirty="0" err="1" smtClean="0">
                <a:solidFill>
                  <a:srgbClr val="475569"/>
                </a:solidFill>
                <a:latin typeface="Source Sans Pro"/>
              </a:rPr>
              <a:t>Derecho</a:t>
            </a:r>
            <a:r>
              <a:rPr lang="it-IT" sz="1400" dirty="0" smtClean="0">
                <a:solidFill>
                  <a:srgbClr val="475569"/>
                </a:solidFill>
                <a:latin typeface="Source Sans Pro"/>
              </a:rPr>
              <a:t> </a:t>
            </a:r>
            <a:r>
              <a:rPr lang="it-IT" sz="1400" dirty="0" err="1" smtClean="0">
                <a:solidFill>
                  <a:srgbClr val="475569"/>
                </a:solidFill>
                <a:latin typeface="Source Sans Pro"/>
              </a:rPr>
              <a:t>Internacional</a:t>
            </a:r>
            <a:r>
              <a:rPr lang="it-IT" sz="1400" dirty="0" smtClean="0">
                <a:solidFill>
                  <a:srgbClr val="475569"/>
                </a:solidFill>
                <a:latin typeface="Source Sans Pro"/>
              </a:rPr>
              <a:t> (</a:t>
            </a:r>
            <a:r>
              <a:rPr lang="it-IT" sz="1400" dirty="0" err="1" smtClean="0">
                <a:solidFill>
                  <a:srgbClr val="475569"/>
                </a:solidFill>
                <a:latin typeface="Source Sans Pro"/>
              </a:rPr>
              <a:t>Univ</a:t>
            </a:r>
            <a:r>
              <a:rPr lang="it-IT" sz="1400" dirty="0">
                <a:solidFill>
                  <a:srgbClr val="475569"/>
                </a:solidFill>
                <a:latin typeface="Source Sans Pro"/>
              </a:rPr>
              <a:t>. Niccolò Cusano</a:t>
            </a:r>
            <a:r>
              <a:rPr lang="it-IT" sz="1400" dirty="0" smtClean="0">
                <a:solidFill>
                  <a:srgbClr val="475569"/>
                </a:solidFill>
                <a:latin typeface="Source Sans Pro"/>
              </a:rPr>
              <a:t>). </a:t>
            </a:r>
            <a:endParaRPr sz="1400" b="0" i="0" u="none" dirty="0">
              <a:solidFill>
                <a:srgbClr val="475569"/>
              </a:solidFill>
              <a:latin typeface="Source Sans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3325" y="3152775"/>
            <a:ext cx="44005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E293B"/>
                </a:solidFill>
                <a:latin typeface="Montserrat"/>
              </a:rPr>
              <a:t>Inglés Académico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1273" y="3495675"/>
            <a:ext cx="27432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2 horas: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Habilidades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para debate y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escritura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académica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Šibenik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Source Sans Pro"/>
              </a:rPr>
              <a:t>Univ</a:t>
            </a:r>
            <a:r>
              <a:rPr sz="1400" b="0" i="0" u="none" dirty="0">
                <a:solidFill>
                  <a:srgbClr val="475569"/>
                </a:solidFill>
                <a:latin typeface="Source Sans Pro"/>
              </a:rPr>
              <a:t>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0" y="1870769"/>
            <a:ext cx="6096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EA580C"/>
                </a:solidFill>
                <a:latin typeface="Montserrat"/>
              </a:rPr>
              <a:t>23 AL 27 DE NOVIEMBRE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2194619"/>
            <a:ext cx="6096000" cy="4113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2700" b="1" i="0" u="none">
                <a:solidFill>
                  <a:srgbClr val="1E293B"/>
                </a:solidFill>
                <a:latin typeface="Montserrat"/>
              </a:rPr>
              <a:t>Semana Intensiva en Roma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2910780"/>
            <a:ext cx="8572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Source Sans Pro"/>
              </a:rPr>
              <a:t>Día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9900" y="2910780"/>
            <a:ext cx="5376472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1350" b="0" i="0" u="none" dirty="0" err="1">
                <a:solidFill>
                  <a:srgbClr val="1E293B"/>
                </a:solidFill>
                <a:latin typeface="Source Sans Pro"/>
              </a:rPr>
              <a:t>Apertura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(</a:t>
            </a:r>
            <a:r>
              <a:rPr lang="it-IT" sz="1350" dirty="0" err="1" smtClean="0">
                <a:solidFill>
                  <a:srgbClr val="1E293B"/>
                </a:solidFill>
                <a:latin typeface="Source Sans Pro"/>
              </a:rPr>
              <a:t>Universidad</a:t>
            </a:r>
            <a:r>
              <a:rPr lang="it-IT" sz="1350" dirty="0" smtClean="0">
                <a:solidFill>
                  <a:srgbClr val="1E293B"/>
                </a:solidFill>
                <a:latin typeface="Source Sans Pro"/>
              </a:rPr>
              <a:t> Niccolò Cusano) y </a:t>
            </a:r>
            <a:r>
              <a:rPr lang="it-IT" sz="1350" dirty="0" err="1" smtClean="0">
                <a:solidFill>
                  <a:srgbClr val="1E293B"/>
                </a:solidFill>
                <a:latin typeface="Source Sans Pro"/>
              </a:rPr>
              <a:t>sesión</a:t>
            </a:r>
            <a:r>
              <a:rPr lang="it-IT" sz="1350" dirty="0" smtClean="0">
                <a:solidFill>
                  <a:srgbClr val="1E293B"/>
                </a:solidFill>
                <a:latin typeface="Source Sans Pro"/>
              </a:rPr>
              <a:t> </a:t>
            </a:r>
            <a:r>
              <a:rPr lang="it-IT" sz="1350" dirty="0" err="1" smtClean="0">
                <a:solidFill>
                  <a:srgbClr val="1E293B"/>
                </a:solidFill>
                <a:latin typeface="Source Sans Pro"/>
              </a:rPr>
              <a:t>Universidad</a:t>
            </a:r>
            <a:r>
              <a:rPr lang="it-IT" sz="1350" dirty="0" smtClean="0">
                <a:solidFill>
                  <a:srgbClr val="1E293B"/>
                </a:solidFill>
                <a:latin typeface="Source Sans Pro"/>
              </a:rPr>
              <a:t> de Sofia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.</a:t>
            </a:r>
            <a:endParaRPr sz="1350" b="0" i="0" u="none" dirty="0">
              <a:solidFill>
                <a:srgbClr val="1E293B"/>
              </a:solidFill>
              <a:latin typeface="Source Sans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3320355"/>
            <a:ext cx="6667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0369A1"/>
                </a:solidFill>
                <a:latin typeface="Source Sans Pro"/>
              </a:rPr>
              <a:t>Día</a:t>
            </a:r>
            <a:r>
              <a:rPr sz="1200" b="1" i="0" u="none" dirty="0">
                <a:solidFill>
                  <a:srgbClr val="0369A1"/>
                </a:solidFill>
                <a:latin typeface="Source Sans Pro"/>
              </a:rPr>
              <a:t>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9900" y="3320355"/>
            <a:ext cx="47053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it-IT" sz="1350" dirty="0" err="1">
                <a:solidFill>
                  <a:srgbClr val="1E293B"/>
                </a:solidFill>
                <a:latin typeface="Source Sans Pro"/>
              </a:rPr>
              <a:t>Trabajo</a:t>
            </a:r>
            <a:r>
              <a:rPr lang="it-IT" sz="1350" dirty="0">
                <a:solidFill>
                  <a:srgbClr val="1E293B"/>
                </a:solidFill>
                <a:latin typeface="Source Sans Pro"/>
              </a:rPr>
              <a:t> en </a:t>
            </a:r>
            <a:r>
              <a:rPr lang="it-IT" sz="1350" dirty="0" err="1" smtClean="0">
                <a:solidFill>
                  <a:srgbClr val="1E293B"/>
                </a:solidFill>
                <a:latin typeface="Source Sans Pro"/>
              </a:rPr>
              <a:t>equipo</a:t>
            </a:r>
            <a:r>
              <a:rPr lang="it-IT" sz="1350" dirty="0" smtClean="0">
                <a:solidFill>
                  <a:srgbClr val="1E293B"/>
                </a:solidFill>
                <a:latin typeface="Source Sans Pro"/>
              </a:rPr>
              <a:t> y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"Experiencing Europe" </a:t>
            </a:r>
            <a:r>
              <a:rPr sz="1350" b="0" i="0" u="none" dirty="0" err="1" smtClean="0">
                <a:solidFill>
                  <a:srgbClr val="1E293B"/>
                </a:solidFill>
                <a:latin typeface="Source Sans Pro"/>
              </a:rPr>
              <a:t>en</a:t>
            </a:r>
            <a:r>
              <a:rPr lang="it-IT" sz="1350" b="0" i="0" u="none" dirty="0" smtClean="0">
                <a:solidFill>
                  <a:srgbClr val="1E293B"/>
                </a:solidFill>
                <a:latin typeface="Source Sans Pro"/>
              </a:rPr>
              <a:t> la sede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 </a:t>
            </a:r>
            <a:r>
              <a:rPr lang="it-IT" sz="1350" b="0" i="0" u="none" dirty="0" smtClean="0">
                <a:solidFill>
                  <a:srgbClr val="1E293B"/>
                </a:solidFill>
                <a:latin typeface="Source Sans Pro"/>
              </a:rPr>
              <a:t>d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el </a:t>
            </a:r>
            <a:r>
              <a:rPr sz="1350" b="0" i="0" u="none" dirty="0" err="1">
                <a:solidFill>
                  <a:srgbClr val="1E293B"/>
                </a:solidFill>
                <a:latin typeface="Source Sans Pro"/>
              </a:rPr>
              <a:t>Parlamento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0" i="0" u="none" dirty="0" err="1">
                <a:solidFill>
                  <a:srgbClr val="1E293B"/>
                </a:solidFill>
                <a:latin typeface="Source Sans Pro"/>
              </a:rPr>
              <a:t>Europeo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 </a:t>
            </a:r>
            <a:r>
              <a:rPr lang="it-IT" sz="1350" b="0" i="0" u="none" dirty="0" smtClean="0">
                <a:solidFill>
                  <a:srgbClr val="1E293B"/>
                </a:solidFill>
                <a:latin typeface="Source Sans Pro"/>
              </a:rPr>
              <a:t> en 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Roma.</a:t>
            </a:r>
            <a:endParaRPr sz="1350" b="0" i="0" u="none" dirty="0">
              <a:solidFill>
                <a:srgbClr val="1E293B"/>
              </a:solidFill>
              <a:latin typeface="Source Sans P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3949005"/>
            <a:ext cx="8572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Source Sans Pro"/>
              </a:rPr>
              <a:t>Día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9900" y="3949005"/>
            <a:ext cx="399788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1E293B"/>
                </a:solidFill>
                <a:latin typeface="Source Sans Pro"/>
              </a:rPr>
              <a:t>Sesión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 Universidad de Valencia y </a:t>
            </a:r>
            <a:r>
              <a:rPr lang="it-IT" sz="1350" b="0" i="0" u="none" dirty="0" smtClean="0">
                <a:solidFill>
                  <a:srgbClr val="1E293B"/>
                </a:solidFill>
                <a:latin typeface="Source Sans Pro"/>
              </a:rPr>
              <a:t>t</a:t>
            </a:r>
            <a:r>
              <a:rPr sz="1350" b="0" i="0" u="none" dirty="0" err="1" smtClean="0">
                <a:solidFill>
                  <a:srgbClr val="1E293B"/>
                </a:solidFill>
                <a:latin typeface="Source Sans Pro"/>
              </a:rPr>
              <a:t>rabajo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0" i="0" u="none" dirty="0" err="1">
                <a:solidFill>
                  <a:srgbClr val="1E293B"/>
                </a:solidFill>
                <a:latin typeface="Source Sans Pro"/>
              </a:rPr>
              <a:t>en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 </a:t>
            </a:r>
            <a:r>
              <a:rPr lang="it-IT" sz="1350" b="0" i="0" u="none" dirty="0" err="1" smtClean="0">
                <a:solidFill>
                  <a:srgbClr val="1E293B"/>
                </a:solidFill>
                <a:latin typeface="Source Sans Pro"/>
              </a:rPr>
              <a:t>equipo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.</a:t>
            </a:r>
            <a:endParaRPr sz="1350" b="0" i="0" u="none" dirty="0">
              <a:solidFill>
                <a:srgbClr val="1E293B"/>
              </a:solidFill>
              <a:latin typeface="Source Sans Pr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0" y="4358580"/>
            <a:ext cx="8572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Source Sans Pro"/>
              </a:rPr>
              <a:t>Día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9900" y="4335928"/>
            <a:ext cx="3443250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sz="1350" b="0" i="0" u="none" dirty="0" err="1" smtClean="0">
                <a:solidFill>
                  <a:srgbClr val="1E293B"/>
                </a:solidFill>
                <a:latin typeface="Source Sans Pro"/>
              </a:rPr>
              <a:t>Sesión</a:t>
            </a:r>
            <a:r>
              <a:rPr lang="it-IT" sz="1350" b="0" i="0" u="none" dirty="0" smtClean="0">
                <a:solidFill>
                  <a:srgbClr val="1E293B"/>
                </a:solidFill>
                <a:latin typeface="Source Sans Pro"/>
              </a:rPr>
              <a:t>es</a:t>
            </a:r>
            <a:r>
              <a:rPr sz="1350" b="0" i="0" u="none" dirty="0" smtClean="0">
                <a:solidFill>
                  <a:srgbClr val="1E293B"/>
                </a:solidFill>
                <a:latin typeface="Source Sans Pro"/>
              </a:rPr>
              <a:t> </a:t>
            </a:r>
            <a:r>
              <a:rPr sz="1350" b="0" i="0" u="none" dirty="0">
                <a:solidFill>
                  <a:srgbClr val="1E293B"/>
                </a:solidFill>
                <a:latin typeface="Source Sans Pro"/>
              </a:rPr>
              <a:t>Universidad de Cádiz </a:t>
            </a:r>
            <a:r>
              <a:rPr sz="1350" dirty="0">
                <a:solidFill>
                  <a:srgbClr val="1E293B"/>
                </a:solidFill>
                <a:latin typeface="Source Sans Pro"/>
              </a:rPr>
              <a:t>y </a:t>
            </a:r>
            <a:r>
              <a:rPr lang="it-IT" sz="1350" dirty="0" smtClean="0">
                <a:solidFill>
                  <a:srgbClr val="1E293B"/>
                </a:solidFill>
                <a:latin typeface="Source Sans Pro"/>
              </a:rPr>
              <a:t>de </a:t>
            </a:r>
            <a:r>
              <a:rPr lang="it-IT" sz="1350" dirty="0" err="1" smtClean="0">
                <a:solidFill>
                  <a:srgbClr val="1E293B"/>
                </a:solidFill>
                <a:latin typeface="Source Sans Pro"/>
              </a:rPr>
              <a:t>Šibenik</a:t>
            </a:r>
            <a:r>
              <a:rPr sz="1350" dirty="0">
                <a:solidFill>
                  <a:srgbClr val="1E293B"/>
                </a:solidFill>
                <a:latin typeface="Source Sans Pro"/>
              </a:rPr>
              <a:t>.</a:t>
            </a:r>
            <a:endParaRPr sz="1350" dirty="0">
              <a:solidFill>
                <a:srgbClr val="1E293B"/>
              </a:solidFill>
              <a:latin typeface="Source Sans P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0" y="4768155"/>
            <a:ext cx="8572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Source Sans Pro"/>
              </a:rPr>
              <a:t>Día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9900" y="4768155"/>
            <a:ext cx="53721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Presentación de proyectos y tour guiado por Roma.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1743075"/>
            <a:ext cx="7000875" cy="4667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1E293B"/>
                </a:solidFill>
                <a:latin typeface="Montserrat"/>
              </a:rPr>
              <a:t>Evaluación y Trabajo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438400"/>
            <a:ext cx="66675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475569"/>
                </a:solidFill>
                <a:latin typeface="Source Sans Pro"/>
              </a:rPr>
              <a:t>El aprendizaje colaborativo es el núcleo del programa.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86100"/>
            <a:ext cx="70008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Montserrat"/>
              </a:rPr>
              <a:t>Equipos Interdisciplinares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90900"/>
            <a:ext cx="66675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Trabajo diario con estudiantes internacionales.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38575"/>
            <a:ext cx="70008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Montserrat"/>
              </a:rPr>
              <a:t>Casos Prácticos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143375"/>
            <a:ext cx="66675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Diseño de recomendaciones políticas basadas en evidencia.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91050"/>
            <a:ext cx="70008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EA580C"/>
                </a:solidFill>
                <a:latin typeface="Montserrat"/>
              </a:rPr>
              <a:t>Proyecto Final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895850"/>
            <a:ext cx="66675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1E293B"/>
                </a:solidFill>
                <a:latin typeface="Source Sans Pro"/>
              </a:rPr>
              <a:t>Presentación grupal el último día del programa (Día 5).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3000" y="2515790"/>
            <a:ext cx="4762500" cy="1422796"/>
          </a:xfrm>
          <a:prstGeom prst="roundRect">
            <a:avLst>
              <a:gd name="adj" fmla="val 80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2515790"/>
            <a:ext cx="4762500" cy="1422796"/>
          </a:xfrm>
          <a:prstGeom prst="roundRect">
            <a:avLst>
              <a:gd name="adj" fmla="val 80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143000" y="4319587"/>
            <a:ext cx="4762500" cy="1422796"/>
          </a:xfrm>
          <a:prstGeom prst="roundRect">
            <a:avLst>
              <a:gd name="adj" fmla="val 80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86500" y="4319587"/>
            <a:ext cx="4762500" cy="1422796"/>
          </a:xfrm>
          <a:prstGeom prst="roundRect">
            <a:avLst>
              <a:gd name="adj" fmla="val 80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820590"/>
            <a:ext cx="609600" cy="609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300" y="2820590"/>
            <a:ext cx="609600" cy="609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624387"/>
            <a:ext cx="609600" cy="609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1300" y="4624387"/>
            <a:ext cx="609600" cy="609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200" y="2992040"/>
            <a:ext cx="304800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9412" y="2992040"/>
            <a:ext cx="333375" cy="266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9250" y="4795837"/>
            <a:ext cx="266700" cy="2667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0" y="4795837"/>
            <a:ext cx="266700" cy="266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47625" y="1115615"/>
            <a:ext cx="1228725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EA580C"/>
                </a:solidFill>
                <a:latin typeface="Montserrat"/>
              </a:rPr>
              <a:t>CONDICIONES DEL PROGRAMA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47625" y="1439465"/>
            <a:ext cx="12287250" cy="4667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1E293B"/>
                </a:solidFill>
                <a:latin typeface="Montserrat"/>
              </a:rPr>
              <a:t>Beneficios y Cobertura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2820590"/>
            <a:ext cx="4350543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Montserrat"/>
              </a:rPr>
              <a:t>Coste Cero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0" y="3153965"/>
            <a:ext cx="34099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Source Sans Pro"/>
              </a:rPr>
              <a:t>Financiación Erasmus+ integral para gastos de viaje y alojamiento.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29500" y="2820590"/>
            <a:ext cx="3193182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1E293B"/>
                </a:solidFill>
                <a:latin typeface="Montserrat"/>
              </a:rPr>
              <a:t>Alojamiento</a:t>
            </a:r>
            <a:r>
              <a:rPr sz="1650" b="1" i="0" u="none" dirty="0">
                <a:solidFill>
                  <a:srgbClr val="1E293B"/>
                </a:solidFill>
                <a:latin typeface="Montserrat"/>
              </a:rPr>
              <a:t> </a:t>
            </a:r>
            <a:r>
              <a:rPr lang="it-IT" sz="1650" b="1" i="0" u="none" dirty="0" smtClean="0">
                <a:solidFill>
                  <a:srgbClr val="1E293B"/>
                </a:solidFill>
                <a:latin typeface="Montserrat"/>
              </a:rPr>
              <a:t>(</a:t>
            </a:r>
            <a:r>
              <a:rPr lang="it-IT" sz="1650" b="1" i="0" u="none" dirty="0" err="1" smtClean="0">
                <a:solidFill>
                  <a:srgbClr val="1E293B"/>
                </a:solidFill>
                <a:latin typeface="Montserrat"/>
              </a:rPr>
              <a:t>reserva</a:t>
            </a:r>
            <a:r>
              <a:rPr lang="it-IT" sz="1650" b="1" i="0" u="none" dirty="0" smtClean="0">
                <a:solidFill>
                  <a:srgbClr val="1E293B"/>
                </a:solidFill>
                <a:latin typeface="Montserrat"/>
              </a:rPr>
              <a:t> </a:t>
            </a:r>
            <a:r>
              <a:rPr lang="it-IT" sz="1650" b="1" i="0" u="none" dirty="0" err="1" smtClean="0">
                <a:solidFill>
                  <a:srgbClr val="1E293B"/>
                </a:solidFill>
                <a:latin typeface="Montserrat"/>
              </a:rPr>
              <a:t>necesaria</a:t>
            </a:r>
            <a:r>
              <a:rPr lang="it-IT" sz="1650" b="1" i="0" u="none" dirty="0" smtClean="0">
                <a:solidFill>
                  <a:srgbClr val="1E293B"/>
                </a:solidFill>
                <a:latin typeface="Montserrat"/>
              </a:rPr>
              <a:t>)</a:t>
            </a:r>
            <a:endParaRPr sz="1650" b="1" i="0" u="none" dirty="0">
              <a:solidFill>
                <a:srgbClr val="1E293B"/>
              </a:solidFill>
              <a:latin typeface="Montserra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19975" y="3280486"/>
            <a:ext cx="34099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 dirty="0" err="1">
                <a:solidFill>
                  <a:srgbClr val="475569"/>
                </a:solidFill>
                <a:latin typeface="Source Sans Pro"/>
              </a:rPr>
              <a:t>Posibilidad</a:t>
            </a:r>
            <a:r>
              <a:rPr sz="1350" b="0" i="0" u="none" dirty="0">
                <a:solidFill>
                  <a:srgbClr val="475569"/>
                </a:solidFill>
                <a:latin typeface="Source Sans Pro"/>
              </a:rPr>
              <a:t> de </a:t>
            </a:r>
            <a:r>
              <a:rPr sz="1350" b="0" i="0" u="none" dirty="0" err="1">
                <a:solidFill>
                  <a:srgbClr val="475569"/>
                </a:solidFill>
                <a:latin typeface="Source Sans Pro"/>
              </a:rPr>
              <a:t>residir</a:t>
            </a:r>
            <a:r>
              <a:rPr sz="1350" b="0" i="0" u="none" dirty="0">
                <a:solidFill>
                  <a:srgbClr val="475569"/>
                </a:solidFill>
                <a:latin typeface="Source Sans P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Source Sans Pro"/>
              </a:rPr>
              <a:t>en</a:t>
            </a:r>
            <a:r>
              <a:rPr sz="1350" b="0" i="0" u="none" dirty="0">
                <a:solidFill>
                  <a:srgbClr val="475569"/>
                </a:solidFill>
                <a:latin typeface="Source Sans Pro"/>
              </a:rPr>
              <a:t> el </a:t>
            </a:r>
            <a:r>
              <a:rPr sz="1350" b="0" i="0" u="none" dirty="0" err="1">
                <a:solidFill>
                  <a:srgbClr val="475569"/>
                </a:solidFill>
                <a:latin typeface="Source Sans Pro"/>
              </a:rPr>
              <a:t>propio</a:t>
            </a:r>
            <a:r>
              <a:rPr sz="1350" b="0" i="0" u="none" dirty="0">
                <a:solidFill>
                  <a:srgbClr val="475569"/>
                </a:solidFill>
                <a:latin typeface="Source Sans Pro"/>
              </a:rPr>
              <a:t> campus de la Univ. </a:t>
            </a:r>
            <a:r>
              <a:rPr sz="1350" b="0" i="0" u="none" dirty="0" err="1">
                <a:solidFill>
                  <a:srgbClr val="475569"/>
                </a:solidFill>
                <a:latin typeface="Source Sans Pro"/>
              </a:rPr>
              <a:t>Niccolò</a:t>
            </a:r>
            <a:r>
              <a:rPr sz="1350" b="0" i="0" u="none" dirty="0">
                <a:solidFill>
                  <a:srgbClr val="475569"/>
                </a:solidFill>
                <a:latin typeface="Source Sans Pro"/>
              </a:rPr>
              <a:t> Cusano.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624387"/>
            <a:ext cx="4350543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Montserrat"/>
              </a:rPr>
              <a:t>Certificación Oficial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86000" y="4957762"/>
            <a:ext cx="34099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Source Sans Pro"/>
              </a:rPr>
              <a:t>Obtención de un certificado acreditativo tras finalizar el programa.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00" y="4624387"/>
            <a:ext cx="4350543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Montserrat"/>
              </a:rPr>
              <a:t>Experiencia Única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29500" y="4957762"/>
            <a:ext cx="34099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Source Sans Pro"/>
              </a:rPr>
              <a:t>Oportunidad vital de inmersión internacional y cultural en Roma.</a:t>
            </a:r>
          </a:p>
        </p:txBody>
      </p:sp>
    </p:spTree>
    <p:extLst>
      <p:ext uri="{BB962C8B-B14F-4D97-AF65-F5344CB8AC3E}">
        <p14:creationId xmlns:p14="http://schemas.microsoft.com/office/powerpoint/2010/main" val="1872148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4033837"/>
            <a:ext cx="609600" cy="381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524125" y="2833508"/>
            <a:ext cx="7143750" cy="12003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600" b="1" i="0" u="none" dirty="0" err="1">
                <a:solidFill>
                  <a:srgbClr val="CBD5E1"/>
                </a:solidFill>
                <a:latin typeface="Source Sans Pro"/>
              </a:rPr>
              <a:t>Únete</a:t>
            </a:r>
            <a:r>
              <a:rPr sz="2600" b="1" i="0" u="none" dirty="0">
                <a:solidFill>
                  <a:srgbClr val="CBD5E1"/>
                </a:solidFill>
                <a:latin typeface="Source Sans Pro"/>
              </a:rPr>
              <a:t> a </a:t>
            </a:r>
            <a:r>
              <a:rPr sz="2600" b="1" i="0" u="none" dirty="0" err="1">
                <a:solidFill>
                  <a:srgbClr val="CBD5E1"/>
                </a:solidFill>
                <a:latin typeface="Source Sans Pro"/>
              </a:rPr>
              <a:t>esta</a:t>
            </a:r>
            <a:r>
              <a:rPr sz="2600" b="1" i="0" u="none" dirty="0">
                <a:solidFill>
                  <a:srgbClr val="CBD5E1"/>
                </a:solidFill>
                <a:latin typeface="Source Sans Pro"/>
              </a:rPr>
              <a:t> </a:t>
            </a:r>
            <a:r>
              <a:rPr sz="2600" b="1" i="0" u="none" dirty="0" err="1">
                <a:solidFill>
                  <a:srgbClr val="CBD5E1"/>
                </a:solidFill>
                <a:latin typeface="Source Sans Pro"/>
              </a:rPr>
              <a:t>experiencia</a:t>
            </a:r>
            <a:r>
              <a:rPr sz="2600" b="1" i="0" u="none" dirty="0">
                <a:solidFill>
                  <a:srgbClr val="CBD5E1"/>
                </a:solidFill>
                <a:latin typeface="Source Sans Pro"/>
              </a:rPr>
              <a:t> </a:t>
            </a:r>
            <a:r>
              <a:rPr sz="2600" b="1" i="0" u="none" dirty="0" err="1">
                <a:solidFill>
                  <a:srgbClr val="CBD5E1"/>
                </a:solidFill>
                <a:latin typeface="Source Sans Pro"/>
              </a:rPr>
              <a:t>internacional</a:t>
            </a:r>
            <a:r>
              <a:rPr sz="2600" b="1" i="0" u="none" dirty="0">
                <a:solidFill>
                  <a:srgbClr val="CBD5E1"/>
                </a:solidFill>
                <a:latin typeface="Source Sans Pro"/>
              </a:rPr>
              <a:t> </a:t>
            </a:r>
            <a:r>
              <a:rPr sz="2600" b="1" i="0" u="none" dirty="0" err="1">
                <a:solidFill>
                  <a:srgbClr val="CBD5E1"/>
                </a:solidFill>
                <a:latin typeface="Source Sans Pro"/>
              </a:rPr>
              <a:t>única</a:t>
            </a:r>
            <a:r>
              <a:rPr sz="2600" b="1" i="0" u="none" dirty="0">
                <a:solidFill>
                  <a:srgbClr val="CBD5E1"/>
                </a:solidFill>
                <a:latin typeface="Source Sans Pro"/>
              </a:rPr>
              <a:t> y </a:t>
            </a:r>
            <a:r>
              <a:rPr sz="2600" b="1" i="0" u="none" dirty="0" err="1">
                <a:solidFill>
                  <a:srgbClr val="CBD5E1"/>
                </a:solidFill>
                <a:latin typeface="Source Sans Pro"/>
              </a:rPr>
              <a:t>representa</a:t>
            </a:r>
            <a:r>
              <a:rPr sz="2600" b="1" i="0" u="none" dirty="0">
                <a:solidFill>
                  <a:srgbClr val="CBD5E1"/>
                </a:solidFill>
                <a:latin typeface="Source Sans Pro"/>
              </a:rPr>
              <a:t> a la Universidad de Cádiz </a:t>
            </a:r>
            <a:r>
              <a:rPr sz="2600" b="1" i="0" u="none" dirty="0" err="1">
                <a:solidFill>
                  <a:srgbClr val="CBD5E1"/>
                </a:solidFill>
                <a:latin typeface="Source Sans Pro"/>
              </a:rPr>
              <a:t>en</a:t>
            </a:r>
            <a:r>
              <a:rPr sz="2600" b="1" i="0" u="none" dirty="0">
                <a:solidFill>
                  <a:srgbClr val="CBD5E1"/>
                </a:solidFill>
                <a:latin typeface="Source Sans Pro"/>
              </a:rPr>
              <a:t> Roma.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67023" y="4529137"/>
            <a:ext cx="4457952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 dirty="0">
                <a:solidFill>
                  <a:srgbClr val="94A3B8"/>
                </a:solidFill>
                <a:latin typeface="Source Sans Pro"/>
              </a:rPr>
              <a:t>ERASMUS+ BLENDED INTENSIVE </a:t>
            </a:r>
            <a:r>
              <a:rPr sz="1350" b="1" i="0" u="none" dirty="0" err="1">
                <a:solidFill>
                  <a:srgbClr val="94A3B8"/>
                </a:solidFill>
                <a:latin typeface="Source Sans Pro"/>
              </a:rPr>
              <a:t>PROGRAMME</a:t>
            </a:r>
            <a:r>
              <a:rPr sz="1350" b="1" i="0" u="none" dirty="0">
                <a:solidFill>
                  <a:srgbClr val="94A3B8"/>
                </a:solidFill>
                <a:latin typeface="Source Sans Pro"/>
              </a:rPr>
              <a:t> </a:t>
            </a:r>
            <a:r>
              <a:rPr lang="it-IT" sz="1350" b="1" i="0" u="none" dirty="0" smtClean="0">
                <a:solidFill>
                  <a:srgbClr val="94A3B8"/>
                </a:solidFill>
                <a:latin typeface="Source Sans Pro"/>
              </a:rPr>
              <a:t>2026</a:t>
            </a:r>
            <a:endParaRPr sz="1350" b="1" i="0" u="none" dirty="0">
              <a:solidFill>
                <a:srgbClr val="94A3B8"/>
              </a:solidFill>
              <a:latin typeface="Source Sans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481</Words>
  <Application>Microsoft Office PowerPoint</Application>
  <PresentationFormat>Widescreen</PresentationFormat>
  <Paragraphs>74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Montserrat</vt:lpstr>
      <vt:lpstr>Source Sans Pro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/>
  <cp:keywords/>
  <dc:description>generated using python-pptx</dc:description>
  <cp:lastModifiedBy>flavia de lucia</cp:lastModifiedBy>
  <cp:revision>3</cp:revision>
  <dcterms:created xsi:type="dcterms:W3CDTF">2013-01-27T09:14:16Z</dcterms:created>
  <dcterms:modified xsi:type="dcterms:W3CDTF">2026-09-21T10:05:20Z</dcterms:modified>
  <cp:category/>
</cp:coreProperties>
</file>