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7099300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hCYlpJ1GLbGAZB3JkJOijETA9N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579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4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76575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21138" y="0"/>
            <a:ext cx="3076575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46188" y="1279525"/>
            <a:ext cx="4606925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721850"/>
            <a:ext cx="3076575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3426432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:notes"/>
          <p:cNvSpPr txBox="1">
            <a:spLocks noGrp="1"/>
          </p:cNvSpPr>
          <p:nvPr>
            <p:ph type="body" idx="1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:notes"/>
          <p:cNvSpPr txBox="1">
            <a:spLocks noGrp="1"/>
          </p:cNvSpPr>
          <p:nvPr>
            <p:ph type="body" idx="1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>
            <a:spLocks noGrp="1"/>
          </p:cNvSpPr>
          <p:nvPr>
            <p:ph type="body" idx="1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 txBox="1">
            <a:spLocks noGrp="1"/>
          </p:cNvSpPr>
          <p:nvPr>
            <p:ph type="body" idx="1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7:notes"/>
          <p:cNvSpPr txBox="1">
            <a:spLocks noGrp="1"/>
          </p:cNvSpPr>
          <p:nvPr>
            <p:ph type="body" idx="1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apositiva de título" type="title">
  <p:cSld name="TITLE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0"/>
          <p:cNvSpPr/>
          <p:nvPr/>
        </p:nvSpPr>
        <p:spPr>
          <a:xfrm rot="10800000" flipH="1">
            <a:off x="5410182" y="3810000"/>
            <a:ext cx="3733819" cy="910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10"/>
          <p:cNvSpPr/>
          <p:nvPr/>
        </p:nvSpPr>
        <p:spPr>
          <a:xfrm rot="10800000" flipH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10"/>
          <p:cNvSpPr/>
          <p:nvPr/>
        </p:nvSpPr>
        <p:spPr>
          <a:xfrm rot="10800000" flipH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10"/>
          <p:cNvSpPr/>
          <p:nvPr/>
        </p:nvSpPr>
        <p:spPr>
          <a:xfrm rot="10800000" flipH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0"/>
          <p:cNvSpPr/>
          <p:nvPr/>
        </p:nvSpPr>
        <p:spPr>
          <a:xfrm rot="10800000" flipH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0"/>
          <p:cNvSpPr/>
          <p:nvPr/>
        </p:nvSpPr>
        <p:spPr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10"/>
          <p:cNvSpPr/>
          <p:nvPr/>
        </p:nvSpPr>
        <p:spPr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10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0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0"/>
          <p:cNvSpPr/>
          <p:nvPr/>
        </p:nvSpPr>
        <p:spPr>
          <a:xfrm rot="10800000" flipH="1">
            <a:off x="6414051" y="3643090"/>
            <a:ext cx="2729950" cy="248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0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10"/>
          <p:cNvSpPr txBox="1"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None/>
              <a:defRPr sz="4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3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dt" idx="10"/>
          </p:nvPr>
        </p:nvSpPr>
        <p:spPr>
          <a:xfrm>
            <a:off x="6705600" y="4206240"/>
            <a:ext cx="9601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ftr" idx="11"/>
          </p:nvPr>
        </p:nvSpPr>
        <p:spPr>
          <a:xfrm>
            <a:off x="5410200" y="4205288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8320088" y="1136"/>
            <a:ext cx="74771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9"/>
          <p:cNvSpPr txBox="1">
            <a:spLocks noGrp="1"/>
          </p:cNvSpPr>
          <p:nvPr>
            <p:ph type="body" idx="1"/>
          </p:nvPr>
        </p:nvSpPr>
        <p:spPr>
          <a:xfrm rot="5400000">
            <a:off x="2409444" y="297180"/>
            <a:ext cx="432511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9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9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>
            <a:spLocks noGrp="1"/>
          </p:cNvSpPr>
          <p:nvPr>
            <p:ph type="title"/>
          </p:nvPr>
        </p:nvSpPr>
        <p:spPr>
          <a:xfrm rot="5400000">
            <a:off x="4991100" y="2933700"/>
            <a:ext cx="5486400" cy="19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20"/>
          <p:cNvSpPr txBox="1">
            <a:spLocks noGrp="1"/>
          </p:cNvSpPr>
          <p:nvPr>
            <p:ph type="body" idx="1"/>
          </p:nvPr>
        </p:nvSpPr>
        <p:spPr>
          <a:xfrm rot="5400000">
            <a:off x="838200" y="762000"/>
            <a:ext cx="5486400" cy="624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05" name="Google Shape;105;p20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0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0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300"/>
              <a:buFont typeface="Trebuchet MS"/>
              <a:buNone/>
              <a:defRPr sz="4300" b="1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2100"/>
              <a:buNone/>
              <a:defRPr sz="2100" b="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9250" algn="l"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2"/>
          </p:nvPr>
        </p:nvSpPr>
        <p:spPr>
          <a:xfrm>
            <a:off x="4648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9250" algn="l"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  <a:defRPr sz="4000" b="0" i="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prstGeom prst="rect">
            <a:avLst/>
          </a:prstGeom>
          <a:solidFill>
            <a:srgbClr val="328D96">
              <a:alpha val="24705"/>
            </a:srgbClr>
          </a:solidFill>
          <a:ln w="127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>
                <a:solidFill>
                  <a:srgbClr val="414141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body" idx="2"/>
          </p:nvPr>
        </p:nvSpPr>
        <p:spPr>
          <a:xfrm>
            <a:off x="4721225" y="2244970"/>
            <a:ext cx="4041775" cy="457200"/>
          </a:xfrm>
          <a:prstGeom prst="rect">
            <a:avLst/>
          </a:prstGeom>
          <a:solidFill>
            <a:srgbClr val="328D96">
              <a:alpha val="24705"/>
            </a:srgbClr>
          </a:solidFill>
          <a:ln w="127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>
                <a:solidFill>
                  <a:srgbClr val="414141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body" idx="3"/>
          </p:nvPr>
        </p:nvSpPr>
        <p:spPr>
          <a:xfrm>
            <a:off x="381000" y="2708519"/>
            <a:ext cx="4041648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556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body" idx="4"/>
          </p:nvPr>
        </p:nvSpPr>
        <p:spPr>
          <a:xfrm>
            <a:off x="4718304" y="2708519"/>
            <a:ext cx="4041775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556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  <a:defRPr sz="4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dt" idx="10"/>
          </p:nvPr>
        </p:nvSpPr>
        <p:spPr>
          <a:xfrm>
            <a:off x="6583680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rebuchet MS"/>
              <a:buNone/>
              <a:defRPr sz="18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body" idx="1"/>
          </p:nvPr>
        </p:nvSpPr>
        <p:spPr>
          <a:xfrm>
            <a:off x="5353496" y="2010727"/>
            <a:ext cx="3383280" cy="461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85" name="Google Shape;85;p17"/>
          <p:cNvSpPr txBox="1">
            <a:spLocks noGrp="1"/>
          </p:cNvSpPr>
          <p:nvPr>
            <p:ph type="body" idx="2"/>
          </p:nvPr>
        </p:nvSpPr>
        <p:spPr>
          <a:xfrm>
            <a:off x="152400" y="776287"/>
            <a:ext cx="5102352" cy="585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3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>
              <a:spcBef>
                <a:spcPts val="300"/>
              </a:spcBef>
              <a:spcAft>
                <a:spcPts val="0"/>
              </a:spcAft>
              <a:buSzPts val="2800"/>
              <a:buChar char="▫"/>
              <a:defRPr sz="2800"/>
            </a:lvl2pPr>
            <a:lvl3pPr marL="1371600" lvl="2" indent="-381000" algn="l">
              <a:spcBef>
                <a:spcPts val="300"/>
              </a:spcBef>
              <a:spcAft>
                <a:spcPts val="0"/>
              </a:spcAft>
              <a:buSzPts val="2400"/>
              <a:buChar char="●"/>
              <a:defRPr sz="2400"/>
            </a:lvl3pPr>
            <a:lvl4pPr marL="1828800" lvl="3" indent="-355600" algn="l">
              <a:spcBef>
                <a:spcPts val="3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7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7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>
            <a:spLocks noGrp="1"/>
          </p:cNvSpPr>
          <p:nvPr>
            <p:ph type="title"/>
          </p:nvPr>
        </p:nvSpPr>
        <p:spPr>
          <a:xfrm rot="-5400000">
            <a:off x="3393017" y="3156577"/>
            <a:ext cx="4681637" cy="586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45700" anchor="t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Trebuchet MS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8"/>
          <p:cNvSpPr>
            <a:spLocks noGrp="1"/>
          </p:cNvSpPr>
          <p:nvPr>
            <p:ph type="pic" idx="2"/>
          </p:nvPr>
        </p:nvSpPr>
        <p:spPr>
          <a:xfrm>
            <a:off x="403671" y="1143000"/>
            <a:ext cx="4572000" cy="4572000"/>
          </a:xfrm>
          <a:prstGeom prst="rect">
            <a:avLst/>
          </a:prstGeom>
          <a:solidFill>
            <a:srgbClr val="EAEAEA"/>
          </a:solidFill>
          <a:ln w="508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7150" dist="31750" dir="4800000" algn="tl" rotWithShape="0">
              <a:srgbClr val="000000">
                <a:alpha val="24705"/>
              </a:srgbClr>
            </a:outerShdw>
          </a:effectLst>
        </p:spPr>
      </p:sp>
      <p:sp>
        <p:nvSpPr>
          <p:cNvPr id="92" name="Google Shape;92;p18"/>
          <p:cNvSpPr txBox="1">
            <a:spLocks noGrp="1"/>
          </p:cNvSpPr>
          <p:nvPr>
            <p:ph type="body" idx="1"/>
          </p:nvPr>
        </p:nvSpPr>
        <p:spPr>
          <a:xfrm>
            <a:off x="6088443" y="3274308"/>
            <a:ext cx="2590800" cy="2516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Georgia"/>
              <a:buNone/>
              <a:defRPr sz="1300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00"/>
              <a:buFont typeface="Georgia"/>
              <a:buNone/>
              <a:defRPr sz="1200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000"/>
              <a:buFont typeface="Georgia"/>
              <a:buNone/>
              <a:defRPr sz="1000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8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8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9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9"/>
          <p:cNvSpPr/>
          <p:nvPr/>
        </p:nvSpPr>
        <p:spPr>
          <a:xfrm rot="10800000" flipH="1">
            <a:off x="5410182" y="360246"/>
            <a:ext cx="3733819" cy="910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9"/>
          <p:cNvSpPr/>
          <p:nvPr/>
        </p:nvSpPr>
        <p:spPr>
          <a:xfrm rot="10800000" flipH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9"/>
          <p:cNvSpPr/>
          <p:nvPr/>
        </p:nvSpPr>
        <p:spPr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9"/>
          <p:cNvSpPr/>
          <p:nvPr/>
        </p:nvSpPr>
        <p:spPr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9"/>
          <p:cNvSpPr/>
          <p:nvPr/>
        </p:nvSpPr>
        <p:spPr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4705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9"/>
          <p:cNvSpPr/>
          <p:nvPr/>
        </p:nvSpPr>
        <p:spPr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4705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"/>
          <p:cNvSpPr/>
          <p:nvPr/>
        </p:nvSpPr>
        <p:spPr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9"/>
          <p:cNvSpPr/>
          <p:nvPr/>
        </p:nvSpPr>
        <p:spPr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9"/>
          <p:cNvSpPr/>
          <p:nvPr/>
        </p:nvSpPr>
        <p:spPr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9"/>
          <p:cNvSpPr/>
          <p:nvPr/>
        </p:nvSpPr>
        <p:spPr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2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9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Georgia"/>
              <a:buChar char="•"/>
              <a:defRPr sz="2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marR="0" lvl="1" indent="-393700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sz="2600" b="0" i="0" u="none" strike="noStrike" cap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marR="0" lvl="2" indent="-3810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marR="0" lvl="3" indent="-3683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sz="22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marR="0" lvl="4" indent="-3556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Georgia"/>
              <a:buChar char="▫"/>
              <a:defRPr sz="20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marR="0" lvl="5" indent="-3429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sz="18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3200400" marR="0" lvl="6" indent="-3302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sz="16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657600" marR="0" lvl="7" indent="-32385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sz="15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4114800" marR="0" lvl="8" indent="-3175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sz="14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"/>
          <p:cNvSpPr txBox="1">
            <a:spLocks noGrp="1"/>
          </p:cNvSpPr>
          <p:nvPr>
            <p:ph type="ctrTitle"/>
          </p:nvPr>
        </p:nvSpPr>
        <p:spPr>
          <a:xfrm>
            <a:off x="395536" y="1052736"/>
            <a:ext cx="8458200" cy="1872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s-ES" sz="3600" b="1" dirty="0"/>
              <a:t>AYUDAS ECONÓMICAS PARA EL ALUMNADO BENEFICIARIO</a:t>
            </a:r>
            <a:endParaRPr dirty="0"/>
          </a:p>
        </p:txBody>
      </p:sp>
      <p:sp>
        <p:nvSpPr>
          <p:cNvPr id="113" name="Google Shape;113;p1"/>
          <p:cNvSpPr txBox="1">
            <a:spLocks noGrp="1"/>
          </p:cNvSpPr>
          <p:nvPr>
            <p:ph type="subTitle" idx="1"/>
          </p:nvPr>
        </p:nvSpPr>
        <p:spPr>
          <a:xfrm>
            <a:off x="2771800" y="4365104"/>
            <a:ext cx="4032250" cy="15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64008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s-ES" sz="3000" dirty="0"/>
              <a:t>BECA ERASMUS+ PRÁCTICAS KA131</a:t>
            </a:r>
            <a:endParaRPr dirty="0"/>
          </a:p>
          <a:p>
            <a:pPr marL="64008" lvl="0" indent="0" algn="ctr" rtl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SzPct val="100000"/>
              <a:buNone/>
            </a:pPr>
            <a:r>
              <a:rPr lang="es-ES" sz="3000" dirty="0"/>
              <a:t>CURSO 2026/27</a:t>
            </a:r>
            <a:endParaRPr dirty="0"/>
          </a:p>
          <a:p>
            <a:pPr marL="64008" lvl="0" indent="0" algn="ctr" rtl="0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SzPct val="100000"/>
              <a:buNone/>
            </a:pPr>
            <a:endParaRPr sz="3000" dirty="0"/>
          </a:p>
        </p:txBody>
      </p:sp>
      <p:pic>
        <p:nvPicPr>
          <p:cNvPr id="114" name="Google Shape;114;p1" descr="logo3b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1123" y="4365104"/>
            <a:ext cx="1609725" cy="20875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"/>
          <p:cNvSpPr txBox="1">
            <a:spLocks noGrp="1"/>
          </p:cNvSpPr>
          <p:nvPr>
            <p:ph type="title"/>
          </p:nvPr>
        </p:nvSpPr>
        <p:spPr>
          <a:xfrm>
            <a:off x="609600" y="764704"/>
            <a:ext cx="7924800" cy="923925"/>
          </a:xfrm>
          <a:prstGeom prst="rect">
            <a:avLst/>
          </a:prstGeom>
          <a:solidFill>
            <a:srgbClr val="D6D6DF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Trebuchet MS"/>
              <a:buNone/>
            </a:pPr>
            <a:r>
              <a:rPr lang="es-ES" sz="3000"/>
              <a:t>ORGANISMOS FINANCIADORES</a:t>
            </a:r>
            <a:endParaRPr/>
          </a:p>
        </p:txBody>
      </p:sp>
      <p:sp>
        <p:nvSpPr>
          <p:cNvPr id="120" name="Google Shape;120;p2"/>
          <p:cNvSpPr txBox="1">
            <a:spLocks noGrp="1"/>
          </p:cNvSpPr>
          <p:nvPr>
            <p:ph type="body" idx="1"/>
          </p:nvPr>
        </p:nvSpPr>
        <p:spPr>
          <a:xfrm>
            <a:off x="841375" y="1916832"/>
            <a:ext cx="7693025" cy="331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5760" lvl="0" indent="-256032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s-ES" sz="2000" dirty="0"/>
              <a:t>Servicio Español para la Internacionalización de la Educación (SEPIE), Unión Europea</a:t>
            </a:r>
            <a:endParaRPr dirty="0"/>
          </a:p>
          <a:p>
            <a:pPr marL="365760" lvl="0" indent="-256032" algn="just" rt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SzPts val="2000"/>
              <a:buChar char="•"/>
            </a:pPr>
            <a:r>
              <a:rPr lang="es-ES" sz="2000" dirty="0"/>
              <a:t>Junta de Andalucía </a:t>
            </a:r>
            <a:endParaRPr dirty="0"/>
          </a:p>
          <a:p>
            <a:pPr marL="365760" lvl="0" indent="-256032" algn="just" rt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SzPts val="2000"/>
              <a:buChar char="•"/>
            </a:pPr>
            <a:r>
              <a:rPr lang="es-ES" sz="2000" dirty="0"/>
              <a:t>Universidad Europea de los Mares (Alianza SEA-EU)</a:t>
            </a:r>
            <a:endParaRPr dirty="0"/>
          </a:p>
          <a:p>
            <a:pPr marL="109728" lvl="0" indent="0" algn="just" rt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SzPts val="2000"/>
              <a:buNone/>
            </a:pPr>
            <a:endParaRPr sz="2000" dirty="0"/>
          </a:p>
          <a:p>
            <a:pPr marL="365760" lvl="0" indent="-129032" algn="just" rt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SzPts val="2000"/>
              <a:buNone/>
            </a:pPr>
            <a:endParaRPr sz="2000" dirty="0"/>
          </a:p>
          <a:p>
            <a:pPr marL="365760" lvl="0" indent="-129032" algn="just" rt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SzPts val="2000"/>
              <a:buNone/>
            </a:pPr>
            <a:endParaRPr sz="2000" dirty="0"/>
          </a:p>
        </p:txBody>
      </p:sp>
    </p:spTree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"/>
          <p:cNvSpPr txBox="1">
            <a:spLocks noGrp="1"/>
          </p:cNvSpPr>
          <p:nvPr>
            <p:ph type="body" idx="1"/>
          </p:nvPr>
        </p:nvSpPr>
        <p:spPr>
          <a:xfrm>
            <a:off x="827584" y="1844824"/>
            <a:ext cx="7632848" cy="4176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109728" lvl="0" indent="0" algn="just" rtl="0"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-ES"/>
              <a:t>SEPIE – </a:t>
            </a:r>
            <a:r>
              <a:rPr lang="es-ES" sz="2200"/>
              <a:t>Servicio Español para la Internacionalización de la Educación. (fondos del programa Erasmus+ como tales). </a:t>
            </a:r>
            <a:endParaRPr/>
          </a:p>
          <a:p>
            <a:pPr marL="109728" lvl="0" indent="0" algn="just" rtl="0">
              <a:spcBef>
                <a:spcPts val="300"/>
              </a:spcBef>
              <a:spcAft>
                <a:spcPts val="0"/>
              </a:spcAft>
              <a:buSzPts val="2200"/>
              <a:buNone/>
            </a:pPr>
            <a:endParaRPr sz="2200"/>
          </a:p>
          <a:p>
            <a:pPr marL="109728" lvl="0" indent="0" algn="just" rtl="0">
              <a:spcBef>
                <a:spcPts val="300"/>
              </a:spcBef>
              <a:spcAft>
                <a:spcPts val="0"/>
              </a:spcAft>
              <a:buSzPts val="2200"/>
              <a:buNone/>
            </a:pPr>
            <a:r>
              <a:rPr lang="es-ES" sz="2200"/>
              <a:t>No es necesario solicitar la ayuda. Se adjudica automáticamente. Estos fondos aparecen en el </a:t>
            </a:r>
            <a:r>
              <a:rPr lang="es-ES" sz="2200" b="1"/>
              <a:t>Convenio de Subvención</a:t>
            </a:r>
            <a:r>
              <a:rPr lang="es-ES" sz="2200"/>
              <a:t>, cuya </a:t>
            </a:r>
            <a:r>
              <a:rPr lang="es-ES" sz="2200" b="1"/>
              <a:t>firma</a:t>
            </a:r>
            <a:r>
              <a:rPr lang="es-ES" sz="2200"/>
              <a:t> es </a:t>
            </a:r>
            <a:r>
              <a:rPr lang="es-ES" sz="2200" b="1"/>
              <a:t>OBLIGATORIA ANTES DE INICIAR LA MOVILIDAD</a:t>
            </a:r>
            <a:r>
              <a:rPr lang="es-ES" sz="2200"/>
              <a:t>. </a:t>
            </a:r>
            <a:endParaRPr/>
          </a:p>
          <a:p>
            <a:pPr marL="109728" lvl="0" indent="0" algn="just" rtl="0">
              <a:spcBef>
                <a:spcPts val="300"/>
              </a:spcBef>
              <a:spcAft>
                <a:spcPts val="0"/>
              </a:spcAft>
              <a:buSzPts val="2200"/>
              <a:buNone/>
            </a:pPr>
            <a:endParaRPr sz="2200"/>
          </a:p>
          <a:p>
            <a:pPr marL="109728" lvl="0" indent="0" algn="just" rtl="0">
              <a:spcBef>
                <a:spcPts val="300"/>
              </a:spcBef>
              <a:spcAft>
                <a:spcPts val="0"/>
              </a:spcAft>
              <a:buSzPts val="2200"/>
              <a:buNone/>
            </a:pPr>
            <a:r>
              <a:rPr lang="es-ES" sz="2200" b="1"/>
              <a:t>MUY IMPORTANTE</a:t>
            </a:r>
            <a:r>
              <a:rPr lang="es-ES" sz="2200"/>
              <a:t>: </a:t>
            </a:r>
            <a:r>
              <a:rPr lang="es-ES" sz="2400"/>
              <a:t>El periodo mínimo de estancia para recibir una ayuda Erasmus+ es de 2 meses (60 días). </a:t>
            </a:r>
            <a:endParaRPr/>
          </a:p>
        </p:txBody>
      </p:sp>
      <p:sp>
        <p:nvSpPr>
          <p:cNvPr id="126" name="Google Shape;126;p3"/>
          <p:cNvSpPr txBox="1"/>
          <p:nvPr/>
        </p:nvSpPr>
        <p:spPr>
          <a:xfrm>
            <a:off x="1655676" y="692696"/>
            <a:ext cx="5832648" cy="1008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 b="1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SEPIE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"/>
          <p:cNvSpPr txBox="1">
            <a:spLocks noGrp="1"/>
          </p:cNvSpPr>
          <p:nvPr>
            <p:ph type="title"/>
          </p:nvPr>
        </p:nvSpPr>
        <p:spPr>
          <a:xfrm>
            <a:off x="457200" y="594663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Trebuchet MS"/>
              <a:buNone/>
            </a:pPr>
            <a:r>
              <a:rPr lang="es-ES" sz="3600" b="1"/>
              <a:t>Junta de Andalucía</a:t>
            </a:r>
            <a:endParaRPr/>
          </a:p>
        </p:txBody>
      </p:sp>
      <p:sp>
        <p:nvSpPr>
          <p:cNvPr id="132" name="Google Shape;132;p5"/>
          <p:cNvSpPr txBox="1">
            <a:spLocks noGrp="1"/>
          </p:cNvSpPr>
          <p:nvPr>
            <p:ph type="body" idx="1"/>
          </p:nvPr>
        </p:nvSpPr>
        <p:spPr>
          <a:xfrm>
            <a:off x="678396" y="1938225"/>
            <a:ext cx="7787208" cy="432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9728" lvl="0" indent="0" algn="just" rtl="0"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-ES" sz="2000" dirty="0"/>
              <a:t>Junta de Andalucía – Financiación autonómica. Solamente financia movilidades dentro de Europa</a:t>
            </a:r>
            <a:endParaRPr sz="2000" dirty="0"/>
          </a:p>
          <a:p>
            <a:pPr marL="109728" lvl="0" indent="0" algn="just" rtl="0">
              <a:spcBef>
                <a:spcPts val="300"/>
              </a:spcBef>
              <a:spcAft>
                <a:spcPts val="0"/>
              </a:spcAft>
              <a:buSzPts val="2200"/>
              <a:buNone/>
            </a:pPr>
            <a:endParaRPr sz="2000" dirty="0"/>
          </a:p>
          <a:p>
            <a:pPr marL="109728" lvl="0" indent="0" algn="just" rtl="0">
              <a:spcBef>
                <a:spcPts val="300"/>
              </a:spcBef>
              <a:spcAft>
                <a:spcPts val="0"/>
              </a:spcAft>
              <a:buSzPts val="2200"/>
              <a:buNone/>
            </a:pPr>
            <a:r>
              <a:rPr lang="es-ES" sz="2000" dirty="0"/>
              <a:t>No es necesario solicitar la ayuda. Se adjudica automáticamente.</a:t>
            </a:r>
            <a:endParaRPr sz="2000" dirty="0"/>
          </a:p>
          <a:p>
            <a:pPr marL="109728" lvl="0" indent="0" algn="just" rtl="0">
              <a:spcBef>
                <a:spcPts val="300"/>
              </a:spcBef>
              <a:spcAft>
                <a:spcPts val="0"/>
              </a:spcAft>
              <a:buSzPts val="2200"/>
              <a:buNone/>
            </a:pPr>
            <a:endParaRPr sz="2000" dirty="0"/>
          </a:p>
          <a:p>
            <a:pPr marL="109728" lvl="0" indent="0" algn="just" rtl="0">
              <a:spcBef>
                <a:spcPts val="300"/>
              </a:spcBef>
              <a:spcAft>
                <a:spcPts val="0"/>
              </a:spcAft>
              <a:buSzPts val="2200"/>
              <a:buNone/>
            </a:pPr>
            <a:r>
              <a:rPr lang="es-ES" sz="2000" dirty="0"/>
              <a:t>Las condiciones de estos fondos aparecen en el </a:t>
            </a:r>
            <a:r>
              <a:rPr lang="es-ES" sz="2000" b="1" dirty="0"/>
              <a:t>Compromiso de la Junta de Andalucía</a:t>
            </a:r>
            <a:r>
              <a:rPr lang="es-ES" sz="2000" dirty="0"/>
              <a:t>, </a:t>
            </a:r>
            <a:r>
              <a:rPr lang="es-ES" sz="2000" dirty="0">
                <a:solidFill>
                  <a:schemeClr val="tx1"/>
                </a:solidFill>
              </a:rPr>
              <a:t>cuya </a:t>
            </a:r>
            <a:r>
              <a:rPr lang="es-ES" sz="2000" b="1" dirty="0">
                <a:solidFill>
                  <a:schemeClr val="tx1"/>
                </a:solidFill>
              </a:rPr>
              <a:t>firma</a:t>
            </a:r>
            <a:r>
              <a:rPr lang="es-ES" sz="2000" dirty="0">
                <a:solidFill>
                  <a:schemeClr val="tx1"/>
                </a:solidFill>
              </a:rPr>
              <a:t> es </a:t>
            </a:r>
            <a:r>
              <a:rPr lang="es-ES" sz="2000" b="1" dirty="0">
                <a:solidFill>
                  <a:schemeClr val="tx1"/>
                </a:solidFill>
              </a:rPr>
              <a:t>OBLIGATORIA ANTES DE INICIAR LA MOVILIDAD</a:t>
            </a:r>
            <a:r>
              <a:rPr lang="es-ES" sz="2000" dirty="0">
                <a:solidFill>
                  <a:schemeClr val="tx1"/>
                </a:solidFill>
              </a:rPr>
              <a:t>. </a:t>
            </a:r>
          </a:p>
          <a:p>
            <a:pPr marL="109728" lvl="0" indent="0" algn="just" rtl="0">
              <a:spcBef>
                <a:spcPts val="300"/>
              </a:spcBef>
              <a:spcAft>
                <a:spcPts val="0"/>
              </a:spcAft>
              <a:buSzPts val="2200"/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109728" lvl="0" indent="0" algn="just">
              <a:buSzPts val="2200"/>
              <a:buNone/>
            </a:pPr>
            <a:r>
              <a:rPr lang="es-ES" sz="2000" b="1" dirty="0">
                <a:solidFill>
                  <a:srgbClr val="FF0000"/>
                </a:solidFill>
              </a:rPr>
              <a:t>*La cuantía exacta no se conocerá hasta julio, mes en el que está prevista la publicación del decreto correspondiente.</a:t>
            </a:r>
            <a:endParaRPr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"/>
          <p:cNvSpPr txBox="1">
            <a:spLocks noGrp="1"/>
          </p:cNvSpPr>
          <p:nvPr>
            <p:ph type="title"/>
          </p:nvPr>
        </p:nvSpPr>
        <p:spPr>
          <a:xfrm>
            <a:off x="457200" y="836712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rebuchet MS"/>
              <a:buNone/>
            </a:pPr>
            <a:r>
              <a:rPr lang="es-ES" b="1" dirty="0"/>
              <a:t>Fondos </a:t>
            </a:r>
            <a:r>
              <a:rPr lang="es-ES" sz="4000" b="1" dirty="0"/>
              <a:t>Universidad Europea de los Mares (Alianza SEA-EU)</a:t>
            </a:r>
            <a:endParaRPr b="1" dirty="0"/>
          </a:p>
        </p:txBody>
      </p:sp>
      <p:sp>
        <p:nvSpPr>
          <p:cNvPr id="144" name="Google Shape;144;p7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8075240" cy="3627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9728" lvl="0" indent="0" algn="just" rtl="0"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-ES" dirty="0"/>
              <a:t>Fondos SEA-EU </a:t>
            </a:r>
            <a:r>
              <a:rPr lang="es-ES" sz="2200" dirty="0"/>
              <a:t>– Sólo se aplicará al alumnado beneficiario de un destino de la alianza SEA-EU.</a:t>
            </a:r>
            <a:endParaRPr dirty="0"/>
          </a:p>
          <a:p>
            <a:pPr marL="109728" lvl="0" indent="0" algn="just" rtl="0">
              <a:spcBef>
                <a:spcPts val="300"/>
              </a:spcBef>
              <a:spcAft>
                <a:spcPts val="0"/>
              </a:spcAft>
              <a:buSzPts val="2200"/>
              <a:buNone/>
            </a:pPr>
            <a:r>
              <a:rPr lang="es-ES" sz="2200" dirty="0"/>
              <a:t> </a:t>
            </a:r>
            <a:endParaRPr dirty="0"/>
          </a:p>
          <a:p>
            <a:pPr marL="109728" lvl="0" indent="0" algn="just" rtl="0">
              <a:spcBef>
                <a:spcPts val="300"/>
              </a:spcBef>
              <a:spcAft>
                <a:spcPts val="0"/>
              </a:spcAft>
              <a:buSzPts val="2200"/>
              <a:buNone/>
            </a:pPr>
            <a:r>
              <a:rPr lang="es-ES" sz="2200" dirty="0"/>
              <a:t>No es necesario solicitar la ayuda. Se adjudica automáticamente. </a:t>
            </a:r>
          </a:p>
          <a:p>
            <a:pPr marL="109728" lvl="0" indent="0" algn="just" rtl="0">
              <a:spcBef>
                <a:spcPts val="300"/>
              </a:spcBef>
              <a:spcAft>
                <a:spcPts val="0"/>
              </a:spcAft>
              <a:buSzPts val="2200"/>
              <a:buNone/>
            </a:pPr>
            <a:endParaRPr lang="es-ES" sz="2200" dirty="0"/>
          </a:p>
          <a:p>
            <a:pPr marL="109728" lvl="0" indent="0">
              <a:buSzPts val="2200"/>
              <a:buNone/>
            </a:pPr>
            <a:r>
              <a:rPr lang="es-ES" sz="2000" b="1" dirty="0">
                <a:solidFill>
                  <a:srgbClr val="FF0000"/>
                </a:solidFill>
              </a:rPr>
              <a:t>*Este proyecto se encuentra actualmente pendiente de renovación, por lo que la asignación de sus fondos dependerá de dicha aprobación.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rbano">
  <a:themeElements>
    <a:clrScheme name="Urbano">
      <a:dk1>
        <a:srgbClr val="000000"/>
      </a:dk1>
      <a:lt1>
        <a:srgbClr val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249</Words>
  <Application>Microsoft Office PowerPoint</Application>
  <PresentationFormat>Presentación en pantalla (4:3)</PresentationFormat>
  <Paragraphs>28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Georgia</vt:lpstr>
      <vt:lpstr>Trebuchet MS</vt:lpstr>
      <vt:lpstr>Urbano</vt:lpstr>
      <vt:lpstr>AYUDAS ECONÓMICAS PARA EL ALUMNADO BENEFICIARIO</vt:lpstr>
      <vt:lpstr>ORGANISMOS FINANCIADORES</vt:lpstr>
      <vt:lpstr>Presentación de PowerPoint</vt:lpstr>
      <vt:lpstr>Junta de Andalucía</vt:lpstr>
      <vt:lpstr>Fondos Universidad Europea de los Mares (Alianza SEA-EU)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AYUDAS ECONÓMICAS PARA BENEFICIARIOS</dc:title>
  <dc:creator>pjg</dc:creator>
  <cp:lastModifiedBy>Inmaculada Otero Bada</cp:lastModifiedBy>
  <cp:revision>10</cp:revision>
  <dcterms:created xsi:type="dcterms:W3CDTF">2012-02-13T07:28:20Z</dcterms:created>
  <dcterms:modified xsi:type="dcterms:W3CDTF">2026-06-11T11:24:02Z</dcterms:modified>
</cp:coreProperties>
</file>