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iMOEk0hKLv3wEehPBvfs6gRb1t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5BA06F-FE7F-470F-B6F5-52136476F6E7}">
  <a:tblStyle styleId="{ED5BA06F-FE7F-470F-B6F5-52136476F6E7}" styleName="Table_0">
    <a:wholeTbl>
      <a:tcTxStyle b="off" i="off">
        <a:font>
          <a:latin typeface="Georgia"/>
          <a:ea typeface="Georgia"/>
          <a:cs typeface="Georgia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9ED"/>
          </a:solidFill>
        </a:fill>
      </a:tcStyle>
    </a:wholeTbl>
    <a:band1H>
      <a:tcTxStyle/>
      <a:tcStyle>
        <a:tcBdr/>
        <a:fill>
          <a:solidFill>
            <a:srgbClr val="CFCFD9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CFD9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Georgia"/>
          <a:ea typeface="Georgia"/>
          <a:cs typeface="Georgia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Georgia"/>
          <a:ea typeface="Georgia"/>
          <a:cs typeface="Georgia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Georgia"/>
          <a:ea typeface="Georgia"/>
          <a:cs typeface="Georgia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Georgia"/>
          <a:ea typeface="Georgia"/>
          <a:cs typeface="Georgia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85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84629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3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:notes"/>
          <p:cNvSpPr txBox="1">
            <a:spLocks noGrp="1"/>
          </p:cNvSpPr>
          <p:nvPr>
            <p:ph type="sldNum" idx="12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9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 rot="5400000">
            <a:off x="2409444" y="297180"/>
            <a:ext cx="432511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, texto y objetos" type="txAndObj">
  <p:cSld name="TEXT_AND_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838200" y="2362200"/>
            <a:ext cx="3770313" cy="37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2"/>
          </p:nvPr>
        </p:nvSpPr>
        <p:spPr>
          <a:xfrm>
            <a:off x="4760913" y="2362200"/>
            <a:ext cx="3770312" cy="37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dt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ftr" idx="11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TITL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/>
          <p:nvPr/>
        </p:nvSpPr>
        <p:spPr>
          <a:xfrm rot="10800000" flipH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 rot="10800000" flipH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10800000" flipH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2"/>
          <p:cNvSpPr/>
          <p:nvPr/>
        </p:nvSpPr>
        <p:spPr>
          <a:xfrm rot="10800000" flipH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2"/>
          <p:cNvSpPr/>
          <p:nvPr/>
        </p:nvSpPr>
        <p:spPr>
          <a:xfrm rot="10800000" flipH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2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2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2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2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2"/>
          <p:cNvSpPr/>
          <p:nvPr/>
        </p:nvSpPr>
        <p:spPr>
          <a:xfrm rot="10800000" flipH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2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2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320088" y="1136"/>
            <a:ext cx="74771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sz="43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9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9"/>
          <p:cNvSpPr/>
          <p:nvPr/>
        </p:nvSpPr>
        <p:spPr>
          <a:xfrm rot="10800000" flipH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9"/>
          <p:cNvSpPr/>
          <p:nvPr/>
        </p:nvSpPr>
        <p:spPr>
          <a:xfrm rot="10800000" flipH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9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9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9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9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9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u-rrii.uca.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>
            <a:spLocks noGrp="1"/>
          </p:cNvSpPr>
          <p:nvPr>
            <p:ph type="body" idx="1"/>
          </p:nvPr>
        </p:nvSpPr>
        <p:spPr>
          <a:xfrm>
            <a:off x="827584" y="1844824"/>
            <a:ext cx="7632848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9728" lvl="0" indent="0" algn="just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ES"/>
              <a:t>SEPIE – </a:t>
            </a:r>
            <a:r>
              <a:rPr lang="es-ES" sz="2200"/>
              <a:t>Servicio Español para la Internacionalización de la Educación. (fondos del programa Erasmus+ como tales). 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sz="220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200"/>
              <a:t>No es necesario solicitar la ayuda. Se adjudica automáticamente. Estos fondos aparecen en el </a:t>
            </a:r>
            <a:r>
              <a:rPr lang="es-ES" sz="2200" b="1"/>
              <a:t>Convenio de Subvención</a:t>
            </a:r>
            <a:r>
              <a:rPr lang="es-ES" sz="2200"/>
              <a:t>, cuya </a:t>
            </a:r>
            <a:r>
              <a:rPr lang="es-ES" sz="2200" b="1"/>
              <a:t>firma</a:t>
            </a:r>
            <a:r>
              <a:rPr lang="es-ES" sz="2200"/>
              <a:t> es </a:t>
            </a:r>
            <a:r>
              <a:rPr lang="es-ES" sz="2200" b="1"/>
              <a:t>OBLIGATORIA ANTES DE INICIAR LA MOVILIDAD</a:t>
            </a:r>
            <a:r>
              <a:rPr lang="es-ES" sz="2200"/>
              <a:t>. 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sz="220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200" b="1"/>
              <a:t>MUY IMPORTANTE</a:t>
            </a:r>
            <a:r>
              <a:rPr lang="es-ES" sz="2200"/>
              <a:t>: </a:t>
            </a:r>
            <a:r>
              <a:rPr lang="es-ES" sz="2400"/>
              <a:t>El periodo mínimo de estancia para recibir una ayuda Erasmus+ es 2 meses (60 días). </a:t>
            </a:r>
            <a:endParaRPr/>
          </a:p>
        </p:txBody>
      </p:sp>
      <p:sp>
        <p:nvSpPr>
          <p:cNvPr id="120" name="Google Shape;120;p1"/>
          <p:cNvSpPr txBox="1"/>
          <p:nvPr/>
        </p:nvSpPr>
        <p:spPr>
          <a:xfrm>
            <a:off x="457200" y="47667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SEPIE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"/>
          <p:cNvSpPr/>
          <p:nvPr/>
        </p:nvSpPr>
        <p:spPr>
          <a:xfrm>
            <a:off x="1079500" y="1184275"/>
            <a:ext cx="6300812" cy="565868"/>
          </a:xfrm>
          <a:prstGeom prst="roundRect">
            <a:avLst>
              <a:gd name="adj" fmla="val 16667"/>
            </a:avLst>
          </a:prstGeom>
          <a:solidFill>
            <a:srgbClr val="D6D6DF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1184275" y="1219671"/>
            <a:ext cx="6049963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2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Estudiante Erasmus+ </a:t>
            </a:r>
            <a:r>
              <a:rPr lang="es-ES" sz="22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Prácticas </a:t>
            </a:r>
            <a:r>
              <a:rPr lang="es-ES" sz="22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Curso 2026/27</a:t>
            </a:r>
            <a:endParaRPr dirty="0"/>
          </a:p>
        </p:txBody>
      </p:sp>
      <p:sp>
        <p:nvSpPr>
          <p:cNvPr id="128" name="Google Shape;128;p3"/>
          <p:cNvSpPr/>
          <p:nvPr/>
        </p:nvSpPr>
        <p:spPr>
          <a:xfrm>
            <a:off x="5181650" y="2195831"/>
            <a:ext cx="3365497" cy="968702"/>
          </a:xfrm>
          <a:prstGeom prst="roundRect">
            <a:avLst>
              <a:gd name="adj" fmla="val 16667"/>
            </a:avLst>
          </a:prstGeom>
          <a:solidFill>
            <a:srgbClr val="D6D6DF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5652120" y="3758792"/>
            <a:ext cx="2584866" cy="916405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5302719" y="2195831"/>
            <a:ext cx="30147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SEPIE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1" name="Google Shape;131;p3"/>
          <p:cNvSpPr txBox="1"/>
          <p:nvPr/>
        </p:nvSpPr>
        <p:spPr>
          <a:xfrm>
            <a:off x="5213211" y="3758792"/>
            <a:ext cx="3466840" cy="872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Estudiantes con menos oportunidades</a:t>
            </a:r>
            <a:endParaRPr/>
          </a:p>
        </p:txBody>
      </p:sp>
      <p:cxnSp>
        <p:nvCxnSpPr>
          <p:cNvPr id="132" name="Google Shape;132;p3"/>
          <p:cNvCxnSpPr/>
          <p:nvPr/>
        </p:nvCxnSpPr>
        <p:spPr>
          <a:xfrm>
            <a:off x="6480174" y="1750143"/>
            <a:ext cx="0" cy="38271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3" name="Google Shape;133;p3"/>
          <p:cNvSpPr/>
          <p:nvPr/>
        </p:nvSpPr>
        <p:spPr>
          <a:xfrm>
            <a:off x="128587" y="1947863"/>
            <a:ext cx="4319232" cy="1800799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311148" y="2010472"/>
            <a:ext cx="4079875" cy="170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Ayuda Económica General: 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Ayuda mensual para todo el alumnado Erasmus+ según el Grupo de Países donde esté incluido su destino </a:t>
            </a:r>
            <a:endParaRPr/>
          </a:p>
        </p:txBody>
      </p:sp>
      <p:cxnSp>
        <p:nvCxnSpPr>
          <p:cNvPr id="135" name="Google Shape;135;p3"/>
          <p:cNvCxnSpPr/>
          <p:nvPr/>
        </p:nvCxnSpPr>
        <p:spPr>
          <a:xfrm rot="10800000">
            <a:off x="4572000" y="2924944"/>
            <a:ext cx="566737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6" name="Google Shape;136;p3"/>
          <p:cNvSpPr/>
          <p:nvPr/>
        </p:nvSpPr>
        <p:spPr>
          <a:xfrm>
            <a:off x="207109" y="4466889"/>
            <a:ext cx="5373003" cy="1438162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3"/>
          <p:cNvSpPr txBox="1"/>
          <p:nvPr/>
        </p:nvSpPr>
        <p:spPr>
          <a:xfrm>
            <a:off x="329064" y="4491056"/>
            <a:ext cx="5179039" cy="128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Ayuda Económica Especial para estudiantes con menos oportunidades:</a:t>
            </a:r>
            <a:endParaRPr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250 € /mes de estancia</a:t>
            </a:r>
            <a:endParaRPr/>
          </a:p>
        </p:txBody>
      </p:sp>
      <p:cxnSp>
        <p:nvCxnSpPr>
          <p:cNvPr id="138" name="Google Shape;138;p3"/>
          <p:cNvCxnSpPr/>
          <p:nvPr/>
        </p:nvCxnSpPr>
        <p:spPr>
          <a:xfrm flipH="1">
            <a:off x="5702067" y="4798882"/>
            <a:ext cx="1046163" cy="42703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9" name="Google Shape;139;p3"/>
          <p:cNvCxnSpPr/>
          <p:nvPr/>
        </p:nvCxnSpPr>
        <p:spPr>
          <a:xfrm>
            <a:off x="6948264" y="3164533"/>
            <a:ext cx="0" cy="54980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0" name="Google Shape;140;p3"/>
          <p:cNvSpPr txBox="1">
            <a:spLocks noGrp="1"/>
          </p:cNvSpPr>
          <p:nvPr>
            <p:ph type="title"/>
          </p:nvPr>
        </p:nvSpPr>
        <p:spPr>
          <a:xfrm>
            <a:off x="191447" y="3206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rebuchet MS"/>
              <a:buNone/>
            </a:pPr>
            <a:r>
              <a:rPr lang="es-ES" sz="3600" dirty="0"/>
              <a:t>Financiación SEPIE Y MEFP</a:t>
            </a:r>
            <a:endParaRPr dirty="0"/>
          </a:p>
        </p:txBody>
      </p:sp>
      <p:sp>
        <p:nvSpPr>
          <p:cNvPr id="141" name="Google Shape;141;p3"/>
          <p:cNvSpPr/>
          <p:nvPr/>
        </p:nvSpPr>
        <p:spPr>
          <a:xfrm>
            <a:off x="1062061" y="3714336"/>
            <a:ext cx="1071563" cy="785812"/>
          </a:xfrm>
          <a:prstGeom prst="mathPlus">
            <a:avLst>
              <a:gd name="adj1" fmla="val 23520"/>
            </a:avLst>
          </a:prstGeom>
          <a:solidFill>
            <a:schemeClr val="accent1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"/>
          <p:cNvSpPr txBox="1"/>
          <p:nvPr/>
        </p:nvSpPr>
        <p:spPr>
          <a:xfrm>
            <a:off x="191447" y="5968026"/>
            <a:ext cx="86199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el caso de los estudiantes con menos oportunidades se suman la ayuda general y la ayuda especial.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body" idx="1"/>
          </p:nvPr>
        </p:nvSpPr>
        <p:spPr>
          <a:xfrm>
            <a:off x="392473" y="1955998"/>
            <a:ext cx="8229600" cy="4824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365760" lvl="0" indent="-239363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3500" dirty="0"/>
              <a:t>Ser beneficiario de una </a:t>
            </a:r>
            <a:r>
              <a:rPr lang="es-ES" sz="3500" b="1" dirty="0"/>
              <a:t>beca de estudios </a:t>
            </a:r>
            <a:r>
              <a:rPr lang="es-ES" sz="3500" dirty="0"/>
              <a:t>de carácter general la Administración General del Estado para realizar estudios universitarios y otros estudios superiores </a:t>
            </a:r>
            <a:r>
              <a:rPr lang="es-ES" sz="3500" b="1" dirty="0"/>
              <a:t>en el curso inmediatamente anterior al que se vaya a realizar la movilidad, o en el curso académico en el que se realice la movilidad. </a:t>
            </a:r>
            <a:endParaRPr dirty="0"/>
          </a:p>
          <a:p>
            <a:pPr marL="365760" lvl="0" indent="-133794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3500" dirty="0"/>
          </a:p>
          <a:p>
            <a:pPr marL="365760" lvl="0" indent="-23936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3500" dirty="0"/>
              <a:t>Pertenecer a una </a:t>
            </a:r>
            <a:r>
              <a:rPr lang="es-ES" sz="3500" b="1" dirty="0"/>
              <a:t>familia numerosa o monoparental</a:t>
            </a:r>
            <a:r>
              <a:rPr lang="es-ES" sz="3500" dirty="0"/>
              <a:t>.</a:t>
            </a:r>
            <a:endParaRPr dirty="0"/>
          </a:p>
          <a:p>
            <a:pPr marL="365760" lvl="0" indent="-133794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3500" dirty="0"/>
          </a:p>
          <a:p>
            <a:pPr marL="365760" lvl="0" indent="-239363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3500" dirty="0"/>
              <a:t>Tener la condición de </a:t>
            </a:r>
            <a:r>
              <a:rPr lang="es-ES" sz="3500" b="1" dirty="0"/>
              <a:t>refugiado</a:t>
            </a:r>
            <a:r>
              <a:rPr lang="es-ES" sz="3500" dirty="0"/>
              <a:t> o con derecho a protección subsidiaria o haber presentado solicitud de protección internacional en España. </a:t>
            </a:r>
            <a:endParaRPr dirty="0"/>
          </a:p>
          <a:p>
            <a:pPr marL="365760" lvl="0" indent="-133794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3500" dirty="0"/>
          </a:p>
          <a:p>
            <a:pPr marL="365760" lvl="0" indent="-239363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3500" dirty="0"/>
              <a:t>Tener reconocida y calificada legalmente una </a:t>
            </a:r>
            <a:r>
              <a:rPr lang="es-ES" sz="3500" b="1" dirty="0"/>
              <a:t>discapacidad en grado igual o superior al 33 por ciento, o un grado equivalente en el caso de estudiantes extranjeros. </a:t>
            </a:r>
            <a:endParaRPr dirty="0"/>
          </a:p>
          <a:p>
            <a:pPr marL="365760" lvl="0" indent="-158241" algn="l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dirty="0"/>
          </a:p>
        </p:txBody>
      </p:sp>
      <p:sp>
        <p:nvSpPr>
          <p:cNvPr id="148" name="Google Shape;148;p4"/>
          <p:cNvSpPr txBox="1"/>
          <p:nvPr/>
        </p:nvSpPr>
        <p:spPr>
          <a:xfrm>
            <a:off x="426903" y="548680"/>
            <a:ext cx="8229600" cy="115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Financiación SEPIE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Estudiantes con menos oportunidades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"/>
          <p:cNvSpPr txBox="1">
            <a:spLocks noGrp="1"/>
          </p:cNvSpPr>
          <p:nvPr>
            <p:ph type="body" idx="1"/>
          </p:nvPr>
        </p:nvSpPr>
        <p:spPr>
          <a:xfrm>
            <a:off x="502016" y="1844824"/>
            <a:ext cx="8139967" cy="4735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5760" lvl="0" indent="-246983" algn="just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Percibir la unidad familiar una prestación de Ingreso mínimo vital / Renta Mínima de Inserción o cualquier otra prestación de igual o similar naturaleza, según la denominación adoptada en Andalucía.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1900"/>
          </a:p>
          <a:p>
            <a:pPr marL="365760" lvl="0" indent="-24698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Estar en riesgo de exclusión social.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1900"/>
          </a:p>
          <a:p>
            <a:pPr marL="365760" lvl="0" indent="-24698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Encontrarse en una situación de especial necesidad y emergencia social. </a:t>
            </a:r>
            <a:endParaRPr sz="1900"/>
          </a:p>
          <a:p>
            <a:pPr marL="0" lvl="0" indent="0" algn="just" rtl="0">
              <a:spcBef>
                <a:spcPts val="300"/>
              </a:spcBef>
              <a:spcAft>
                <a:spcPts val="0"/>
              </a:spcAft>
              <a:buNone/>
            </a:pPr>
            <a:endParaRPr sz="1900"/>
          </a:p>
          <a:p>
            <a:pPr marL="365760" lvl="0" indent="-24698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Padecer problemas físicos o mentales que genere la necesidad de apoyo adicional. </a:t>
            </a:r>
            <a:endParaRPr sz="190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1900"/>
          </a:p>
          <a:p>
            <a:pPr marL="365760" lvl="0" indent="-24698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Ser víctima de terrorismo, de violencia de género o en situación de orfandad. 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1900"/>
          </a:p>
          <a:p>
            <a:pPr marL="365760" lvl="0" indent="-24698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Encontrarse en una situación de dependencia o con dependientes a cargo.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1900"/>
          </a:p>
          <a:p>
            <a:pPr marL="365760" lvl="0" indent="-246983" algn="just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s-ES" sz="1900"/>
              <a:t>Tener un contrato de trabajo a tiempo completo. </a:t>
            </a:r>
            <a:endParaRPr sz="1900"/>
          </a:p>
        </p:txBody>
      </p:sp>
      <p:sp>
        <p:nvSpPr>
          <p:cNvPr id="154" name="Google Shape;154;p5"/>
          <p:cNvSpPr txBox="1"/>
          <p:nvPr/>
        </p:nvSpPr>
        <p:spPr>
          <a:xfrm>
            <a:off x="426903" y="548680"/>
            <a:ext cx="8229600" cy="115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Financiación SEPIE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Estudiantes con menos oportunidades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body" idx="1"/>
          </p:nvPr>
        </p:nvSpPr>
        <p:spPr>
          <a:xfrm>
            <a:off x="179387" y="1910188"/>
            <a:ext cx="8863013" cy="799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just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s-ES" sz="1200" b="1" dirty="0"/>
              <a:t>Duración de la Estancia:</a:t>
            </a:r>
            <a:r>
              <a:rPr lang="es-ES" sz="1200" dirty="0"/>
              <a:t> mínimo 2 meses y máximo 12 meses.</a:t>
            </a:r>
            <a:endParaRPr sz="1200" dirty="0"/>
          </a:p>
          <a:p>
            <a:pPr marL="365760" lvl="0" indent="-256032" algn="just" rtl="0">
              <a:spcBef>
                <a:spcPts val="300"/>
              </a:spcBef>
              <a:spcAft>
                <a:spcPts val="0"/>
              </a:spcAft>
              <a:buSzPts val="2000"/>
              <a:buChar char="•"/>
            </a:pPr>
            <a:r>
              <a:rPr lang="es-ES" sz="1200" b="1" dirty="0"/>
              <a:t>Financiación de la Estancia:</a:t>
            </a:r>
            <a:r>
              <a:rPr lang="es-ES" sz="1200" dirty="0"/>
              <a:t> mínimo 2 meses y máximo 12 meses.</a:t>
            </a:r>
            <a:endParaRPr sz="1200" dirty="0"/>
          </a:p>
          <a:p>
            <a:pPr marL="365760" lvl="0" indent="-256032" algn="just" rtl="0">
              <a:spcBef>
                <a:spcPts val="300"/>
              </a:spcBef>
              <a:spcAft>
                <a:spcPts val="0"/>
              </a:spcAft>
              <a:buSzPts val="2000"/>
              <a:buChar char="•"/>
            </a:pPr>
            <a:r>
              <a:rPr lang="es-ES" sz="1200" b="1" dirty="0"/>
              <a:t>Grupos de países</a:t>
            </a:r>
            <a:r>
              <a:rPr lang="es-ES" sz="1200" dirty="0"/>
              <a:t>:</a:t>
            </a:r>
            <a:endParaRPr sz="1200" dirty="0"/>
          </a:p>
        </p:txBody>
      </p:sp>
      <p:sp>
        <p:nvSpPr>
          <p:cNvPr id="160" name="Google Shape;160;p6"/>
          <p:cNvSpPr txBox="1"/>
          <p:nvPr/>
        </p:nvSpPr>
        <p:spPr>
          <a:xfrm>
            <a:off x="323528" y="7671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i="0" u="none" strike="noStrike" cap="none" dirty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Financiación SEPIE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1" i="0" u="none" strike="noStrike" cap="none" dirty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Ayuda Económica General</a:t>
            </a:r>
            <a:endParaRPr dirty="0"/>
          </a:p>
        </p:txBody>
      </p:sp>
      <p:graphicFrame>
        <p:nvGraphicFramePr>
          <p:cNvPr id="161" name="Google Shape;161;p6"/>
          <p:cNvGraphicFramePr/>
          <p:nvPr>
            <p:extLst>
              <p:ext uri="{D42A27DB-BD31-4B8C-83A1-F6EECF244321}">
                <p14:modId xmlns:p14="http://schemas.microsoft.com/office/powerpoint/2010/main" val="2006311874"/>
              </p:ext>
            </p:extLst>
          </p:nvPr>
        </p:nvGraphicFramePr>
        <p:xfrm>
          <a:off x="460167" y="2696323"/>
          <a:ext cx="8257550" cy="4133654"/>
        </p:xfrm>
        <a:graphic>
          <a:graphicData uri="http://schemas.openxmlformats.org/drawingml/2006/table">
            <a:tbl>
              <a:tblPr firstRow="1" bandRow="1">
                <a:noFill/>
                <a:tableStyleId>{ED5BA06F-FE7F-470F-B6F5-52136476F6E7}</a:tableStyleId>
              </a:tblPr>
              <a:tblGrid>
                <a:gridCol w="1995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1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65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Erasmus+ KA131 Grupo 1</a:t>
                      </a:r>
                      <a:endParaRPr sz="14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0" i="0" u="none" strike="noStrike" cap="none" dirty="0">
                          <a:solidFill>
                            <a:srgbClr val="0070C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500€/mes</a:t>
                      </a:r>
                      <a:endParaRPr sz="1400" dirty="0"/>
                    </a:p>
                  </a:txBody>
                  <a:tcPr marL="91450" marR="91450" marT="45725" marB="45725">
                    <a:solidFill>
                      <a:srgbClr val="B6B6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  <a:tabLst/>
                        <a:defRPr/>
                      </a:pPr>
                      <a:r>
                        <a:rPr lang="es-ES" b="1" i="1" dirty="0">
                          <a:solidFill>
                            <a:schemeClr val="tx1"/>
                          </a:solidFill>
                        </a:rPr>
                        <a:t>ALEMANIA, AUSTRIA, BELGICA, DINAMARCA, FINLANDIA, FRANCIA, IRLANDA, ISLANDIA, ITALIA, LIECHTENSTEIN, LUXEMBURGO, NORUEGA, PAISES BAJOS, SUECIA.</a:t>
                      </a:r>
                      <a:endParaRPr lang="es-ES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endParaRPr sz="1400" dirty="0"/>
                    </a:p>
                  </a:txBody>
                  <a:tcPr marL="91450" marR="91450" marT="45725" marB="45725">
                    <a:solidFill>
                      <a:srgbClr val="B6B6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5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Erasmus+ KA131 Grupo 2</a:t>
                      </a:r>
                      <a:endParaRPr sz="14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0" i="0" u="none" strike="noStrike" cap="none" dirty="0">
                          <a:solidFill>
                            <a:srgbClr val="0070C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450€/mes</a:t>
                      </a:r>
                      <a:endParaRPr sz="14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es-ES" b="1" i="1" dirty="0"/>
                        <a:t>CHIPRE, ESLOVAQUIA, ESLOVENIA, ESTONIA, GRECIA, LETONIA, MALTA, PORTUGAL, REPUBLICA CHECA.</a:t>
                      </a:r>
                      <a:endParaRPr lang="es-ES" b="1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3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Erasmus+ KA131 Grupo 3</a:t>
                      </a:r>
                      <a:endParaRPr sz="14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0" i="0" u="none" strike="noStrike" cap="none" dirty="0">
                          <a:solidFill>
                            <a:srgbClr val="0070C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400€/mes</a:t>
                      </a:r>
                      <a:endParaRPr sz="14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es-ES" b="1" i="1" dirty="0"/>
                        <a:t>BULGARIA, CROACIA, HUNGRIA, LITUANIA, MACEDONIA, POLONIA, RUMANIA, SERBIA, TURQUIA.</a:t>
                      </a:r>
                      <a:endParaRPr lang="es-ES" b="1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66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1" i="0" u="none" strike="noStrike" cap="none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Erasmus+ KA131 Grupo 4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r>
                        <a:rPr lang="es-ES" sz="1400" b="0" i="0" u="none" strike="noStrike" cap="none" dirty="0">
                          <a:solidFill>
                            <a:srgbClr val="0070C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700€/mes</a:t>
                      </a:r>
                      <a:endParaRPr lang="es-ES" sz="14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endParaRPr sz="14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  <a:tabLst/>
                        <a:defRPr/>
                      </a:pPr>
                      <a:r>
                        <a:rPr lang="es-ES" sz="14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Georgia"/>
                          <a:cs typeface="Arial" panose="020B0604020202020204" pitchFamily="34" charset="0"/>
                          <a:sym typeface="Arial"/>
                        </a:rPr>
                        <a:t>Iberoamérica: ARGENTINA, BOLIVIA, BRASIL, CHILE, COLOMBIA, COSTA RICA, CUBA, ECUADOR, HONDURAS y MÉXICO.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  <a:tabLst/>
                        <a:defRPr/>
                      </a:pPr>
                      <a:r>
                        <a:rPr lang="es-ES" sz="14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Georgia"/>
                          <a:cs typeface="Arial" panose="020B0604020202020204" pitchFamily="34" charset="0"/>
                          <a:sym typeface="Arial"/>
                        </a:rPr>
                        <a:t>Norte de África: ARGELIA, EGIPTO, MARRUECOS</a:t>
                      </a:r>
                      <a:r>
                        <a:rPr lang="es-ES" sz="1400" b="1" i="1" u="none" strike="noStrike" cap="none" baseline="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Georgia"/>
                          <a:cs typeface="Arial" panose="020B0604020202020204" pitchFamily="34" charset="0"/>
                          <a:sym typeface="Arial"/>
                        </a:rPr>
                        <a:t> </a:t>
                      </a:r>
                      <a:r>
                        <a:rPr lang="es-ES" sz="14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Georgia"/>
                          <a:cs typeface="Arial" panose="020B0604020202020204" pitchFamily="34" charset="0"/>
                          <a:sym typeface="Arial"/>
                        </a:rPr>
                        <a:t>y TÚNEZ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Noto Sans Symbols"/>
                        <a:buNone/>
                      </a:pPr>
                      <a:endParaRPr sz="14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166074" y="1178393"/>
            <a:ext cx="8229600" cy="80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Trebuchet MS"/>
              <a:buNone/>
            </a:pPr>
            <a:r>
              <a:rPr lang="es-ES" sz="3200">
                <a:solidFill>
                  <a:srgbClr val="00B050"/>
                </a:solidFill>
              </a:rPr>
              <a:t>Ayudas de viaje: </a:t>
            </a:r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body" idx="1"/>
          </p:nvPr>
        </p:nvSpPr>
        <p:spPr>
          <a:xfrm>
            <a:off x="168822" y="1988369"/>
            <a:ext cx="8734425" cy="2592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just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s-ES" sz="2100">
                <a:solidFill>
                  <a:srgbClr val="00B050"/>
                </a:solidFill>
              </a:rPr>
              <a:t>Viaje verde/ecológico</a:t>
            </a:r>
            <a:r>
              <a:rPr lang="es-ES" sz="2100"/>
              <a:t>: aquel que utiliza medios de transporte con </a:t>
            </a:r>
            <a:r>
              <a:rPr lang="es-ES" sz="2100">
                <a:solidFill>
                  <a:srgbClr val="FF0000"/>
                </a:solidFill>
              </a:rPr>
              <a:t>bajas emisiones en el tramo principal</a:t>
            </a:r>
            <a:r>
              <a:rPr lang="es-ES" sz="2100"/>
              <a:t> del trayecto, por ejemplo, el autobús, el ferrocarril o el coche compartido.</a:t>
            </a:r>
            <a:endParaRPr/>
          </a:p>
          <a:p>
            <a:pPr marL="365760" lvl="0" indent="-256032" algn="just" rtl="0">
              <a:spcBef>
                <a:spcPts val="300"/>
              </a:spcBef>
              <a:spcAft>
                <a:spcPts val="0"/>
              </a:spcAft>
              <a:buSzPts val="2100"/>
              <a:buChar char="•"/>
            </a:pPr>
            <a:r>
              <a:rPr lang="es-ES" sz="2100"/>
              <a:t>El viaje tiene que ser ecológico en ambas direcciones (</a:t>
            </a:r>
            <a:r>
              <a:rPr lang="es-ES" sz="2100" b="1"/>
              <a:t>tanto la ida, como la vuelta</a:t>
            </a:r>
            <a:r>
              <a:rPr lang="es-ES" sz="2100"/>
              <a:t>)</a:t>
            </a:r>
            <a:endParaRPr/>
          </a:p>
          <a:p>
            <a:pPr marL="365760" lvl="0" indent="-256032" algn="just" rtl="0">
              <a:spcBef>
                <a:spcPts val="300"/>
              </a:spcBef>
              <a:spcAft>
                <a:spcPts val="0"/>
              </a:spcAft>
              <a:buSzPts val="2100"/>
              <a:buChar char="•"/>
            </a:pPr>
            <a:r>
              <a:rPr lang="es-ES" sz="2100"/>
              <a:t>Justificación: Declaración jurada + Justificación (billetes)</a:t>
            </a:r>
            <a:endParaRPr/>
          </a:p>
          <a:p>
            <a:pPr marL="365760" lvl="0" indent="-256032" algn="just" rtl="0">
              <a:spcBef>
                <a:spcPts val="300"/>
              </a:spcBef>
              <a:spcAft>
                <a:spcPts val="0"/>
              </a:spcAft>
              <a:buSzPts val="2100"/>
              <a:buChar char="•"/>
            </a:pPr>
            <a:r>
              <a:rPr lang="es-ES" sz="2100"/>
              <a:t>Ayuda: </a:t>
            </a:r>
            <a:r>
              <a:rPr lang="es-ES" sz="2100">
                <a:highlight>
                  <a:srgbClr val="C0C0C0"/>
                </a:highlight>
              </a:rPr>
              <a:t>50 euros y hasta 4 días de ayuda económica</a:t>
            </a:r>
            <a:endParaRPr>
              <a:highlight>
                <a:srgbClr val="C0C0C0"/>
              </a:highlight>
            </a:endParaRPr>
          </a:p>
          <a:p>
            <a:pPr marL="365760" lvl="0" indent="-78232" algn="l" rtl="0">
              <a:spcBef>
                <a:spcPts val="3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graphicFrame>
        <p:nvGraphicFramePr>
          <p:cNvPr id="168" name="Google Shape;168;p7"/>
          <p:cNvGraphicFramePr/>
          <p:nvPr/>
        </p:nvGraphicFramePr>
        <p:xfrm>
          <a:off x="1835696" y="4581128"/>
          <a:ext cx="4896525" cy="1483400"/>
        </p:xfrm>
        <a:graphic>
          <a:graphicData uri="http://schemas.openxmlformats.org/drawingml/2006/table">
            <a:tbl>
              <a:tblPr firstRow="1" bandRow="1">
                <a:noFill/>
                <a:tableStyleId>{ED5BA06F-FE7F-470F-B6F5-52136476F6E7}</a:tableStyleId>
              </a:tblPr>
              <a:tblGrid>
                <a:gridCol w="274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Grupo del país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Importe por día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Grupo 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11,67 euros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Grupo 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10 euros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Grupo 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strike="noStrike" cap="none"/>
                        <a:t>8,3</a:t>
                      </a:r>
                      <a:r>
                        <a:rPr lang="es-ES" sz="1800"/>
                        <a:t>z</a:t>
                      </a:r>
                      <a:r>
                        <a:rPr lang="es-ES" sz="1800" u="none" strike="noStrike" cap="none"/>
                        <a:t> euros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9" name="Google Shape;169;p7"/>
          <p:cNvSpPr txBox="1"/>
          <p:nvPr/>
        </p:nvSpPr>
        <p:spPr>
          <a:xfrm>
            <a:off x="745244" y="521366"/>
            <a:ext cx="6970589" cy="1044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Financiación SEPIE</a:t>
            </a:r>
            <a:endParaRPr sz="4100" b="1" i="0" u="none" strike="noStrike" cap="non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0" name="Google Shape;170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2700" y="2061225"/>
            <a:ext cx="8734424" cy="4003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s-ES" dirty="0">
                <a:solidFill>
                  <a:srgbClr val="00AF50"/>
                </a:solidFill>
              </a:rPr>
            </a:br>
            <a:r>
              <a:rPr lang="es-ES" sz="3600" dirty="0">
                <a:solidFill>
                  <a:srgbClr val="00AF50"/>
                </a:solidFill>
              </a:rPr>
              <a:t>Ayuda</a:t>
            </a:r>
            <a:r>
              <a:rPr lang="es-ES" sz="3600" spc="-165" dirty="0">
                <a:solidFill>
                  <a:srgbClr val="00AF50"/>
                </a:solidFill>
              </a:rPr>
              <a:t> </a:t>
            </a:r>
            <a:r>
              <a:rPr lang="es-ES" sz="3600" dirty="0">
                <a:solidFill>
                  <a:srgbClr val="00AF50"/>
                </a:solidFill>
              </a:rPr>
              <a:t>Viaje</a:t>
            </a:r>
            <a:r>
              <a:rPr lang="es-ES" sz="3600" spc="-160" dirty="0">
                <a:solidFill>
                  <a:srgbClr val="00AF50"/>
                </a:solidFill>
              </a:rPr>
              <a:t> </a:t>
            </a:r>
            <a:r>
              <a:rPr lang="es-ES" sz="3600" spc="-10" dirty="0">
                <a:solidFill>
                  <a:srgbClr val="00AF50"/>
                </a:solidFill>
              </a:rPr>
              <a:t>verde/ecológico</a:t>
            </a:r>
            <a:endParaRPr lang="es-ES" sz="36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9534" y="1913467"/>
            <a:ext cx="8204200" cy="4783665"/>
          </a:xfrm>
        </p:spPr>
        <p:txBody>
          <a:bodyPr>
            <a:normAutofit/>
          </a:bodyPr>
          <a:lstStyle/>
          <a:p>
            <a:pPr marL="268605" marR="5080" indent="-256540" algn="just">
              <a:spcBef>
                <a:spcPts val="100"/>
              </a:spcBef>
              <a:buClr>
                <a:srgbClr val="A04DA3"/>
              </a:buClr>
              <a:tabLst>
                <a:tab pos="268605" algn="l"/>
              </a:tabLst>
            </a:pPr>
            <a:r>
              <a:rPr lang="es-ES" sz="2000" dirty="0">
                <a:solidFill>
                  <a:srgbClr val="00AF50"/>
                </a:solidFill>
              </a:rPr>
              <a:t>Viaje</a:t>
            </a:r>
            <a:r>
              <a:rPr lang="es-ES" sz="2000" spc="465" dirty="0">
                <a:solidFill>
                  <a:srgbClr val="00AF50"/>
                </a:solidFill>
              </a:rPr>
              <a:t> </a:t>
            </a:r>
            <a:r>
              <a:rPr lang="es-ES" sz="2000" dirty="0">
                <a:solidFill>
                  <a:srgbClr val="00AF50"/>
                </a:solidFill>
              </a:rPr>
              <a:t>verde/ecológico</a:t>
            </a:r>
            <a:r>
              <a:rPr lang="es-ES" sz="2000" dirty="0"/>
              <a:t>:</a:t>
            </a:r>
            <a:r>
              <a:rPr lang="es-ES" sz="2000" spc="470" dirty="0"/>
              <a:t> </a:t>
            </a:r>
            <a:r>
              <a:rPr lang="es-ES" sz="2000" dirty="0"/>
              <a:t>aquel</a:t>
            </a:r>
            <a:r>
              <a:rPr lang="es-ES" sz="2000" spc="459" dirty="0"/>
              <a:t> </a:t>
            </a:r>
            <a:r>
              <a:rPr lang="es-ES" sz="2000" dirty="0"/>
              <a:t>que</a:t>
            </a:r>
            <a:r>
              <a:rPr lang="es-ES" sz="2000" spc="465" dirty="0"/>
              <a:t> </a:t>
            </a:r>
            <a:r>
              <a:rPr lang="es-ES" sz="2000" dirty="0"/>
              <a:t>utiliza</a:t>
            </a:r>
            <a:r>
              <a:rPr lang="es-ES" sz="2000" spc="465" dirty="0"/>
              <a:t> </a:t>
            </a:r>
            <a:r>
              <a:rPr lang="es-ES" sz="2000" dirty="0"/>
              <a:t>medios</a:t>
            </a:r>
            <a:r>
              <a:rPr lang="es-ES" sz="2000" spc="490" dirty="0"/>
              <a:t> </a:t>
            </a:r>
            <a:r>
              <a:rPr lang="es-ES" sz="2000" dirty="0"/>
              <a:t>de</a:t>
            </a:r>
            <a:r>
              <a:rPr lang="es-ES" sz="2000" spc="465" dirty="0"/>
              <a:t> </a:t>
            </a:r>
            <a:r>
              <a:rPr lang="es-ES" sz="2000" dirty="0"/>
              <a:t>transporte</a:t>
            </a:r>
            <a:r>
              <a:rPr lang="es-ES" sz="2000" spc="465" dirty="0"/>
              <a:t> </a:t>
            </a:r>
            <a:r>
              <a:rPr lang="es-ES" sz="2000" spc="-25" dirty="0"/>
              <a:t>con </a:t>
            </a:r>
            <a:r>
              <a:rPr lang="es-ES" sz="2000" dirty="0">
                <a:solidFill>
                  <a:srgbClr val="FF0000"/>
                </a:solidFill>
              </a:rPr>
              <a:t>bajas</a:t>
            </a:r>
            <a:r>
              <a:rPr lang="es-ES" sz="2000" spc="325" dirty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emisiones</a:t>
            </a:r>
            <a:r>
              <a:rPr lang="es-ES" sz="2000" spc="350" dirty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en</a:t>
            </a:r>
            <a:r>
              <a:rPr lang="es-ES" sz="2000" spc="335" dirty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el</a:t>
            </a:r>
            <a:r>
              <a:rPr lang="es-ES" sz="2000" spc="340" dirty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tramo</a:t>
            </a:r>
            <a:r>
              <a:rPr lang="es-ES" sz="2000" spc="340" dirty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principal</a:t>
            </a:r>
            <a:r>
              <a:rPr lang="es-ES" sz="2000" spc="325" dirty="0">
                <a:solidFill>
                  <a:srgbClr val="FF0000"/>
                </a:solidFill>
              </a:rPr>
              <a:t> </a:t>
            </a:r>
            <a:r>
              <a:rPr lang="es-ES" sz="2000" dirty="0"/>
              <a:t>del</a:t>
            </a:r>
            <a:r>
              <a:rPr lang="es-ES" sz="2000" spc="320" dirty="0"/>
              <a:t> </a:t>
            </a:r>
            <a:r>
              <a:rPr lang="es-ES" sz="2000" dirty="0"/>
              <a:t>trayecto,</a:t>
            </a:r>
            <a:r>
              <a:rPr lang="es-ES" sz="2000" spc="335" dirty="0"/>
              <a:t> </a:t>
            </a:r>
            <a:r>
              <a:rPr lang="es-ES" sz="2000" dirty="0"/>
              <a:t>por</a:t>
            </a:r>
            <a:r>
              <a:rPr lang="es-ES" sz="2000" spc="330" dirty="0"/>
              <a:t> </a:t>
            </a:r>
            <a:r>
              <a:rPr lang="es-ES" sz="2000" dirty="0"/>
              <a:t>ejemplo,</a:t>
            </a:r>
            <a:r>
              <a:rPr lang="es-ES" sz="2000" spc="315" dirty="0"/>
              <a:t> </a:t>
            </a:r>
            <a:r>
              <a:rPr lang="es-ES" sz="2000" spc="-25" dirty="0"/>
              <a:t>el </a:t>
            </a:r>
            <a:r>
              <a:rPr lang="es-ES" sz="2000" dirty="0"/>
              <a:t>autobús,</a:t>
            </a:r>
            <a:r>
              <a:rPr lang="es-ES" sz="2000" spc="-15" dirty="0"/>
              <a:t> </a:t>
            </a:r>
            <a:r>
              <a:rPr lang="es-ES" sz="2000" dirty="0"/>
              <a:t>el</a:t>
            </a:r>
            <a:r>
              <a:rPr lang="es-ES" sz="2000" spc="-50" dirty="0"/>
              <a:t> </a:t>
            </a:r>
            <a:r>
              <a:rPr lang="es-ES" sz="2000" dirty="0"/>
              <a:t>ferrocarril</a:t>
            </a:r>
            <a:r>
              <a:rPr lang="es-ES" sz="2000" spc="-5" dirty="0"/>
              <a:t> </a:t>
            </a:r>
            <a:r>
              <a:rPr lang="es-ES" sz="2000" dirty="0"/>
              <a:t>o</a:t>
            </a:r>
            <a:r>
              <a:rPr lang="es-ES" sz="2000" spc="-30" dirty="0"/>
              <a:t> </a:t>
            </a:r>
            <a:r>
              <a:rPr lang="es-ES" sz="2000" dirty="0"/>
              <a:t>el</a:t>
            </a:r>
            <a:r>
              <a:rPr lang="es-ES" sz="2000" spc="-50" dirty="0"/>
              <a:t> </a:t>
            </a:r>
            <a:r>
              <a:rPr lang="es-ES" sz="2000" dirty="0"/>
              <a:t>coche</a:t>
            </a:r>
            <a:r>
              <a:rPr lang="es-ES" sz="2000" spc="-20" dirty="0"/>
              <a:t> </a:t>
            </a:r>
            <a:r>
              <a:rPr lang="es-ES" sz="2000" spc="-10" dirty="0"/>
              <a:t>compartido.</a:t>
            </a:r>
            <a:endParaRPr lang="es-ES" sz="2000" dirty="0"/>
          </a:p>
          <a:p>
            <a:pPr marL="268605" marR="5715" indent="-256540" algn="just">
              <a:buClr>
                <a:srgbClr val="A04DA3"/>
              </a:buClr>
              <a:tabLst>
                <a:tab pos="268605" algn="l"/>
              </a:tabLst>
            </a:pPr>
            <a:r>
              <a:rPr lang="es-ES" sz="2000" dirty="0"/>
              <a:t>El</a:t>
            </a:r>
            <a:r>
              <a:rPr lang="es-ES" sz="2000" spc="130" dirty="0"/>
              <a:t> </a:t>
            </a:r>
            <a:r>
              <a:rPr lang="es-ES" sz="2000" dirty="0"/>
              <a:t>viaje</a:t>
            </a:r>
            <a:r>
              <a:rPr lang="es-ES" sz="2000" spc="135" dirty="0"/>
              <a:t> </a:t>
            </a:r>
            <a:r>
              <a:rPr lang="es-ES" sz="2000" dirty="0"/>
              <a:t>tiene</a:t>
            </a:r>
            <a:r>
              <a:rPr lang="es-ES" sz="2000" spc="135" dirty="0"/>
              <a:t> </a:t>
            </a:r>
            <a:r>
              <a:rPr lang="es-ES" sz="2000" dirty="0"/>
              <a:t>que</a:t>
            </a:r>
            <a:r>
              <a:rPr lang="es-ES" sz="2000" spc="135" dirty="0"/>
              <a:t> </a:t>
            </a:r>
            <a:r>
              <a:rPr lang="es-ES" sz="2000" dirty="0"/>
              <a:t>ser</a:t>
            </a:r>
            <a:r>
              <a:rPr lang="es-ES" sz="2000" spc="125" dirty="0"/>
              <a:t> </a:t>
            </a:r>
            <a:r>
              <a:rPr lang="es-ES" sz="2000" dirty="0"/>
              <a:t>ecológico</a:t>
            </a:r>
            <a:r>
              <a:rPr lang="es-ES" sz="2000" spc="125" dirty="0"/>
              <a:t> </a:t>
            </a:r>
            <a:r>
              <a:rPr lang="es-ES" sz="2000" dirty="0"/>
              <a:t>en</a:t>
            </a:r>
            <a:r>
              <a:rPr lang="es-ES" sz="2000" spc="140" dirty="0"/>
              <a:t> </a:t>
            </a:r>
            <a:r>
              <a:rPr lang="es-ES" sz="2000" dirty="0"/>
              <a:t>ambas</a:t>
            </a:r>
            <a:r>
              <a:rPr lang="es-ES" sz="2000" spc="140" dirty="0"/>
              <a:t> </a:t>
            </a:r>
            <a:r>
              <a:rPr lang="es-ES" sz="2000" dirty="0"/>
              <a:t>direcciones</a:t>
            </a:r>
            <a:r>
              <a:rPr lang="es-ES" sz="2000" spc="120" dirty="0"/>
              <a:t> </a:t>
            </a:r>
            <a:r>
              <a:rPr lang="es-ES" sz="2000" dirty="0"/>
              <a:t>(</a:t>
            </a:r>
            <a:r>
              <a:rPr lang="es-ES" sz="2000" b="1" dirty="0"/>
              <a:t>tanto</a:t>
            </a:r>
            <a:r>
              <a:rPr lang="es-ES" sz="2000" b="1" spc="105" dirty="0"/>
              <a:t> </a:t>
            </a:r>
            <a:r>
              <a:rPr lang="es-ES" sz="2000" b="1" dirty="0"/>
              <a:t>la</a:t>
            </a:r>
            <a:r>
              <a:rPr lang="es-ES" sz="2000" b="1" spc="105" dirty="0"/>
              <a:t> </a:t>
            </a:r>
            <a:r>
              <a:rPr lang="es-ES" sz="2000" b="1" spc="-20" dirty="0"/>
              <a:t>ida, </a:t>
            </a:r>
            <a:r>
              <a:rPr lang="es-ES" sz="2000" b="1" dirty="0"/>
              <a:t>como</a:t>
            </a:r>
            <a:r>
              <a:rPr lang="es-ES" sz="2000" b="1" spc="-25" dirty="0"/>
              <a:t> </a:t>
            </a:r>
            <a:r>
              <a:rPr lang="es-ES" sz="2000" b="1" dirty="0"/>
              <a:t>la</a:t>
            </a:r>
            <a:r>
              <a:rPr lang="es-ES" sz="2000" b="1" spc="-40" dirty="0"/>
              <a:t> </a:t>
            </a:r>
            <a:r>
              <a:rPr lang="es-ES" sz="2000" b="1" spc="-10" dirty="0"/>
              <a:t>vuelta</a:t>
            </a:r>
            <a:r>
              <a:rPr lang="es-ES" sz="2000" spc="-10" dirty="0"/>
              <a:t>)</a:t>
            </a:r>
            <a:endParaRPr lang="es-ES" sz="2000" dirty="0"/>
          </a:p>
          <a:p>
            <a:pPr marL="269240" indent="-256540" algn="just">
              <a:buClr>
                <a:srgbClr val="A04DA3"/>
              </a:buClr>
              <a:tabLst>
                <a:tab pos="269240" algn="l"/>
              </a:tabLst>
            </a:pPr>
            <a:r>
              <a:rPr lang="es-ES" sz="2000" dirty="0"/>
              <a:t>Justificación:</a:t>
            </a:r>
            <a:r>
              <a:rPr lang="es-ES" sz="2000" spc="-50" dirty="0"/>
              <a:t> </a:t>
            </a:r>
            <a:r>
              <a:rPr lang="es-ES" sz="2000" dirty="0"/>
              <a:t>Declaración</a:t>
            </a:r>
            <a:r>
              <a:rPr lang="es-ES" sz="2000" spc="-60" dirty="0"/>
              <a:t> </a:t>
            </a:r>
            <a:r>
              <a:rPr lang="es-ES" sz="2000" dirty="0"/>
              <a:t>jurada</a:t>
            </a:r>
            <a:r>
              <a:rPr lang="es-ES" sz="2000" spc="-65" dirty="0"/>
              <a:t> </a:t>
            </a:r>
            <a:r>
              <a:rPr lang="es-ES" sz="2000" dirty="0"/>
              <a:t>+</a:t>
            </a:r>
            <a:r>
              <a:rPr lang="es-ES" sz="2000" spc="-60" dirty="0"/>
              <a:t> </a:t>
            </a:r>
            <a:r>
              <a:rPr lang="es-ES" sz="2000" dirty="0"/>
              <a:t>Justificación</a:t>
            </a:r>
            <a:r>
              <a:rPr lang="es-ES" sz="2000" spc="-45" dirty="0"/>
              <a:t> </a:t>
            </a:r>
            <a:r>
              <a:rPr lang="es-ES" sz="2000" spc="-10" dirty="0"/>
              <a:t>(billetes). En caso de coche compartido deberá justificarse  con tickets de gasolina (además de la declaración jurada.</a:t>
            </a:r>
          </a:p>
          <a:p>
            <a:pPr marL="269240" indent="-256540" algn="just">
              <a:buClr>
                <a:srgbClr val="A04DA3"/>
              </a:buClr>
              <a:tabLst>
                <a:tab pos="269240" algn="l"/>
              </a:tabLst>
            </a:pPr>
            <a:r>
              <a:rPr lang="es-ES" sz="2000" spc="-10" dirty="0"/>
              <a:t>Ayuda: 50 euros y hasta 4 días.</a:t>
            </a:r>
          </a:p>
          <a:p>
            <a:pPr marL="12700" indent="0" algn="just">
              <a:buClr>
                <a:srgbClr val="A04DA3"/>
              </a:buClr>
              <a:buNone/>
              <a:tabLst>
                <a:tab pos="269240" algn="l"/>
              </a:tabLst>
            </a:pPr>
            <a:endParaRPr lang="es-ES" sz="2000" spc="-10" dirty="0"/>
          </a:p>
          <a:p>
            <a:pPr marL="12700" indent="0" algn="just">
              <a:buClr>
                <a:srgbClr val="A04DA3"/>
              </a:buClr>
              <a:buNone/>
              <a:tabLst>
                <a:tab pos="269240" algn="l"/>
              </a:tabLst>
            </a:pPr>
            <a:endParaRPr lang="es-ES" sz="2000" spc="-10" dirty="0"/>
          </a:p>
          <a:p>
            <a:pPr marL="269240" indent="-256540" algn="just">
              <a:buClr>
                <a:srgbClr val="A04DA3"/>
              </a:buClr>
              <a:tabLst>
                <a:tab pos="269240" algn="l"/>
              </a:tabLst>
            </a:pPr>
            <a:endParaRPr lang="es-ES" sz="2000" dirty="0"/>
          </a:p>
          <a:p>
            <a:endParaRPr lang="es-ES" dirty="0"/>
          </a:p>
        </p:txBody>
      </p:sp>
      <p:pic>
        <p:nvPicPr>
          <p:cNvPr id="5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6188" y="868680"/>
            <a:ext cx="3944111" cy="358139"/>
          </a:xfrm>
          <a:prstGeom prst="rect">
            <a:avLst/>
          </a:prstGeom>
        </p:spPr>
      </p:pic>
      <p:graphicFrame>
        <p:nvGraphicFramePr>
          <p:cNvPr id="22" name="2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168470"/>
              </p:ext>
            </p:extLst>
          </p:nvPr>
        </p:nvGraphicFramePr>
        <p:xfrm>
          <a:off x="2189988" y="5004330"/>
          <a:ext cx="5249333" cy="1684336"/>
        </p:xfrm>
        <a:graphic>
          <a:graphicData uri="http://schemas.openxmlformats.org/drawingml/2006/table">
            <a:tbl>
              <a:tblPr>
                <a:tableStyleId>{ED5BA06F-FE7F-470F-B6F5-52136476F6E7}</a:tableStyleId>
              </a:tblPr>
              <a:tblGrid>
                <a:gridCol w="258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5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08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Grupo del país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Importe por día</a:t>
                      </a:r>
                      <a:endParaRPr lang="es-ES" sz="1600" b="1" i="0" u="none" strike="noStrike">
                        <a:solidFill>
                          <a:srgbClr val="FFFFFF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8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Grupo 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11,67 €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08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Grupo 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10 €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08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Grupo 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8,33 €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14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 txBox="1">
            <a:spLocks noGrp="1"/>
          </p:cNvSpPr>
          <p:nvPr>
            <p:ph type="body" idx="1"/>
          </p:nvPr>
        </p:nvSpPr>
        <p:spPr>
          <a:xfrm>
            <a:off x="711216" y="2408895"/>
            <a:ext cx="7721567" cy="309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just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s-ES" sz="2000"/>
              <a:t>El “Apoyo a la inclusión” está destinado a </a:t>
            </a:r>
            <a:r>
              <a:rPr lang="es-ES" sz="2000" b="1"/>
              <a:t>participantes con una discapacidad reconocida y calificada legalmente en grado igual o superior al 33% </a:t>
            </a:r>
            <a:r>
              <a:rPr lang="es-ES" sz="2000"/>
              <a:t>o que padezcan </a:t>
            </a:r>
            <a:r>
              <a:rPr lang="es-ES" sz="2000" b="1"/>
              <a:t>problemas físicos, mentales o de salud</a:t>
            </a:r>
            <a:r>
              <a:rPr lang="es-ES" sz="2000"/>
              <a:t> debidamente acreditados mediante la correspondiente certificación médica.</a:t>
            </a:r>
            <a:endParaRPr/>
          </a:p>
          <a:p>
            <a:pPr marL="365760" lvl="0" indent="-129032" algn="just" rtl="0">
              <a:spcBef>
                <a:spcPts val="300"/>
              </a:spcBef>
              <a:spcAft>
                <a:spcPts val="0"/>
              </a:spcAft>
              <a:buSzPts val="2000"/>
              <a:buNone/>
            </a:pPr>
            <a:endParaRPr sz="2000" b="1"/>
          </a:p>
          <a:p>
            <a:pPr marL="365760" lvl="0" indent="-256032" algn="just" rtl="0">
              <a:spcBef>
                <a:spcPts val="300"/>
              </a:spcBef>
              <a:spcAft>
                <a:spcPts val="0"/>
              </a:spcAft>
              <a:buSzPts val="2000"/>
              <a:buChar char="•"/>
            </a:pPr>
            <a:r>
              <a:rPr lang="es-ES" sz="2000"/>
              <a:t>Para cualquier consulta al respecto debe contactar con: </a:t>
            </a:r>
            <a:endParaRPr/>
          </a:p>
          <a:p>
            <a:pPr marL="411480" lvl="1" indent="0" algn="l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s-ES" sz="1800" b="1" u="sng">
                <a:solidFill>
                  <a:schemeClr val="hlink"/>
                </a:solidFill>
                <a:hlinkClick r:id="rId3"/>
              </a:rPr>
              <a:t>https://cau-rrii.uca.es/</a:t>
            </a:r>
            <a:r>
              <a:rPr lang="es-ES" sz="1800" b="1">
                <a:solidFill>
                  <a:srgbClr val="0070C0"/>
                </a:solidFill>
              </a:rPr>
              <a:t> - Erasmus+ Inclusión </a:t>
            </a:r>
            <a:endParaRPr sz="2000" b="1">
              <a:solidFill>
                <a:srgbClr val="0070C0"/>
              </a:solidFill>
            </a:endParaRPr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400"/>
              <a:buFont typeface="Noto Sans Symbols"/>
              <a:buNone/>
            </a:pPr>
            <a:endParaRPr sz="2400" b="1">
              <a:solidFill>
                <a:schemeClr val="dk2"/>
              </a:solidFill>
            </a:endParaRPr>
          </a:p>
        </p:txBody>
      </p:sp>
      <p:sp>
        <p:nvSpPr>
          <p:cNvPr id="176" name="Google Shape;176;p8"/>
          <p:cNvSpPr txBox="1"/>
          <p:nvPr/>
        </p:nvSpPr>
        <p:spPr>
          <a:xfrm>
            <a:off x="321009" y="38801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Financiación SEPIE</a:t>
            </a:r>
            <a:endParaRPr sz="4100" b="1" i="0" u="none" strike="noStrike" cap="non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7" name="Google Shape;177;p8"/>
          <p:cNvSpPr txBox="1">
            <a:spLocks noGrp="1"/>
          </p:cNvSpPr>
          <p:nvPr>
            <p:ph type="title"/>
          </p:nvPr>
        </p:nvSpPr>
        <p:spPr>
          <a:xfrm>
            <a:off x="1835696" y="1359540"/>
            <a:ext cx="4968552" cy="701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s-ES" sz="3200" b="1"/>
              <a:t>Apoyo a la Inclusión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bano">
  <a:themeElements>
    <a:clrScheme name="Urbano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812</Words>
  <Application>Microsoft Office PowerPoint</Application>
  <PresentationFormat>Presentación en pantalla (4:3)</PresentationFormat>
  <Paragraphs>94</Paragraphs>
  <Slides>8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Garamond</vt:lpstr>
      <vt:lpstr>Georgia</vt:lpstr>
      <vt:lpstr>Noto Sans Symbols</vt:lpstr>
      <vt:lpstr>Trebuchet MS</vt:lpstr>
      <vt:lpstr>Urbano</vt:lpstr>
      <vt:lpstr>Presentación de PowerPoint</vt:lpstr>
      <vt:lpstr>Financiación SEPIE Y MEFP</vt:lpstr>
      <vt:lpstr>Presentación de PowerPoint</vt:lpstr>
      <vt:lpstr>Presentación de PowerPoint</vt:lpstr>
      <vt:lpstr>Presentación de PowerPoint</vt:lpstr>
      <vt:lpstr>Ayudas de viaje: </vt:lpstr>
      <vt:lpstr> Ayuda Viaje verde/ecológico</vt:lpstr>
      <vt:lpstr>Apoyo a la Inclusión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pjg</dc:creator>
  <cp:lastModifiedBy>Inmaculada Otero Bada</cp:lastModifiedBy>
  <cp:revision>9</cp:revision>
  <dcterms:created xsi:type="dcterms:W3CDTF">2012-02-13T07:28:20Z</dcterms:created>
  <dcterms:modified xsi:type="dcterms:W3CDTF">2026-06-11T11:24:52Z</dcterms:modified>
</cp:coreProperties>
</file>