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6"/>
  </p:notesMasterIdLst>
  <p:sldIdLst>
    <p:sldId id="256" r:id="rId2"/>
    <p:sldId id="257" r:id="rId3"/>
    <p:sldId id="258" r:id="rId4"/>
    <p:sldId id="260" r:id="rId5"/>
    <p:sldId id="263" r:id="rId6"/>
    <p:sldId id="261" r:id="rId7"/>
    <p:sldId id="262" r:id="rId8"/>
    <p:sldId id="267" r:id="rId9"/>
    <p:sldId id="268" r:id="rId10"/>
    <p:sldId id="264" r:id="rId11"/>
    <p:sldId id="265" r:id="rId12"/>
    <p:sldId id="266" r:id="rId13"/>
    <p:sldId id="269" r:id="rId14"/>
    <p:sldId id="259" r:id="rId15"/>
  </p:sldIdLst>
  <p:sldSz cx="5853113" cy="32908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19"/>
    <p:restoredTop sz="94677"/>
  </p:normalViewPr>
  <p:slideViewPr>
    <p:cSldViewPr snapToGrid="0">
      <p:cViewPr varScale="1">
        <p:scale>
          <a:sx n="211" d="100"/>
          <a:sy n="211" d="100"/>
        </p:scale>
        <p:origin x="102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B52A41-8D10-4F3C-A961-E312FB328193}" type="datetimeFigureOut">
              <a:rPr lang="es-ES" smtClean="0"/>
              <a:t>12/06/2026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F80EF0-6C56-46B2-9C8B-47F4BB7C816F}" type="slidenum">
              <a:rPr lang="es-ES" smtClean="0"/>
              <a:t>‹Nº›</a:t>
            </a:fld>
            <a:endParaRPr lang="es-ES"/>
          </a:p>
        </p:txBody>
      </p:sp>
    </p:spTree>
    <p:extLst>
      <p:ext uri="{BB962C8B-B14F-4D97-AF65-F5344CB8AC3E}">
        <p14:creationId xmlns:p14="http://schemas.microsoft.com/office/powerpoint/2010/main" val="2621700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BF80EF0-6C56-46B2-9C8B-47F4BB7C816F}" type="slidenum">
              <a:rPr lang="es-ES" smtClean="0"/>
              <a:t>11</a:t>
            </a:fld>
            <a:endParaRPr lang="es-ES"/>
          </a:p>
        </p:txBody>
      </p:sp>
    </p:spTree>
    <p:extLst>
      <p:ext uri="{BB962C8B-B14F-4D97-AF65-F5344CB8AC3E}">
        <p14:creationId xmlns:p14="http://schemas.microsoft.com/office/powerpoint/2010/main" val="794101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31639" y="538578"/>
            <a:ext cx="4389835" cy="1145717"/>
          </a:xfrm>
        </p:spPr>
        <p:txBody>
          <a:bodyPr anchor="b"/>
          <a:lstStyle>
            <a:lvl1pPr algn="ctr">
              <a:defRPr sz="2879"/>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731639" y="1728478"/>
            <a:ext cx="4389835" cy="794536"/>
          </a:xfrm>
        </p:spPr>
        <p:txBody>
          <a:bodyPr/>
          <a:lstStyle>
            <a:lvl1pPr marL="0" indent="0" algn="ctr">
              <a:buNone/>
              <a:defRPr sz="1152"/>
            </a:lvl1pPr>
            <a:lvl2pPr marL="219410" indent="0" algn="ctr">
              <a:buNone/>
              <a:defRPr sz="960"/>
            </a:lvl2pPr>
            <a:lvl3pPr marL="438821" indent="0" algn="ctr">
              <a:buNone/>
              <a:defRPr sz="864"/>
            </a:lvl3pPr>
            <a:lvl4pPr marL="658231" indent="0" algn="ctr">
              <a:buNone/>
              <a:defRPr sz="768"/>
            </a:lvl4pPr>
            <a:lvl5pPr marL="877641" indent="0" algn="ctr">
              <a:buNone/>
              <a:defRPr sz="768"/>
            </a:lvl5pPr>
            <a:lvl6pPr marL="1097051" indent="0" algn="ctr">
              <a:buNone/>
              <a:defRPr sz="768"/>
            </a:lvl6pPr>
            <a:lvl7pPr marL="1316462" indent="0" algn="ctr">
              <a:buNone/>
              <a:defRPr sz="768"/>
            </a:lvl7pPr>
            <a:lvl8pPr marL="1535872" indent="0" algn="ctr">
              <a:buNone/>
              <a:defRPr sz="768"/>
            </a:lvl8pPr>
            <a:lvl9pPr marL="1755282" indent="0" algn="ctr">
              <a:buNone/>
              <a:defRPr sz="768"/>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215B449-66BF-0F42-A516-2A5D1D81B79C}" type="datetimeFigureOut">
              <a:rPr lang="es-ES" smtClean="0"/>
              <a:t>12/06/2026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97DBEA0-70E2-4E4D-80EB-734E6BF061B9}" type="slidenum">
              <a:rPr lang="es-ES" smtClean="0"/>
              <a:t>‹Nº›</a:t>
            </a:fld>
            <a:endParaRPr lang="es-ES"/>
          </a:p>
        </p:txBody>
      </p:sp>
    </p:spTree>
    <p:extLst>
      <p:ext uri="{BB962C8B-B14F-4D97-AF65-F5344CB8AC3E}">
        <p14:creationId xmlns:p14="http://schemas.microsoft.com/office/powerpoint/2010/main" val="2664238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215B449-66BF-0F42-A516-2A5D1D81B79C}" type="datetimeFigureOut">
              <a:rPr lang="es-ES" smtClean="0"/>
              <a:t>12/06/2026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97DBEA0-70E2-4E4D-80EB-734E6BF061B9}" type="slidenum">
              <a:rPr lang="es-ES" smtClean="0"/>
              <a:t>‹Nº›</a:t>
            </a:fld>
            <a:endParaRPr lang="es-ES"/>
          </a:p>
        </p:txBody>
      </p:sp>
    </p:spTree>
    <p:extLst>
      <p:ext uri="{BB962C8B-B14F-4D97-AF65-F5344CB8AC3E}">
        <p14:creationId xmlns:p14="http://schemas.microsoft.com/office/powerpoint/2010/main" val="2631513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88634" y="175210"/>
            <a:ext cx="1262077" cy="278887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02401" y="175210"/>
            <a:ext cx="3713069" cy="278887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215B449-66BF-0F42-A516-2A5D1D81B79C}" type="datetimeFigureOut">
              <a:rPr lang="es-ES" smtClean="0"/>
              <a:t>12/06/2026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97DBEA0-70E2-4E4D-80EB-734E6BF061B9}" type="slidenum">
              <a:rPr lang="es-ES" smtClean="0"/>
              <a:t>‹Nº›</a:t>
            </a:fld>
            <a:endParaRPr lang="es-ES"/>
          </a:p>
        </p:txBody>
      </p:sp>
    </p:spTree>
    <p:extLst>
      <p:ext uri="{BB962C8B-B14F-4D97-AF65-F5344CB8AC3E}">
        <p14:creationId xmlns:p14="http://schemas.microsoft.com/office/powerpoint/2010/main" val="249637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215B449-66BF-0F42-A516-2A5D1D81B79C}" type="datetimeFigureOut">
              <a:rPr lang="es-ES" smtClean="0"/>
              <a:t>12/06/2026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97DBEA0-70E2-4E4D-80EB-734E6BF061B9}" type="slidenum">
              <a:rPr lang="es-ES" smtClean="0"/>
              <a:t>‹Nº›</a:t>
            </a:fld>
            <a:endParaRPr lang="es-ES"/>
          </a:p>
        </p:txBody>
      </p:sp>
    </p:spTree>
    <p:extLst>
      <p:ext uri="{BB962C8B-B14F-4D97-AF65-F5344CB8AC3E}">
        <p14:creationId xmlns:p14="http://schemas.microsoft.com/office/powerpoint/2010/main" val="2371690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99353" y="820437"/>
            <a:ext cx="5048310" cy="1368918"/>
          </a:xfrm>
        </p:spPr>
        <p:txBody>
          <a:bodyPr anchor="b"/>
          <a:lstStyle>
            <a:lvl1pPr>
              <a:defRPr sz="2879"/>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99353" y="2202305"/>
            <a:ext cx="5048310" cy="719882"/>
          </a:xfrm>
        </p:spPr>
        <p:txBody>
          <a:bodyPr/>
          <a:lstStyle>
            <a:lvl1pPr marL="0" indent="0">
              <a:buNone/>
              <a:defRPr sz="1152">
                <a:solidFill>
                  <a:schemeClr val="tx1">
                    <a:tint val="75000"/>
                  </a:schemeClr>
                </a:solidFill>
              </a:defRPr>
            </a:lvl1pPr>
            <a:lvl2pPr marL="219410" indent="0">
              <a:buNone/>
              <a:defRPr sz="960">
                <a:solidFill>
                  <a:schemeClr val="tx1">
                    <a:tint val="75000"/>
                  </a:schemeClr>
                </a:solidFill>
              </a:defRPr>
            </a:lvl2pPr>
            <a:lvl3pPr marL="438821" indent="0">
              <a:buNone/>
              <a:defRPr sz="864">
                <a:solidFill>
                  <a:schemeClr val="tx1">
                    <a:tint val="75000"/>
                  </a:schemeClr>
                </a:solidFill>
              </a:defRPr>
            </a:lvl3pPr>
            <a:lvl4pPr marL="658231" indent="0">
              <a:buNone/>
              <a:defRPr sz="768">
                <a:solidFill>
                  <a:schemeClr val="tx1">
                    <a:tint val="75000"/>
                  </a:schemeClr>
                </a:solidFill>
              </a:defRPr>
            </a:lvl4pPr>
            <a:lvl5pPr marL="877641" indent="0">
              <a:buNone/>
              <a:defRPr sz="768">
                <a:solidFill>
                  <a:schemeClr val="tx1">
                    <a:tint val="75000"/>
                  </a:schemeClr>
                </a:solidFill>
              </a:defRPr>
            </a:lvl5pPr>
            <a:lvl6pPr marL="1097051" indent="0">
              <a:buNone/>
              <a:defRPr sz="768">
                <a:solidFill>
                  <a:schemeClr val="tx1">
                    <a:tint val="75000"/>
                  </a:schemeClr>
                </a:solidFill>
              </a:defRPr>
            </a:lvl6pPr>
            <a:lvl7pPr marL="1316462" indent="0">
              <a:buNone/>
              <a:defRPr sz="768">
                <a:solidFill>
                  <a:schemeClr val="tx1">
                    <a:tint val="75000"/>
                  </a:schemeClr>
                </a:solidFill>
              </a:defRPr>
            </a:lvl7pPr>
            <a:lvl8pPr marL="1535872" indent="0">
              <a:buNone/>
              <a:defRPr sz="768">
                <a:solidFill>
                  <a:schemeClr val="tx1">
                    <a:tint val="75000"/>
                  </a:schemeClr>
                </a:solidFill>
              </a:defRPr>
            </a:lvl8pPr>
            <a:lvl9pPr marL="1755282" indent="0">
              <a:buNone/>
              <a:defRPr sz="768">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215B449-66BF-0F42-A516-2A5D1D81B79C}" type="datetimeFigureOut">
              <a:rPr lang="es-ES" smtClean="0"/>
              <a:t>12/06/2026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97DBEA0-70E2-4E4D-80EB-734E6BF061B9}" type="slidenum">
              <a:rPr lang="es-ES" smtClean="0"/>
              <a:t>‹Nº›</a:t>
            </a:fld>
            <a:endParaRPr lang="es-ES"/>
          </a:p>
        </p:txBody>
      </p:sp>
    </p:spTree>
    <p:extLst>
      <p:ext uri="{BB962C8B-B14F-4D97-AF65-F5344CB8AC3E}">
        <p14:creationId xmlns:p14="http://schemas.microsoft.com/office/powerpoint/2010/main" val="2713412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02402" y="876047"/>
            <a:ext cx="2487573" cy="20880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2963138" y="876047"/>
            <a:ext cx="2487573" cy="20880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215B449-66BF-0F42-A516-2A5D1D81B79C}" type="datetimeFigureOut">
              <a:rPr lang="es-ES" smtClean="0"/>
              <a:t>12/06/2026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97DBEA0-70E2-4E4D-80EB-734E6BF061B9}" type="slidenum">
              <a:rPr lang="es-ES" smtClean="0"/>
              <a:t>‹Nº›</a:t>
            </a:fld>
            <a:endParaRPr lang="es-ES"/>
          </a:p>
        </p:txBody>
      </p:sp>
    </p:spTree>
    <p:extLst>
      <p:ext uri="{BB962C8B-B14F-4D97-AF65-F5344CB8AC3E}">
        <p14:creationId xmlns:p14="http://schemas.microsoft.com/office/powerpoint/2010/main" val="4197087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03164" y="175210"/>
            <a:ext cx="5048310" cy="63608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03164" y="806725"/>
            <a:ext cx="2476141" cy="395363"/>
          </a:xfrm>
        </p:spPr>
        <p:txBody>
          <a:bodyPr anchor="b"/>
          <a:lstStyle>
            <a:lvl1pPr marL="0" indent="0">
              <a:buNone/>
              <a:defRPr sz="1152" b="1"/>
            </a:lvl1pPr>
            <a:lvl2pPr marL="219410" indent="0">
              <a:buNone/>
              <a:defRPr sz="960" b="1"/>
            </a:lvl2pPr>
            <a:lvl3pPr marL="438821" indent="0">
              <a:buNone/>
              <a:defRPr sz="864" b="1"/>
            </a:lvl3pPr>
            <a:lvl4pPr marL="658231" indent="0">
              <a:buNone/>
              <a:defRPr sz="768" b="1"/>
            </a:lvl4pPr>
            <a:lvl5pPr marL="877641" indent="0">
              <a:buNone/>
              <a:defRPr sz="768" b="1"/>
            </a:lvl5pPr>
            <a:lvl6pPr marL="1097051" indent="0">
              <a:buNone/>
              <a:defRPr sz="768" b="1"/>
            </a:lvl6pPr>
            <a:lvl7pPr marL="1316462" indent="0">
              <a:buNone/>
              <a:defRPr sz="768" b="1"/>
            </a:lvl7pPr>
            <a:lvl8pPr marL="1535872" indent="0">
              <a:buNone/>
              <a:defRPr sz="768" b="1"/>
            </a:lvl8pPr>
            <a:lvl9pPr marL="1755282" indent="0">
              <a:buNone/>
              <a:defRPr sz="768" b="1"/>
            </a:lvl9pPr>
          </a:lstStyle>
          <a:p>
            <a:pPr lvl="0"/>
            <a:r>
              <a:rPr lang="es-ES"/>
              <a:t>Haga clic para modificar los estilos de texto del patrón</a:t>
            </a:r>
          </a:p>
        </p:txBody>
      </p:sp>
      <p:sp>
        <p:nvSpPr>
          <p:cNvPr id="4" name="Content Placeholder 3"/>
          <p:cNvSpPr>
            <a:spLocks noGrp="1"/>
          </p:cNvSpPr>
          <p:nvPr>
            <p:ph sz="half" idx="2"/>
          </p:nvPr>
        </p:nvSpPr>
        <p:spPr>
          <a:xfrm>
            <a:off x="403164" y="1202088"/>
            <a:ext cx="2476141" cy="176809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2963139" y="806725"/>
            <a:ext cx="2488335" cy="395363"/>
          </a:xfrm>
        </p:spPr>
        <p:txBody>
          <a:bodyPr anchor="b"/>
          <a:lstStyle>
            <a:lvl1pPr marL="0" indent="0">
              <a:buNone/>
              <a:defRPr sz="1152" b="1"/>
            </a:lvl1pPr>
            <a:lvl2pPr marL="219410" indent="0">
              <a:buNone/>
              <a:defRPr sz="960" b="1"/>
            </a:lvl2pPr>
            <a:lvl3pPr marL="438821" indent="0">
              <a:buNone/>
              <a:defRPr sz="864" b="1"/>
            </a:lvl3pPr>
            <a:lvl4pPr marL="658231" indent="0">
              <a:buNone/>
              <a:defRPr sz="768" b="1"/>
            </a:lvl4pPr>
            <a:lvl5pPr marL="877641" indent="0">
              <a:buNone/>
              <a:defRPr sz="768" b="1"/>
            </a:lvl5pPr>
            <a:lvl6pPr marL="1097051" indent="0">
              <a:buNone/>
              <a:defRPr sz="768" b="1"/>
            </a:lvl6pPr>
            <a:lvl7pPr marL="1316462" indent="0">
              <a:buNone/>
              <a:defRPr sz="768" b="1"/>
            </a:lvl7pPr>
            <a:lvl8pPr marL="1535872" indent="0">
              <a:buNone/>
              <a:defRPr sz="768" b="1"/>
            </a:lvl8pPr>
            <a:lvl9pPr marL="1755282" indent="0">
              <a:buNone/>
              <a:defRPr sz="768" b="1"/>
            </a:lvl9pPr>
          </a:lstStyle>
          <a:p>
            <a:pPr lvl="0"/>
            <a:r>
              <a:rPr lang="es-ES"/>
              <a:t>Haga clic para modificar los estilos de texto del patrón</a:t>
            </a:r>
          </a:p>
        </p:txBody>
      </p:sp>
      <p:sp>
        <p:nvSpPr>
          <p:cNvPr id="6" name="Content Placeholder 5"/>
          <p:cNvSpPr>
            <a:spLocks noGrp="1"/>
          </p:cNvSpPr>
          <p:nvPr>
            <p:ph sz="quarter" idx="4"/>
          </p:nvPr>
        </p:nvSpPr>
        <p:spPr>
          <a:xfrm>
            <a:off x="2963139" y="1202088"/>
            <a:ext cx="2488335" cy="176809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215B449-66BF-0F42-A516-2A5D1D81B79C}" type="datetimeFigureOut">
              <a:rPr lang="es-ES" smtClean="0"/>
              <a:t>12/06/2026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97DBEA0-70E2-4E4D-80EB-734E6BF061B9}" type="slidenum">
              <a:rPr lang="es-ES" smtClean="0"/>
              <a:t>‹Nº›</a:t>
            </a:fld>
            <a:endParaRPr lang="es-ES"/>
          </a:p>
        </p:txBody>
      </p:sp>
    </p:spTree>
    <p:extLst>
      <p:ext uri="{BB962C8B-B14F-4D97-AF65-F5344CB8AC3E}">
        <p14:creationId xmlns:p14="http://schemas.microsoft.com/office/powerpoint/2010/main" val="3803201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215B449-66BF-0F42-A516-2A5D1D81B79C}" type="datetimeFigureOut">
              <a:rPr lang="es-ES" smtClean="0"/>
              <a:t>12/06/2026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897DBEA0-70E2-4E4D-80EB-734E6BF061B9}" type="slidenum">
              <a:rPr lang="es-ES" smtClean="0"/>
              <a:t>‹Nº›</a:t>
            </a:fld>
            <a:endParaRPr lang="es-ES"/>
          </a:p>
        </p:txBody>
      </p:sp>
    </p:spTree>
    <p:extLst>
      <p:ext uri="{BB962C8B-B14F-4D97-AF65-F5344CB8AC3E}">
        <p14:creationId xmlns:p14="http://schemas.microsoft.com/office/powerpoint/2010/main" val="2221837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5B449-66BF-0F42-A516-2A5D1D81B79C}" type="datetimeFigureOut">
              <a:rPr lang="es-ES" smtClean="0"/>
              <a:t>12/06/2026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897DBEA0-70E2-4E4D-80EB-734E6BF061B9}" type="slidenum">
              <a:rPr lang="es-ES" smtClean="0"/>
              <a:t>‹Nº›</a:t>
            </a:fld>
            <a:endParaRPr lang="es-ES"/>
          </a:p>
        </p:txBody>
      </p:sp>
    </p:spTree>
    <p:extLst>
      <p:ext uri="{BB962C8B-B14F-4D97-AF65-F5344CB8AC3E}">
        <p14:creationId xmlns:p14="http://schemas.microsoft.com/office/powerpoint/2010/main" val="745599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03164" y="219392"/>
            <a:ext cx="1887781" cy="767874"/>
          </a:xfrm>
        </p:spPr>
        <p:txBody>
          <a:bodyPr anchor="b"/>
          <a:lstStyle>
            <a:lvl1pPr>
              <a:defRPr sz="1536"/>
            </a:lvl1pPr>
          </a:lstStyle>
          <a:p>
            <a:r>
              <a:rPr lang="es-ES"/>
              <a:t>Haga clic para modificar el estilo de título del patrón</a:t>
            </a:r>
            <a:endParaRPr lang="en-US" dirty="0"/>
          </a:p>
        </p:txBody>
      </p:sp>
      <p:sp>
        <p:nvSpPr>
          <p:cNvPr id="3" name="Content Placeholder 2"/>
          <p:cNvSpPr>
            <a:spLocks noGrp="1"/>
          </p:cNvSpPr>
          <p:nvPr>
            <p:ph idx="1"/>
          </p:nvPr>
        </p:nvSpPr>
        <p:spPr>
          <a:xfrm>
            <a:off x="2488336" y="473827"/>
            <a:ext cx="2963138" cy="2338663"/>
          </a:xfrm>
        </p:spPr>
        <p:txBody>
          <a:bodyPr/>
          <a:lstStyle>
            <a:lvl1pPr>
              <a:defRPr sz="1536"/>
            </a:lvl1pPr>
            <a:lvl2pPr>
              <a:defRPr sz="1344"/>
            </a:lvl2pPr>
            <a:lvl3pPr>
              <a:defRPr sz="1152"/>
            </a:lvl3pPr>
            <a:lvl4pPr>
              <a:defRPr sz="960"/>
            </a:lvl4pPr>
            <a:lvl5pPr>
              <a:defRPr sz="960"/>
            </a:lvl5pPr>
            <a:lvl6pPr>
              <a:defRPr sz="960"/>
            </a:lvl6pPr>
            <a:lvl7pPr>
              <a:defRPr sz="960"/>
            </a:lvl7pPr>
            <a:lvl8pPr>
              <a:defRPr sz="960"/>
            </a:lvl8pPr>
            <a:lvl9pPr>
              <a:defRPr sz="96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03164" y="987266"/>
            <a:ext cx="1887781" cy="1829033"/>
          </a:xfrm>
        </p:spPr>
        <p:txBody>
          <a:bodyPr/>
          <a:lstStyle>
            <a:lvl1pPr marL="0" indent="0">
              <a:buNone/>
              <a:defRPr sz="768"/>
            </a:lvl1pPr>
            <a:lvl2pPr marL="219410" indent="0">
              <a:buNone/>
              <a:defRPr sz="672"/>
            </a:lvl2pPr>
            <a:lvl3pPr marL="438821" indent="0">
              <a:buNone/>
              <a:defRPr sz="576"/>
            </a:lvl3pPr>
            <a:lvl4pPr marL="658231" indent="0">
              <a:buNone/>
              <a:defRPr sz="480"/>
            </a:lvl4pPr>
            <a:lvl5pPr marL="877641" indent="0">
              <a:buNone/>
              <a:defRPr sz="480"/>
            </a:lvl5pPr>
            <a:lvl6pPr marL="1097051" indent="0">
              <a:buNone/>
              <a:defRPr sz="480"/>
            </a:lvl6pPr>
            <a:lvl7pPr marL="1316462" indent="0">
              <a:buNone/>
              <a:defRPr sz="480"/>
            </a:lvl7pPr>
            <a:lvl8pPr marL="1535872" indent="0">
              <a:buNone/>
              <a:defRPr sz="480"/>
            </a:lvl8pPr>
            <a:lvl9pPr marL="1755282" indent="0">
              <a:buNone/>
              <a:defRPr sz="48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215B449-66BF-0F42-A516-2A5D1D81B79C}" type="datetimeFigureOut">
              <a:rPr lang="es-ES" smtClean="0"/>
              <a:t>12/06/2026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97DBEA0-70E2-4E4D-80EB-734E6BF061B9}" type="slidenum">
              <a:rPr lang="es-ES" smtClean="0"/>
              <a:t>‹Nº›</a:t>
            </a:fld>
            <a:endParaRPr lang="es-ES"/>
          </a:p>
        </p:txBody>
      </p:sp>
    </p:spTree>
    <p:extLst>
      <p:ext uri="{BB962C8B-B14F-4D97-AF65-F5344CB8AC3E}">
        <p14:creationId xmlns:p14="http://schemas.microsoft.com/office/powerpoint/2010/main" val="484881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03164" y="219392"/>
            <a:ext cx="1887781" cy="767874"/>
          </a:xfrm>
        </p:spPr>
        <p:txBody>
          <a:bodyPr anchor="b"/>
          <a:lstStyle>
            <a:lvl1pPr>
              <a:defRPr sz="1536"/>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488336" y="473827"/>
            <a:ext cx="2963138" cy="2338663"/>
          </a:xfrm>
        </p:spPr>
        <p:txBody>
          <a:bodyPr anchor="t"/>
          <a:lstStyle>
            <a:lvl1pPr marL="0" indent="0">
              <a:buNone/>
              <a:defRPr sz="1536"/>
            </a:lvl1pPr>
            <a:lvl2pPr marL="219410" indent="0">
              <a:buNone/>
              <a:defRPr sz="1344"/>
            </a:lvl2pPr>
            <a:lvl3pPr marL="438821" indent="0">
              <a:buNone/>
              <a:defRPr sz="1152"/>
            </a:lvl3pPr>
            <a:lvl4pPr marL="658231" indent="0">
              <a:buNone/>
              <a:defRPr sz="960"/>
            </a:lvl4pPr>
            <a:lvl5pPr marL="877641" indent="0">
              <a:buNone/>
              <a:defRPr sz="960"/>
            </a:lvl5pPr>
            <a:lvl6pPr marL="1097051" indent="0">
              <a:buNone/>
              <a:defRPr sz="960"/>
            </a:lvl6pPr>
            <a:lvl7pPr marL="1316462" indent="0">
              <a:buNone/>
              <a:defRPr sz="960"/>
            </a:lvl7pPr>
            <a:lvl8pPr marL="1535872" indent="0">
              <a:buNone/>
              <a:defRPr sz="960"/>
            </a:lvl8pPr>
            <a:lvl9pPr marL="1755282" indent="0">
              <a:buNone/>
              <a:defRPr sz="96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03164" y="987266"/>
            <a:ext cx="1887781" cy="1829033"/>
          </a:xfrm>
        </p:spPr>
        <p:txBody>
          <a:bodyPr/>
          <a:lstStyle>
            <a:lvl1pPr marL="0" indent="0">
              <a:buNone/>
              <a:defRPr sz="768"/>
            </a:lvl1pPr>
            <a:lvl2pPr marL="219410" indent="0">
              <a:buNone/>
              <a:defRPr sz="672"/>
            </a:lvl2pPr>
            <a:lvl3pPr marL="438821" indent="0">
              <a:buNone/>
              <a:defRPr sz="576"/>
            </a:lvl3pPr>
            <a:lvl4pPr marL="658231" indent="0">
              <a:buNone/>
              <a:defRPr sz="480"/>
            </a:lvl4pPr>
            <a:lvl5pPr marL="877641" indent="0">
              <a:buNone/>
              <a:defRPr sz="480"/>
            </a:lvl5pPr>
            <a:lvl6pPr marL="1097051" indent="0">
              <a:buNone/>
              <a:defRPr sz="480"/>
            </a:lvl6pPr>
            <a:lvl7pPr marL="1316462" indent="0">
              <a:buNone/>
              <a:defRPr sz="480"/>
            </a:lvl7pPr>
            <a:lvl8pPr marL="1535872" indent="0">
              <a:buNone/>
              <a:defRPr sz="480"/>
            </a:lvl8pPr>
            <a:lvl9pPr marL="1755282" indent="0">
              <a:buNone/>
              <a:defRPr sz="48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215B449-66BF-0F42-A516-2A5D1D81B79C}" type="datetimeFigureOut">
              <a:rPr lang="es-ES" smtClean="0"/>
              <a:t>12/06/2026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97DBEA0-70E2-4E4D-80EB-734E6BF061B9}" type="slidenum">
              <a:rPr lang="es-ES" smtClean="0"/>
              <a:t>‹Nº›</a:t>
            </a:fld>
            <a:endParaRPr lang="es-ES"/>
          </a:p>
        </p:txBody>
      </p:sp>
    </p:spTree>
    <p:extLst>
      <p:ext uri="{BB962C8B-B14F-4D97-AF65-F5344CB8AC3E}">
        <p14:creationId xmlns:p14="http://schemas.microsoft.com/office/powerpoint/2010/main" val="1390958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2402" y="175210"/>
            <a:ext cx="5048310" cy="63608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02402" y="876047"/>
            <a:ext cx="5048310" cy="20880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02402" y="3050166"/>
            <a:ext cx="1316950" cy="175209"/>
          </a:xfrm>
          <a:prstGeom prst="rect">
            <a:avLst/>
          </a:prstGeom>
        </p:spPr>
        <p:txBody>
          <a:bodyPr vert="horz" lIns="91440" tIns="45720" rIns="91440" bIns="45720" rtlCol="0" anchor="ctr"/>
          <a:lstStyle>
            <a:lvl1pPr algn="l">
              <a:defRPr sz="576">
                <a:solidFill>
                  <a:schemeClr val="tx1">
                    <a:tint val="75000"/>
                  </a:schemeClr>
                </a:solidFill>
              </a:defRPr>
            </a:lvl1pPr>
          </a:lstStyle>
          <a:p>
            <a:fld id="{D215B449-66BF-0F42-A516-2A5D1D81B79C}" type="datetimeFigureOut">
              <a:rPr lang="es-ES" smtClean="0"/>
              <a:t>12/06/2026</a:t>
            </a:fld>
            <a:endParaRPr lang="es-ES"/>
          </a:p>
        </p:txBody>
      </p:sp>
      <p:sp>
        <p:nvSpPr>
          <p:cNvPr id="5" name="Footer Placeholder 4"/>
          <p:cNvSpPr>
            <a:spLocks noGrp="1"/>
          </p:cNvSpPr>
          <p:nvPr>
            <p:ph type="ftr" sz="quarter" idx="3"/>
          </p:nvPr>
        </p:nvSpPr>
        <p:spPr>
          <a:xfrm>
            <a:off x="1938844" y="3050166"/>
            <a:ext cx="1975426" cy="175209"/>
          </a:xfrm>
          <a:prstGeom prst="rect">
            <a:avLst/>
          </a:prstGeom>
        </p:spPr>
        <p:txBody>
          <a:bodyPr vert="horz" lIns="91440" tIns="45720" rIns="91440" bIns="45720" rtlCol="0" anchor="ctr"/>
          <a:lstStyle>
            <a:lvl1pPr algn="ctr">
              <a:defRPr sz="576">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4133761" y="3050166"/>
            <a:ext cx="1316950" cy="175209"/>
          </a:xfrm>
          <a:prstGeom prst="rect">
            <a:avLst/>
          </a:prstGeom>
        </p:spPr>
        <p:txBody>
          <a:bodyPr vert="horz" lIns="91440" tIns="45720" rIns="91440" bIns="45720" rtlCol="0" anchor="ctr"/>
          <a:lstStyle>
            <a:lvl1pPr algn="r">
              <a:defRPr sz="576">
                <a:solidFill>
                  <a:schemeClr val="tx1">
                    <a:tint val="75000"/>
                  </a:schemeClr>
                </a:solidFill>
              </a:defRPr>
            </a:lvl1pPr>
          </a:lstStyle>
          <a:p>
            <a:fld id="{897DBEA0-70E2-4E4D-80EB-734E6BF061B9}" type="slidenum">
              <a:rPr lang="es-ES" smtClean="0"/>
              <a:t>‹Nº›</a:t>
            </a:fld>
            <a:endParaRPr lang="es-ES"/>
          </a:p>
        </p:txBody>
      </p:sp>
    </p:spTree>
    <p:extLst>
      <p:ext uri="{BB962C8B-B14F-4D97-AF65-F5344CB8AC3E}">
        <p14:creationId xmlns:p14="http://schemas.microsoft.com/office/powerpoint/2010/main" val="4306288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38821" rtl="0" eaLnBrk="1" latinLnBrk="0" hangingPunct="1">
        <a:lnSpc>
          <a:spcPct val="90000"/>
        </a:lnSpc>
        <a:spcBef>
          <a:spcPct val="0"/>
        </a:spcBef>
        <a:buNone/>
        <a:defRPr sz="2112" kern="1200">
          <a:solidFill>
            <a:schemeClr val="tx1"/>
          </a:solidFill>
          <a:latin typeface="+mj-lt"/>
          <a:ea typeface="+mj-ea"/>
          <a:cs typeface="+mj-cs"/>
        </a:defRPr>
      </a:lvl1pPr>
    </p:titleStyle>
    <p:bodyStyle>
      <a:lvl1pPr marL="109705" indent="-109705" algn="l" defTabSz="438821" rtl="0" eaLnBrk="1" latinLnBrk="0" hangingPunct="1">
        <a:lnSpc>
          <a:spcPct val="90000"/>
        </a:lnSpc>
        <a:spcBef>
          <a:spcPts val="480"/>
        </a:spcBef>
        <a:buFont typeface="Arial" panose="020B0604020202020204" pitchFamily="34" charset="0"/>
        <a:buChar char="•"/>
        <a:defRPr sz="1344" kern="1200">
          <a:solidFill>
            <a:schemeClr val="tx1"/>
          </a:solidFill>
          <a:latin typeface="+mn-lt"/>
          <a:ea typeface="+mn-ea"/>
          <a:cs typeface="+mn-cs"/>
        </a:defRPr>
      </a:lvl1pPr>
      <a:lvl2pPr marL="329115" indent="-109705" algn="l" defTabSz="438821" rtl="0" eaLnBrk="1" latinLnBrk="0" hangingPunct="1">
        <a:lnSpc>
          <a:spcPct val="90000"/>
        </a:lnSpc>
        <a:spcBef>
          <a:spcPts val="240"/>
        </a:spcBef>
        <a:buFont typeface="Arial" panose="020B0604020202020204" pitchFamily="34" charset="0"/>
        <a:buChar char="•"/>
        <a:defRPr sz="1152" kern="1200">
          <a:solidFill>
            <a:schemeClr val="tx1"/>
          </a:solidFill>
          <a:latin typeface="+mn-lt"/>
          <a:ea typeface="+mn-ea"/>
          <a:cs typeface="+mn-cs"/>
        </a:defRPr>
      </a:lvl2pPr>
      <a:lvl3pPr marL="548526" indent="-109705" algn="l" defTabSz="438821" rtl="0" eaLnBrk="1" latinLnBrk="0" hangingPunct="1">
        <a:lnSpc>
          <a:spcPct val="90000"/>
        </a:lnSpc>
        <a:spcBef>
          <a:spcPts val="240"/>
        </a:spcBef>
        <a:buFont typeface="Arial" panose="020B0604020202020204" pitchFamily="34" charset="0"/>
        <a:buChar char="•"/>
        <a:defRPr sz="960" kern="1200">
          <a:solidFill>
            <a:schemeClr val="tx1"/>
          </a:solidFill>
          <a:latin typeface="+mn-lt"/>
          <a:ea typeface="+mn-ea"/>
          <a:cs typeface="+mn-cs"/>
        </a:defRPr>
      </a:lvl3pPr>
      <a:lvl4pPr marL="767936" indent="-109705" algn="l" defTabSz="438821" rtl="0" eaLnBrk="1" latinLnBrk="0" hangingPunct="1">
        <a:lnSpc>
          <a:spcPct val="90000"/>
        </a:lnSpc>
        <a:spcBef>
          <a:spcPts val="240"/>
        </a:spcBef>
        <a:buFont typeface="Arial" panose="020B0604020202020204" pitchFamily="34" charset="0"/>
        <a:buChar char="•"/>
        <a:defRPr sz="864" kern="1200">
          <a:solidFill>
            <a:schemeClr val="tx1"/>
          </a:solidFill>
          <a:latin typeface="+mn-lt"/>
          <a:ea typeface="+mn-ea"/>
          <a:cs typeface="+mn-cs"/>
        </a:defRPr>
      </a:lvl4pPr>
      <a:lvl5pPr marL="987346" indent="-109705" algn="l" defTabSz="438821" rtl="0" eaLnBrk="1" latinLnBrk="0" hangingPunct="1">
        <a:lnSpc>
          <a:spcPct val="90000"/>
        </a:lnSpc>
        <a:spcBef>
          <a:spcPts val="240"/>
        </a:spcBef>
        <a:buFont typeface="Arial" panose="020B0604020202020204" pitchFamily="34" charset="0"/>
        <a:buChar char="•"/>
        <a:defRPr sz="864" kern="1200">
          <a:solidFill>
            <a:schemeClr val="tx1"/>
          </a:solidFill>
          <a:latin typeface="+mn-lt"/>
          <a:ea typeface="+mn-ea"/>
          <a:cs typeface="+mn-cs"/>
        </a:defRPr>
      </a:lvl5pPr>
      <a:lvl6pPr marL="1206757" indent="-109705" algn="l" defTabSz="438821" rtl="0" eaLnBrk="1" latinLnBrk="0" hangingPunct="1">
        <a:lnSpc>
          <a:spcPct val="90000"/>
        </a:lnSpc>
        <a:spcBef>
          <a:spcPts val="240"/>
        </a:spcBef>
        <a:buFont typeface="Arial" panose="020B0604020202020204" pitchFamily="34" charset="0"/>
        <a:buChar char="•"/>
        <a:defRPr sz="864" kern="1200">
          <a:solidFill>
            <a:schemeClr val="tx1"/>
          </a:solidFill>
          <a:latin typeface="+mn-lt"/>
          <a:ea typeface="+mn-ea"/>
          <a:cs typeface="+mn-cs"/>
        </a:defRPr>
      </a:lvl6pPr>
      <a:lvl7pPr marL="1426167" indent="-109705" algn="l" defTabSz="438821" rtl="0" eaLnBrk="1" latinLnBrk="0" hangingPunct="1">
        <a:lnSpc>
          <a:spcPct val="90000"/>
        </a:lnSpc>
        <a:spcBef>
          <a:spcPts val="240"/>
        </a:spcBef>
        <a:buFont typeface="Arial" panose="020B0604020202020204" pitchFamily="34" charset="0"/>
        <a:buChar char="•"/>
        <a:defRPr sz="864" kern="1200">
          <a:solidFill>
            <a:schemeClr val="tx1"/>
          </a:solidFill>
          <a:latin typeface="+mn-lt"/>
          <a:ea typeface="+mn-ea"/>
          <a:cs typeface="+mn-cs"/>
        </a:defRPr>
      </a:lvl7pPr>
      <a:lvl8pPr marL="1645577" indent="-109705" algn="l" defTabSz="438821" rtl="0" eaLnBrk="1" latinLnBrk="0" hangingPunct="1">
        <a:lnSpc>
          <a:spcPct val="90000"/>
        </a:lnSpc>
        <a:spcBef>
          <a:spcPts val="240"/>
        </a:spcBef>
        <a:buFont typeface="Arial" panose="020B0604020202020204" pitchFamily="34" charset="0"/>
        <a:buChar char="•"/>
        <a:defRPr sz="864" kern="1200">
          <a:solidFill>
            <a:schemeClr val="tx1"/>
          </a:solidFill>
          <a:latin typeface="+mn-lt"/>
          <a:ea typeface="+mn-ea"/>
          <a:cs typeface="+mn-cs"/>
        </a:defRPr>
      </a:lvl8pPr>
      <a:lvl9pPr marL="1864987" indent="-109705" algn="l" defTabSz="438821" rtl="0" eaLnBrk="1" latinLnBrk="0" hangingPunct="1">
        <a:lnSpc>
          <a:spcPct val="90000"/>
        </a:lnSpc>
        <a:spcBef>
          <a:spcPts val="240"/>
        </a:spcBef>
        <a:buFont typeface="Arial" panose="020B0604020202020204" pitchFamily="34" charset="0"/>
        <a:buChar char="•"/>
        <a:defRPr sz="864" kern="1200">
          <a:solidFill>
            <a:schemeClr val="tx1"/>
          </a:solidFill>
          <a:latin typeface="+mn-lt"/>
          <a:ea typeface="+mn-ea"/>
          <a:cs typeface="+mn-cs"/>
        </a:defRPr>
      </a:lvl9pPr>
    </p:bodyStyle>
    <p:otherStyle>
      <a:defPPr>
        <a:defRPr lang="en-US"/>
      </a:defPPr>
      <a:lvl1pPr marL="0" algn="l" defTabSz="438821" rtl="0" eaLnBrk="1" latinLnBrk="0" hangingPunct="1">
        <a:defRPr sz="864" kern="1200">
          <a:solidFill>
            <a:schemeClr val="tx1"/>
          </a:solidFill>
          <a:latin typeface="+mn-lt"/>
          <a:ea typeface="+mn-ea"/>
          <a:cs typeface="+mn-cs"/>
        </a:defRPr>
      </a:lvl1pPr>
      <a:lvl2pPr marL="219410" algn="l" defTabSz="438821" rtl="0" eaLnBrk="1" latinLnBrk="0" hangingPunct="1">
        <a:defRPr sz="864" kern="1200">
          <a:solidFill>
            <a:schemeClr val="tx1"/>
          </a:solidFill>
          <a:latin typeface="+mn-lt"/>
          <a:ea typeface="+mn-ea"/>
          <a:cs typeface="+mn-cs"/>
        </a:defRPr>
      </a:lvl2pPr>
      <a:lvl3pPr marL="438821" algn="l" defTabSz="438821" rtl="0" eaLnBrk="1" latinLnBrk="0" hangingPunct="1">
        <a:defRPr sz="864" kern="1200">
          <a:solidFill>
            <a:schemeClr val="tx1"/>
          </a:solidFill>
          <a:latin typeface="+mn-lt"/>
          <a:ea typeface="+mn-ea"/>
          <a:cs typeface="+mn-cs"/>
        </a:defRPr>
      </a:lvl3pPr>
      <a:lvl4pPr marL="658231" algn="l" defTabSz="438821" rtl="0" eaLnBrk="1" latinLnBrk="0" hangingPunct="1">
        <a:defRPr sz="864" kern="1200">
          <a:solidFill>
            <a:schemeClr val="tx1"/>
          </a:solidFill>
          <a:latin typeface="+mn-lt"/>
          <a:ea typeface="+mn-ea"/>
          <a:cs typeface="+mn-cs"/>
        </a:defRPr>
      </a:lvl4pPr>
      <a:lvl5pPr marL="877641" algn="l" defTabSz="438821" rtl="0" eaLnBrk="1" latinLnBrk="0" hangingPunct="1">
        <a:defRPr sz="864" kern="1200">
          <a:solidFill>
            <a:schemeClr val="tx1"/>
          </a:solidFill>
          <a:latin typeface="+mn-lt"/>
          <a:ea typeface="+mn-ea"/>
          <a:cs typeface="+mn-cs"/>
        </a:defRPr>
      </a:lvl5pPr>
      <a:lvl6pPr marL="1097051" algn="l" defTabSz="438821" rtl="0" eaLnBrk="1" latinLnBrk="0" hangingPunct="1">
        <a:defRPr sz="864" kern="1200">
          <a:solidFill>
            <a:schemeClr val="tx1"/>
          </a:solidFill>
          <a:latin typeface="+mn-lt"/>
          <a:ea typeface="+mn-ea"/>
          <a:cs typeface="+mn-cs"/>
        </a:defRPr>
      </a:lvl6pPr>
      <a:lvl7pPr marL="1316462" algn="l" defTabSz="438821" rtl="0" eaLnBrk="1" latinLnBrk="0" hangingPunct="1">
        <a:defRPr sz="864" kern="1200">
          <a:solidFill>
            <a:schemeClr val="tx1"/>
          </a:solidFill>
          <a:latin typeface="+mn-lt"/>
          <a:ea typeface="+mn-ea"/>
          <a:cs typeface="+mn-cs"/>
        </a:defRPr>
      </a:lvl7pPr>
      <a:lvl8pPr marL="1535872" algn="l" defTabSz="438821" rtl="0" eaLnBrk="1" latinLnBrk="0" hangingPunct="1">
        <a:defRPr sz="864" kern="1200">
          <a:solidFill>
            <a:schemeClr val="tx1"/>
          </a:solidFill>
          <a:latin typeface="+mn-lt"/>
          <a:ea typeface="+mn-ea"/>
          <a:cs typeface="+mn-cs"/>
        </a:defRPr>
      </a:lvl8pPr>
      <a:lvl9pPr marL="1755282" algn="l" defTabSz="438821" rtl="0" eaLnBrk="1" latinLnBrk="0" hangingPunct="1">
        <a:defRPr sz="86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package" Target="../embeddings/Microsoft_Word_Document4.docx"/><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au-rrii.uca.es/cau/servicio.do?id=K0003"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mailto:erasmus.short@gm.uca.es"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internacional.uca.es/wp-content/uploads/2024/06/International-Mobility-Coordinators.pdf"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hyperlink" Target="https://sede.agenciatributaria.gob.es/Sede/no-residentes/certificados-residencia-fiscal.html" TargetMode="External"/><Relationship Id="rId7" Type="http://schemas.openxmlformats.org/officeDocument/2006/relationships/oleObject" Target="../embeddings/oleObject1.bin"/><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https://oriuca.uca.es/es" TargetMode="External"/><Relationship Id="rId5" Type="http://schemas.openxmlformats.org/officeDocument/2006/relationships/hyperlink" Target="https://www.sede.fnmt.gob.es/certificados/persona-fisica" TargetMode="External"/><Relationship Id="rId10" Type="http://schemas.openxmlformats.org/officeDocument/2006/relationships/image" Target="../media/image6.emf"/><Relationship Id="rId4" Type="http://schemas.openxmlformats.org/officeDocument/2006/relationships/hyperlink" Target="https://internacional.uca.es/wp-content/uploads/2024/06/International-Mobility-Coordinators.pdf" TargetMode="External"/><Relationship Id="rId9" Type="http://schemas.openxmlformats.org/officeDocument/2006/relationships/package" Target="../embeddings/Microsoft_Word_Document.docx"/></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oriuca.uca.es/es" TargetMode="External"/><Relationship Id="rId7" Type="http://schemas.openxmlformats.org/officeDocument/2006/relationships/image" Target="../media/image7.emf"/><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package" Target="../embeddings/Microsoft_Word_Document1.docx"/><Relationship Id="rId5" Type="http://schemas.openxmlformats.org/officeDocument/2006/relationships/hyperlink" Target="https://www.seg-social.es/wps/portal/wss/internet/Trabajadores/PrestacionesPensionesTrabajadores/10938/11566/1761" TargetMode="External"/><Relationship Id="rId4" Type="http://schemas.openxmlformats.org/officeDocument/2006/relationships/hyperlink" Target="https://internacional.uca.es/seguro-de-viaje" TargetMode="Externa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hyperlink" Target="http://oriuca.uca.es/" TargetMode="External"/><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hyperlink" Target="mailto:erasmus.short@uca.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7527FF5-99F6-42A2-8D16-EF2D034273D1}"/>
              </a:ext>
            </a:extLst>
          </p:cNvPr>
          <p:cNvSpPr txBox="1"/>
          <p:nvPr/>
        </p:nvSpPr>
        <p:spPr>
          <a:xfrm>
            <a:off x="1305657" y="1186962"/>
            <a:ext cx="4118435" cy="646331"/>
          </a:xfrm>
          <a:prstGeom prst="rect">
            <a:avLst/>
          </a:prstGeom>
          <a:noFill/>
        </p:spPr>
        <p:txBody>
          <a:bodyPr wrap="none" rtlCol="0">
            <a:spAutoFit/>
          </a:bodyPr>
          <a:lstStyle/>
          <a:p>
            <a:r>
              <a:rPr lang="es-ES" b="0" i="0" dirty="0">
                <a:solidFill>
                  <a:srgbClr val="808080"/>
                </a:solidFill>
                <a:effectLst/>
                <a:latin typeface="Lato" panose="020F0502020204030203" pitchFamily="34" charset="0"/>
              </a:rPr>
              <a:t>ERASMUS+ KA131 SHORT MOBILITY</a:t>
            </a:r>
            <a:endParaRPr lang="es-ES" b="1" i="0" dirty="0">
              <a:solidFill>
                <a:srgbClr val="808080"/>
              </a:solidFill>
              <a:effectLst/>
              <a:latin typeface="Lato" panose="020F0502020204030203" pitchFamily="34" charset="0"/>
            </a:endParaRPr>
          </a:p>
          <a:p>
            <a:endParaRPr lang="es-ES" dirty="0"/>
          </a:p>
        </p:txBody>
      </p:sp>
    </p:spTree>
    <p:extLst>
      <p:ext uri="{BB962C8B-B14F-4D97-AF65-F5344CB8AC3E}">
        <p14:creationId xmlns:p14="http://schemas.microsoft.com/office/powerpoint/2010/main" val="576108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17DA55C-A09C-4F71-AC0A-C89B046F5BF3}"/>
              </a:ext>
            </a:extLst>
          </p:cNvPr>
          <p:cNvSpPr txBox="1"/>
          <p:nvPr/>
        </p:nvSpPr>
        <p:spPr>
          <a:xfrm>
            <a:off x="479179" y="184297"/>
            <a:ext cx="3877409" cy="400110"/>
          </a:xfrm>
          <a:prstGeom prst="rect">
            <a:avLst/>
          </a:prstGeom>
          <a:noFill/>
        </p:spPr>
        <p:txBody>
          <a:bodyPr wrap="square" rtlCol="0">
            <a:spAutoFit/>
          </a:bodyPr>
          <a:lstStyle/>
          <a:p>
            <a:r>
              <a:rPr lang="es-ES" sz="2000" dirty="0">
                <a:solidFill>
                  <a:schemeClr val="tx1">
                    <a:lumMod val="50000"/>
                    <a:lumOff val="50000"/>
                  </a:schemeClr>
                </a:solidFill>
              </a:rPr>
              <a:t>RECONOCIMIENTO DE CRÉDITOS (I)</a:t>
            </a:r>
          </a:p>
        </p:txBody>
      </p:sp>
      <p:sp>
        <p:nvSpPr>
          <p:cNvPr id="3" name="CuadroTexto 2">
            <a:extLst>
              <a:ext uri="{FF2B5EF4-FFF2-40B4-BE49-F238E27FC236}">
                <a16:creationId xmlns:a16="http://schemas.microsoft.com/office/drawing/2014/main" id="{06191AEB-868A-4A5C-B5C0-E56D5481C84F}"/>
              </a:ext>
            </a:extLst>
          </p:cNvPr>
          <p:cNvSpPr txBox="1"/>
          <p:nvPr/>
        </p:nvSpPr>
        <p:spPr>
          <a:xfrm>
            <a:off x="0" y="802248"/>
            <a:ext cx="5536590" cy="2246769"/>
          </a:xfrm>
          <a:prstGeom prst="rect">
            <a:avLst/>
          </a:prstGeom>
          <a:noFill/>
        </p:spPr>
        <p:txBody>
          <a:bodyPr wrap="square" rtlCol="0">
            <a:spAutoFit/>
          </a:bodyPr>
          <a:lstStyle/>
          <a:p>
            <a:pPr marL="171450" indent="-171450" algn="just">
              <a:spcAft>
                <a:spcPts val="600"/>
              </a:spcAft>
              <a:buFont typeface="Arial" panose="020B0604020202020204" pitchFamily="34" charset="0"/>
              <a:buChar char="•"/>
            </a:pPr>
            <a:r>
              <a:rPr lang="es-ES" sz="800" dirty="0"/>
              <a:t>Las movilidades deberán tener un reconocimiento mínimo de 3ECTS (para doctorandos, la equivalencia será de 25h = 1ECTS).</a:t>
            </a:r>
          </a:p>
          <a:p>
            <a:pPr marL="171450" indent="-171450" algn="just">
              <a:spcAft>
                <a:spcPts val="600"/>
              </a:spcAft>
              <a:buFont typeface="Arial" panose="020B0604020202020204" pitchFamily="34" charset="0"/>
              <a:buChar char="•"/>
            </a:pPr>
            <a:r>
              <a:rPr lang="es-ES" sz="800" dirty="0"/>
              <a:t>El reconocimiento no es automático: la persona solicitante deberá, finalizada la estancia, realizar los trámites necesarios para el reconocimiento en la UCA con ayuda de la persona responsable de la movilidad internacional en su Centro.</a:t>
            </a:r>
          </a:p>
          <a:p>
            <a:pPr marL="171450" indent="-171450" algn="just">
              <a:buFont typeface="Arial" panose="020B0604020202020204" pitchFamily="34" charset="0"/>
              <a:buChar char="•"/>
            </a:pPr>
            <a:r>
              <a:rPr lang="es-ES" sz="800" b="1" dirty="0"/>
              <a:t>Alumnado de Grado y Máster</a:t>
            </a:r>
            <a:r>
              <a:rPr lang="es-ES" sz="800" dirty="0"/>
              <a:t>: deberá tramitar el reconocimiento en la Secretaría de su Campus, a través del CAU habilitado en cada campus para el reconocimiento de créditos, adjuntando la siguiente documentación:</a:t>
            </a:r>
          </a:p>
          <a:p>
            <a:pPr marL="171450" indent="-171450" algn="just">
              <a:buFont typeface="Arial" panose="020B0604020202020204" pitchFamily="34" charset="0"/>
              <a:buChar char="•"/>
            </a:pPr>
            <a:endParaRPr lang="es-ES" sz="800" dirty="0"/>
          </a:p>
          <a:p>
            <a:pPr marL="628650" lvl="1" indent="-171450" algn="just">
              <a:buFont typeface="Arial" panose="020B0604020202020204" pitchFamily="34" charset="0"/>
              <a:buChar char="•"/>
            </a:pPr>
            <a:r>
              <a:rPr lang="es-ES" sz="800" dirty="0"/>
              <a:t>Acuerdo de aprendizaje (</a:t>
            </a:r>
            <a:r>
              <a:rPr lang="es-ES" sz="800" i="1" dirty="0"/>
              <a:t>Learning Agreement</a:t>
            </a:r>
            <a:r>
              <a:rPr lang="es-ES" sz="800" dirty="0"/>
              <a:t>) firmado por las tres partes.</a:t>
            </a:r>
          </a:p>
          <a:p>
            <a:pPr marL="628650" lvl="1" indent="-171450" algn="just">
              <a:buFont typeface="Arial" panose="020B0604020202020204" pitchFamily="34" charset="0"/>
              <a:buChar char="•"/>
            </a:pPr>
            <a:r>
              <a:rPr lang="es-ES" sz="800" dirty="0"/>
              <a:t>Certificado de notas (</a:t>
            </a:r>
            <a:r>
              <a:rPr lang="es-ES" sz="800" i="1" dirty="0" err="1"/>
              <a:t>Transcript</a:t>
            </a:r>
            <a:r>
              <a:rPr lang="es-ES" sz="800" i="1" dirty="0"/>
              <a:t> </a:t>
            </a:r>
            <a:r>
              <a:rPr lang="es-ES" sz="800" i="1" dirty="0" err="1"/>
              <a:t>of</a:t>
            </a:r>
            <a:r>
              <a:rPr lang="es-ES" sz="800" i="1" dirty="0"/>
              <a:t> </a:t>
            </a:r>
            <a:r>
              <a:rPr lang="es-ES" sz="800" i="1" dirty="0" err="1"/>
              <a:t>Records</a:t>
            </a:r>
            <a:r>
              <a:rPr lang="es-ES" sz="800" dirty="0"/>
              <a:t>) proporcionado por la universidad de destino.</a:t>
            </a:r>
          </a:p>
          <a:p>
            <a:pPr marL="628650" lvl="1" indent="-171450" algn="just">
              <a:spcAft>
                <a:spcPts val="600"/>
              </a:spcAft>
              <a:buFont typeface="Arial" panose="020B0604020202020204" pitchFamily="34" charset="0"/>
              <a:buChar char="•"/>
            </a:pPr>
            <a:r>
              <a:rPr lang="es-ES" sz="800" dirty="0"/>
              <a:t>Impreso de “Solicitud de Reconocimiento de Créditos” debidamente cumplimentado y firmado por el solicitante y el/la responsable de la movilidad internacional en su centro UCA.</a:t>
            </a:r>
          </a:p>
          <a:p>
            <a:pPr marL="171450" indent="-171450" algn="just">
              <a:spcAft>
                <a:spcPts val="600"/>
              </a:spcAft>
              <a:buFont typeface="Arial" panose="020B0604020202020204" pitchFamily="34" charset="0"/>
              <a:buChar char="•"/>
            </a:pPr>
            <a:r>
              <a:rPr lang="es-ES" sz="800" b="1" dirty="0"/>
              <a:t>Alumnado de Doctorado</a:t>
            </a:r>
            <a:r>
              <a:rPr lang="es-ES" sz="800" dirty="0"/>
              <a:t>: deberá tramitar el reconocimiento en la Secretaría de la Escuela Doctoral a la que esté adscrita su programa de doctorado utilizando el impreso “Informe de Aprovechamiento de la Estancia de Doctorado” que le proporcionará su escuela doctoral, adjuntando el Acuerdo de aprendizaje, el informe del coordinador en destino y una memoria final.</a:t>
            </a:r>
          </a:p>
          <a:p>
            <a:pPr algn="just"/>
            <a:endParaRPr lang="es-ES" sz="800" dirty="0"/>
          </a:p>
        </p:txBody>
      </p:sp>
      <p:graphicFrame>
        <p:nvGraphicFramePr>
          <p:cNvPr id="4" name="Objeto 3">
            <a:extLst>
              <a:ext uri="{FF2B5EF4-FFF2-40B4-BE49-F238E27FC236}">
                <a16:creationId xmlns:a16="http://schemas.microsoft.com/office/drawing/2014/main" id="{0E831E66-E473-46CA-9E0E-064023F9A538}"/>
              </a:ext>
            </a:extLst>
          </p:cNvPr>
          <p:cNvGraphicFramePr>
            <a:graphicFrameLocks noChangeAspect="1"/>
          </p:cNvGraphicFramePr>
          <p:nvPr>
            <p:extLst>
              <p:ext uri="{D42A27DB-BD31-4B8C-83A1-F6EECF244321}">
                <p14:modId xmlns:p14="http://schemas.microsoft.com/office/powerpoint/2010/main" val="263007843"/>
              </p:ext>
            </p:extLst>
          </p:nvPr>
        </p:nvGraphicFramePr>
        <p:xfrm>
          <a:off x="1828799" y="2767556"/>
          <a:ext cx="512276" cy="432233"/>
        </p:xfrm>
        <a:graphic>
          <a:graphicData uri="http://schemas.openxmlformats.org/presentationml/2006/ole">
            <mc:AlternateContent xmlns:mc="http://schemas.openxmlformats.org/markup-compatibility/2006">
              <mc:Choice xmlns:v="urn:schemas-microsoft-com:vml" Requires="v">
                <p:oleObj name="Document" showAsIcon="1" r:id="rId3" imgW="914400" imgH="771701" progId="Word.Document.12">
                  <p:embed/>
                </p:oleObj>
              </mc:Choice>
              <mc:Fallback>
                <p:oleObj name="Document" showAsIcon="1" r:id="rId3" imgW="914400" imgH="771701" progId="Word.Document.12">
                  <p:embed/>
                  <p:pic>
                    <p:nvPicPr>
                      <p:cNvPr id="0" name=""/>
                      <p:cNvPicPr/>
                      <p:nvPr/>
                    </p:nvPicPr>
                    <p:blipFill>
                      <a:blip r:embed="rId4"/>
                      <a:stretch>
                        <a:fillRect/>
                      </a:stretch>
                    </p:blipFill>
                    <p:spPr>
                      <a:xfrm>
                        <a:off x="1828799" y="2767556"/>
                        <a:ext cx="512276" cy="432233"/>
                      </a:xfrm>
                      <a:prstGeom prst="rect">
                        <a:avLst/>
                      </a:prstGeom>
                    </p:spPr>
                  </p:pic>
                </p:oleObj>
              </mc:Fallback>
            </mc:AlternateContent>
          </a:graphicData>
        </a:graphic>
      </p:graphicFrame>
      <p:graphicFrame>
        <p:nvGraphicFramePr>
          <p:cNvPr id="5" name="Objeto 4">
            <a:extLst>
              <a:ext uri="{FF2B5EF4-FFF2-40B4-BE49-F238E27FC236}">
                <a16:creationId xmlns:a16="http://schemas.microsoft.com/office/drawing/2014/main" id="{324B35F2-2945-4143-89E8-48CCC7D72FA8}"/>
              </a:ext>
            </a:extLst>
          </p:cNvPr>
          <p:cNvGraphicFramePr>
            <a:graphicFrameLocks noChangeAspect="1"/>
          </p:cNvGraphicFramePr>
          <p:nvPr>
            <p:extLst>
              <p:ext uri="{D42A27DB-BD31-4B8C-83A1-F6EECF244321}">
                <p14:modId xmlns:p14="http://schemas.microsoft.com/office/powerpoint/2010/main" val="3806319445"/>
              </p:ext>
            </p:extLst>
          </p:nvPr>
        </p:nvGraphicFramePr>
        <p:xfrm>
          <a:off x="2926556" y="2767558"/>
          <a:ext cx="512275" cy="432232"/>
        </p:xfrm>
        <a:graphic>
          <a:graphicData uri="http://schemas.openxmlformats.org/presentationml/2006/ole">
            <mc:AlternateContent xmlns:mc="http://schemas.openxmlformats.org/markup-compatibility/2006">
              <mc:Choice xmlns:v="urn:schemas-microsoft-com:vml" Requires="v">
                <p:oleObj name="Document" showAsIcon="1" r:id="rId5" imgW="914400" imgH="771701" progId="Word.Document.12">
                  <p:embed/>
                </p:oleObj>
              </mc:Choice>
              <mc:Fallback>
                <p:oleObj name="Document" showAsIcon="1" r:id="rId5" imgW="914400" imgH="771701" progId="Word.Document.12">
                  <p:embed/>
                  <p:pic>
                    <p:nvPicPr>
                      <p:cNvPr id="0" name=""/>
                      <p:cNvPicPr/>
                      <p:nvPr/>
                    </p:nvPicPr>
                    <p:blipFill>
                      <a:blip r:embed="rId6"/>
                      <a:stretch>
                        <a:fillRect/>
                      </a:stretch>
                    </p:blipFill>
                    <p:spPr>
                      <a:xfrm>
                        <a:off x="2926556" y="2767558"/>
                        <a:ext cx="512275" cy="432232"/>
                      </a:xfrm>
                      <a:prstGeom prst="rect">
                        <a:avLst/>
                      </a:prstGeom>
                    </p:spPr>
                  </p:pic>
                </p:oleObj>
              </mc:Fallback>
            </mc:AlternateContent>
          </a:graphicData>
        </a:graphic>
      </p:graphicFrame>
      <p:sp>
        <p:nvSpPr>
          <p:cNvPr id="8" name="Flecha: a la derecha 7">
            <a:extLst>
              <a:ext uri="{FF2B5EF4-FFF2-40B4-BE49-F238E27FC236}">
                <a16:creationId xmlns:a16="http://schemas.microsoft.com/office/drawing/2014/main" id="{073774DD-8875-4435-9150-0CA3FAA91DEA}"/>
              </a:ext>
            </a:extLst>
          </p:cNvPr>
          <p:cNvSpPr/>
          <p:nvPr/>
        </p:nvSpPr>
        <p:spPr>
          <a:xfrm>
            <a:off x="1473078" y="2915816"/>
            <a:ext cx="223715" cy="175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echa: a la derecha 8">
            <a:extLst>
              <a:ext uri="{FF2B5EF4-FFF2-40B4-BE49-F238E27FC236}">
                <a16:creationId xmlns:a16="http://schemas.microsoft.com/office/drawing/2014/main" id="{89D92BF1-6174-4629-8168-5B19BAF4802C}"/>
              </a:ext>
            </a:extLst>
          </p:cNvPr>
          <p:cNvSpPr/>
          <p:nvPr/>
        </p:nvSpPr>
        <p:spPr>
          <a:xfrm>
            <a:off x="2584938" y="2895749"/>
            <a:ext cx="223715" cy="175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56180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BE4933B-10C2-4841-88F7-ACE6A8974058}"/>
              </a:ext>
            </a:extLst>
          </p:cNvPr>
          <p:cNvSpPr txBox="1"/>
          <p:nvPr/>
        </p:nvSpPr>
        <p:spPr>
          <a:xfrm>
            <a:off x="1720965" y="214377"/>
            <a:ext cx="3754315" cy="400110"/>
          </a:xfrm>
          <a:prstGeom prst="rect">
            <a:avLst/>
          </a:prstGeom>
          <a:noFill/>
        </p:spPr>
        <p:txBody>
          <a:bodyPr wrap="square" rtlCol="0">
            <a:spAutoFit/>
          </a:bodyPr>
          <a:lstStyle/>
          <a:p>
            <a:pPr algn="ctr"/>
            <a:r>
              <a:rPr lang="es-ES" sz="2000" dirty="0">
                <a:solidFill>
                  <a:schemeClr val="tx1">
                    <a:lumMod val="50000"/>
                    <a:lumOff val="50000"/>
                  </a:schemeClr>
                </a:solidFill>
              </a:rPr>
              <a:t>FINANCIACIÓN</a:t>
            </a:r>
          </a:p>
        </p:txBody>
      </p:sp>
      <p:sp>
        <p:nvSpPr>
          <p:cNvPr id="6" name="CuadroTexto 5">
            <a:extLst>
              <a:ext uri="{FF2B5EF4-FFF2-40B4-BE49-F238E27FC236}">
                <a16:creationId xmlns:a16="http://schemas.microsoft.com/office/drawing/2014/main" id="{6080A49C-937B-4B03-966C-099B29494BBB}"/>
              </a:ext>
            </a:extLst>
          </p:cNvPr>
          <p:cNvSpPr txBox="1"/>
          <p:nvPr/>
        </p:nvSpPr>
        <p:spPr>
          <a:xfrm>
            <a:off x="158261" y="751856"/>
            <a:ext cx="5536590" cy="784830"/>
          </a:xfrm>
          <a:prstGeom prst="rect">
            <a:avLst/>
          </a:prstGeom>
          <a:noFill/>
        </p:spPr>
        <p:txBody>
          <a:bodyPr wrap="square" rtlCol="0">
            <a:spAutoFit/>
          </a:bodyPr>
          <a:lstStyle/>
          <a:p>
            <a:pPr marL="171450" indent="-171450" algn="just">
              <a:spcAft>
                <a:spcPts val="600"/>
              </a:spcAft>
              <a:buFont typeface="Arial" panose="020B0604020202020204" pitchFamily="34" charset="0"/>
              <a:buChar char="•"/>
            </a:pPr>
            <a:r>
              <a:rPr lang="es-ES" sz="800" dirty="0"/>
              <a:t>El alumnado recibirá una ayuda individual de 79€/día para estancias de 5 a 14 días y 56€/día a partir del día 15º. Además, se financiarán 2 días adicionales de ayuda individual para viajes no ecológicos y un máximo de 4 días adicionales de ayuda individual para viajes ecológicos (excepto en el caso de Portugal).</a:t>
            </a:r>
          </a:p>
          <a:p>
            <a:pPr marL="171450" indent="-171450" algn="just">
              <a:spcAft>
                <a:spcPts val="600"/>
              </a:spcAft>
              <a:buFont typeface="Arial" panose="020B0604020202020204" pitchFamily="34" charset="0"/>
              <a:buChar char="•"/>
            </a:pPr>
            <a:r>
              <a:rPr lang="es-ES" sz="800" dirty="0"/>
              <a:t>Se abonará una ayuda de viaje en función de la distancia entre la universidad de origen y destino conforme a la siguiente tabla :</a:t>
            </a:r>
          </a:p>
        </p:txBody>
      </p:sp>
      <p:pic>
        <p:nvPicPr>
          <p:cNvPr id="7" name="image1.png">
            <a:extLst>
              <a:ext uri="{FF2B5EF4-FFF2-40B4-BE49-F238E27FC236}">
                <a16:creationId xmlns:a16="http://schemas.microsoft.com/office/drawing/2014/main" id="{62F9973C-39AD-4D5C-A418-E18210D6818A}"/>
              </a:ext>
            </a:extLst>
          </p:cNvPr>
          <p:cNvPicPr/>
          <p:nvPr/>
        </p:nvPicPr>
        <p:blipFill>
          <a:blip r:embed="rId4"/>
          <a:srcRect/>
          <a:stretch>
            <a:fillRect/>
          </a:stretch>
        </p:blipFill>
        <p:spPr>
          <a:xfrm>
            <a:off x="525278" y="1536686"/>
            <a:ext cx="2327825" cy="1139715"/>
          </a:xfrm>
          <a:prstGeom prst="rect">
            <a:avLst/>
          </a:prstGeom>
          <a:ln/>
        </p:spPr>
      </p:pic>
      <p:sp>
        <p:nvSpPr>
          <p:cNvPr id="8" name="CuadroTexto 7">
            <a:extLst>
              <a:ext uri="{FF2B5EF4-FFF2-40B4-BE49-F238E27FC236}">
                <a16:creationId xmlns:a16="http://schemas.microsoft.com/office/drawing/2014/main" id="{8BDFFC97-FDC1-4746-B4A4-C7E1270F0E5D}"/>
              </a:ext>
            </a:extLst>
          </p:cNvPr>
          <p:cNvSpPr txBox="1"/>
          <p:nvPr/>
        </p:nvSpPr>
        <p:spPr>
          <a:xfrm>
            <a:off x="3127499" y="1592090"/>
            <a:ext cx="2631463" cy="1107996"/>
          </a:xfrm>
          <a:prstGeom prst="rect">
            <a:avLst/>
          </a:prstGeom>
          <a:solidFill>
            <a:schemeClr val="accent2">
              <a:lumMod val="20000"/>
              <a:lumOff val="80000"/>
            </a:schemeClr>
          </a:solidFill>
          <a:ln>
            <a:solidFill>
              <a:schemeClr val="accent1"/>
            </a:solidFill>
          </a:ln>
        </p:spPr>
        <p:txBody>
          <a:bodyPr wrap="square" rtlCol="0">
            <a:spAutoFit/>
          </a:bodyPr>
          <a:lstStyle/>
          <a:p>
            <a:pPr algn="ctr">
              <a:spcAft>
                <a:spcPts val="600"/>
              </a:spcAft>
            </a:pPr>
            <a:r>
              <a:rPr lang="es-ES" sz="700" i="1" dirty="0"/>
              <a:t>EJEMPLO</a:t>
            </a:r>
          </a:p>
          <a:p>
            <a:pPr algn="just">
              <a:spcAft>
                <a:spcPts val="600"/>
              </a:spcAft>
            </a:pPr>
            <a:r>
              <a:rPr lang="es-ES" sz="700" dirty="0"/>
              <a:t>Movilidad física de 5 días en el marco de un BIP organizado por la Universidad de Algarve (155 km):</a:t>
            </a:r>
          </a:p>
          <a:p>
            <a:pPr marL="171450" indent="-171450" algn="just">
              <a:buFontTx/>
              <a:buChar char="-"/>
            </a:pPr>
            <a:r>
              <a:rPr lang="es-ES" sz="700" dirty="0"/>
              <a:t>5 días de movilidad física: 79x5=395€</a:t>
            </a:r>
          </a:p>
          <a:p>
            <a:pPr marL="171450" indent="-171450" algn="just">
              <a:buFontTx/>
              <a:buChar char="-"/>
            </a:pPr>
            <a:r>
              <a:rPr lang="es-ES" sz="700" dirty="0"/>
              <a:t>2 días adicionales de viaje: 79x2=158€</a:t>
            </a:r>
          </a:p>
          <a:p>
            <a:pPr marL="171450" indent="-171450" algn="just">
              <a:buFontTx/>
              <a:buChar char="-"/>
            </a:pPr>
            <a:r>
              <a:rPr lang="es-ES" sz="700" dirty="0"/>
              <a:t>Ayuda de viaje según la banda de distancia: 211€</a:t>
            </a:r>
          </a:p>
          <a:p>
            <a:pPr marL="171450" indent="-171450" algn="just">
              <a:buFontTx/>
              <a:buChar char="-"/>
            </a:pPr>
            <a:r>
              <a:rPr lang="es-ES" sz="700" dirty="0"/>
              <a:t>Ayuda adicional SEA-EU: 100€</a:t>
            </a:r>
          </a:p>
          <a:p>
            <a:pPr marL="171450" indent="-171450" algn="just">
              <a:buFontTx/>
              <a:buChar char="-"/>
            </a:pPr>
            <a:r>
              <a:rPr lang="es-ES" sz="700" b="1" dirty="0"/>
              <a:t>TOTAL = 864€</a:t>
            </a:r>
          </a:p>
        </p:txBody>
      </p:sp>
      <p:sp>
        <p:nvSpPr>
          <p:cNvPr id="12" name="CuadroTexto 11">
            <a:extLst>
              <a:ext uri="{FF2B5EF4-FFF2-40B4-BE49-F238E27FC236}">
                <a16:creationId xmlns:a16="http://schemas.microsoft.com/office/drawing/2014/main" id="{0E06BB81-711B-4F0E-89D9-6175F4DF2AB4}"/>
              </a:ext>
            </a:extLst>
          </p:cNvPr>
          <p:cNvSpPr txBox="1"/>
          <p:nvPr/>
        </p:nvSpPr>
        <p:spPr>
          <a:xfrm>
            <a:off x="209917" y="2731805"/>
            <a:ext cx="5702910" cy="338554"/>
          </a:xfrm>
          <a:prstGeom prst="rect">
            <a:avLst/>
          </a:prstGeom>
          <a:noFill/>
        </p:spPr>
        <p:txBody>
          <a:bodyPr wrap="square">
            <a:spAutoFit/>
          </a:bodyPr>
          <a:lstStyle/>
          <a:p>
            <a:pPr marL="171450" indent="-171450">
              <a:buFont typeface="Arial" panose="020B0604020202020204" pitchFamily="34" charset="0"/>
              <a:buChar char="•"/>
            </a:pPr>
            <a:r>
              <a:rPr lang="es-ES" sz="800" dirty="0"/>
              <a:t> Se concederá una ayuda adicional de 100€ para estancias en otras universidades de la alianza SEA-EU siempre que haya disponibilidad presupuestaria.</a:t>
            </a:r>
          </a:p>
        </p:txBody>
      </p:sp>
    </p:spTree>
    <p:extLst>
      <p:ext uri="{BB962C8B-B14F-4D97-AF65-F5344CB8AC3E}">
        <p14:creationId xmlns:p14="http://schemas.microsoft.com/office/powerpoint/2010/main" val="4099314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33F623D-4016-4D29-AD3F-B2B8328F7A88}"/>
              </a:ext>
            </a:extLst>
          </p:cNvPr>
          <p:cNvSpPr txBox="1"/>
          <p:nvPr/>
        </p:nvSpPr>
        <p:spPr>
          <a:xfrm>
            <a:off x="48442" y="68091"/>
            <a:ext cx="3673289" cy="646331"/>
          </a:xfrm>
          <a:prstGeom prst="rect">
            <a:avLst/>
          </a:prstGeom>
          <a:noFill/>
        </p:spPr>
        <p:txBody>
          <a:bodyPr wrap="square">
            <a:spAutoFit/>
          </a:bodyPr>
          <a:lstStyle/>
          <a:p>
            <a:pPr algn="ctr"/>
            <a:r>
              <a:rPr lang="es-ES" sz="1800" dirty="0">
                <a:solidFill>
                  <a:schemeClr val="tx1">
                    <a:lumMod val="50000"/>
                    <a:lumOff val="50000"/>
                  </a:schemeClr>
                </a:solidFill>
              </a:rPr>
              <a:t>APOYO A PARTICIPANTES CON MENOS OPORTUNIDADES</a:t>
            </a:r>
          </a:p>
        </p:txBody>
      </p:sp>
      <p:sp>
        <p:nvSpPr>
          <p:cNvPr id="4" name="CuadroTexto 3">
            <a:extLst>
              <a:ext uri="{FF2B5EF4-FFF2-40B4-BE49-F238E27FC236}">
                <a16:creationId xmlns:a16="http://schemas.microsoft.com/office/drawing/2014/main" id="{95EDBED7-306A-4082-B748-EFC43A3F5636}"/>
              </a:ext>
            </a:extLst>
          </p:cNvPr>
          <p:cNvSpPr txBox="1"/>
          <p:nvPr/>
        </p:nvSpPr>
        <p:spPr>
          <a:xfrm>
            <a:off x="48442" y="774374"/>
            <a:ext cx="5307537" cy="2383986"/>
          </a:xfrm>
          <a:prstGeom prst="rect">
            <a:avLst/>
          </a:prstGeom>
          <a:noFill/>
        </p:spPr>
        <p:txBody>
          <a:bodyPr wrap="square" rtlCol="0">
            <a:spAutoFit/>
          </a:bodyPr>
          <a:lstStyle/>
          <a:p>
            <a:pPr marL="342900" lvl="0" indent="-342900">
              <a:lnSpc>
                <a:spcPct val="150000"/>
              </a:lnSpc>
              <a:buFont typeface="Arial" panose="020B0604020202020204" pitchFamily="34" charset="0"/>
              <a:buChar char="●"/>
            </a:pPr>
            <a:r>
              <a:rPr lang="es-ES" sz="700" u="none" strike="noStrike" dirty="0">
                <a:solidFill>
                  <a:srgbClr val="000000"/>
                </a:solidFill>
                <a:effectLst/>
                <a:ea typeface="Garamond" panose="02020404030301010803" pitchFamily="18" charset="0"/>
                <a:cs typeface="Garamond" panose="02020404030301010803" pitchFamily="18" charset="0"/>
              </a:rPr>
              <a:t>Recibirán una ayuda adicional de 100€ para estancias de 5 a 14 días o de 150€ para estancias de 15 a 30 días. </a:t>
            </a:r>
          </a:p>
          <a:p>
            <a:pPr marL="342900" lvl="0" indent="-342900">
              <a:lnSpc>
                <a:spcPct val="150000"/>
              </a:lnSpc>
              <a:buFont typeface="Arial" panose="020B0604020202020204" pitchFamily="34" charset="0"/>
              <a:buChar char="●"/>
            </a:pPr>
            <a:r>
              <a:rPr lang="es-ES" sz="700" dirty="0">
                <a:solidFill>
                  <a:srgbClr val="000000"/>
                </a:solidFill>
                <a:ea typeface="Garamond" panose="02020404030301010803" pitchFamily="18" charset="0"/>
                <a:cs typeface="Garamond" panose="02020404030301010803" pitchFamily="18" charset="0"/>
              </a:rPr>
              <a:t>D</a:t>
            </a:r>
            <a:r>
              <a:rPr lang="es-ES" sz="700" u="none" strike="noStrike" dirty="0">
                <a:solidFill>
                  <a:srgbClr val="000000"/>
                </a:solidFill>
                <a:effectLst/>
                <a:ea typeface="Garamond" panose="02020404030301010803" pitchFamily="18" charset="0"/>
                <a:cs typeface="Garamond" panose="02020404030301010803" pitchFamily="18" charset="0"/>
              </a:rPr>
              <a:t>eberán indicar por CAU cuál de las condiciones contempladas se ostenta, y adjuntar la documentación justificativa pertinente.</a:t>
            </a:r>
          </a:p>
          <a:p>
            <a:pPr marL="342900" lvl="0" indent="-342900">
              <a:lnSpc>
                <a:spcPct val="150000"/>
              </a:lnSpc>
              <a:buFont typeface="Arial" panose="020B0604020202020204" pitchFamily="34" charset="0"/>
              <a:buChar char="●"/>
            </a:pPr>
            <a:r>
              <a:rPr lang="es-ES" sz="700" u="none" strike="noStrike" dirty="0">
                <a:effectLst/>
                <a:ea typeface="Garamond" panose="02020404030301010803" pitchFamily="18" charset="0"/>
                <a:cs typeface="Garamond" panose="02020404030301010803" pitchFamily="18" charset="0"/>
              </a:rPr>
              <a:t>Se consideran participantes con menos oportunidades quienes cumplan alguna de las siguientes condiciones: </a:t>
            </a:r>
          </a:p>
          <a:p>
            <a:pPr marL="817200" lvl="2" indent="-342900">
              <a:lnSpc>
                <a:spcPct val="150000"/>
              </a:lnSpc>
              <a:buFont typeface="Arial" panose="020B0604020202020204" pitchFamily="34" charset="0"/>
              <a:buChar char="•"/>
            </a:pPr>
            <a:r>
              <a:rPr lang="es-ES" sz="600" u="none" strike="noStrike" dirty="0">
                <a:effectLst/>
                <a:ea typeface="Garamond" panose="02020404030301010803" pitchFamily="18" charset="0"/>
                <a:cs typeface="Garamond" panose="02020404030301010803" pitchFamily="18" charset="0"/>
              </a:rPr>
              <a:t>Haber sido beneficiario/a de una </a:t>
            </a:r>
            <a:r>
              <a:rPr lang="es-ES" sz="600" b="1" u="none" strike="noStrike" dirty="0">
                <a:effectLst/>
                <a:ea typeface="Garamond" panose="02020404030301010803" pitchFamily="18" charset="0"/>
                <a:cs typeface="Garamond" panose="02020404030301010803" pitchFamily="18" charset="0"/>
              </a:rPr>
              <a:t>beca de estudios </a:t>
            </a:r>
            <a:r>
              <a:rPr lang="es-ES" sz="600" u="none" strike="noStrike" dirty="0">
                <a:effectLst/>
                <a:ea typeface="Garamond" panose="02020404030301010803" pitchFamily="18" charset="0"/>
                <a:cs typeface="Garamond" panose="02020404030301010803" pitchFamily="18" charset="0"/>
              </a:rPr>
              <a:t>de carácter general de la Administración General del Estado para realizar estudios universitarios y otros estudios superiores en el curso inmediatamente anterior al que se vaya a realizar la movilidad o en el curso actual.</a:t>
            </a:r>
          </a:p>
          <a:p>
            <a:pPr marL="817200" lvl="2" indent="-342900">
              <a:lnSpc>
                <a:spcPct val="150000"/>
              </a:lnSpc>
              <a:buFont typeface="Arial" panose="020B0604020202020204" pitchFamily="34" charset="0"/>
              <a:buChar char="•"/>
            </a:pPr>
            <a:r>
              <a:rPr lang="es-ES" sz="600" u="none" strike="noStrike" dirty="0">
                <a:effectLst/>
                <a:ea typeface="Garamond" panose="02020404030301010803" pitchFamily="18" charset="0"/>
                <a:cs typeface="Garamond" panose="02020404030301010803" pitchFamily="18" charset="0"/>
              </a:rPr>
              <a:t>Tener la condición de </a:t>
            </a:r>
            <a:r>
              <a:rPr lang="es-ES" sz="600" b="1" u="none" strike="noStrike" dirty="0">
                <a:effectLst/>
                <a:ea typeface="Garamond" panose="02020404030301010803" pitchFamily="18" charset="0"/>
                <a:cs typeface="Garamond" panose="02020404030301010803" pitchFamily="18" charset="0"/>
              </a:rPr>
              <a:t>refugiado/a </a:t>
            </a:r>
            <a:r>
              <a:rPr lang="es-ES" sz="600" u="none" strike="noStrike" dirty="0">
                <a:effectLst/>
                <a:ea typeface="Garamond" panose="02020404030301010803" pitchFamily="18" charset="0"/>
                <a:cs typeface="Garamond" panose="02020404030301010803" pitchFamily="18" charset="0"/>
              </a:rPr>
              <a:t>o con derecho a protección subsidiaria o haber presentado solicitud de protección internacional.</a:t>
            </a:r>
          </a:p>
          <a:p>
            <a:pPr marL="817200" lvl="2" indent="-342900">
              <a:lnSpc>
                <a:spcPct val="150000"/>
              </a:lnSpc>
              <a:buFont typeface="Arial" panose="020B0604020202020204" pitchFamily="34" charset="0"/>
              <a:buChar char="•"/>
            </a:pPr>
            <a:r>
              <a:rPr lang="es-ES" sz="600" u="none" strike="noStrike" dirty="0">
                <a:effectLst/>
                <a:ea typeface="Garamond" panose="02020404030301010803" pitchFamily="18" charset="0"/>
                <a:cs typeface="Garamond" panose="02020404030301010803" pitchFamily="18" charset="0"/>
              </a:rPr>
              <a:t>Tener reconocida y calificada legalmente una </a:t>
            </a:r>
            <a:r>
              <a:rPr lang="es-ES" sz="600" b="1" u="none" strike="noStrike" dirty="0">
                <a:effectLst/>
                <a:ea typeface="Garamond" panose="02020404030301010803" pitchFamily="18" charset="0"/>
                <a:cs typeface="Garamond" panose="02020404030301010803" pitchFamily="18" charset="0"/>
              </a:rPr>
              <a:t>discapacidad</a:t>
            </a:r>
            <a:r>
              <a:rPr lang="es-ES" sz="600" u="none" strike="noStrike" dirty="0">
                <a:effectLst/>
                <a:ea typeface="Garamond" panose="02020404030301010803" pitchFamily="18" charset="0"/>
                <a:cs typeface="Garamond" panose="02020404030301010803" pitchFamily="18" charset="0"/>
              </a:rPr>
              <a:t> en grado igual o superior al 33 %. </a:t>
            </a:r>
          </a:p>
          <a:p>
            <a:pPr marL="817200" lvl="2" indent="-342900">
              <a:lnSpc>
                <a:spcPct val="150000"/>
              </a:lnSpc>
              <a:buFont typeface="Arial" panose="020B0604020202020204" pitchFamily="34" charset="0"/>
              <a:buChar char="•"/>
            </a:pPr>
            <a:r>
              <a:rPr lang="es-ES" sz="600" u="none" strike="noStrike" dirty="0">
                <a:effectLst/>
                <a:ea typeface="Garamond" panose="02020404030301010803" pitchFamily="18" charset="0"/>
                <a:cs typeface="Garamond" panose="02020404030301010803" pitchFamily="18" charset="0"/>
              </a:rPr>
              <a:t>Pertenecer a una </a:t>
            </a:r>
            <a:r>
              <a:rPr lang="es-ES" sz="600" b="1" u="none" strike="noStrike" dirty="0">
                <a:effectLst/>
                <a:ea typeface="Garamond" panose="02020404030301010803" pitchFamily="18" charset="0"/>
                <a:cs typeface="Garamond" panose="02020404030301010803" pitchFamily="18" charset="0"/>
              </a:rPr>
              <a:t>familia numerosa o monoparental</a:t>
            </a:r>
            <a:r>
              <a:rPr lang="es-ES" sz="600" u="none" strike="noStrike" dirty="0">
                <a:effectLst/>
                <a:ea typeface="Garamond" panose="02020404030301010803" pitchFamily="18" charset="0"/>
                <a:cs typeface="Garamond" panose="02020404030301010803" pitchFamily="18" charset="0"/>
              </a:rPr>
              <a:t>.</a:t>
            </a:r>
          </a:p>
          <a:p>
            <a:pPr marL="817200" lvl="2" indent="-342900">
              <a:lnSpc>
                <a:spcPct val="150000"/>
              </a:lnSpc>
              <a:buFont typeface="Arial" panose="020B0604020202020204" pitchFamily="34" charset="0"/>
              <a:buChar char="•"/>
            </a:pPr>
            <a:r>
              <a:rPr lang="es-ES" sz="600" u="none" strike="noStrike" dirty="0">
                <a:effectLst/>
                <a:ea typeface="Garamond" panose="02020404030301010803" pitchFamily="18" charset="0"/>
                <a:cs typeface="Garamond" panose="02020404030301010803" pitchFamily="18" charset="0"/>
              </a:rPr>
              <a:t>Percibir la unidad familiar una prestación de </a:t>
            </a:r>
            <a:r>
              <a:rPr lang="es-ES" sz="600" b="1" u="none" strike="noStrike" dirty="0">
                <a:effectLst/>
                <a:ea typeface="Garamond" panose="02020404030301010803" pitchFamily="18" charset="0"/>
                <a:cs typeface="Garamond" panose="02020404030301010803" pitchFamily="18" charset="0"/>
              </a:rPr>
              <a:t>Ingreso mínimo vital </a:t>
            </a:r>
            <a:r>
              <a:rPr lang="es-ES" sz="600" u="none" strike="noStrike" dirty="0">
                <a:effectLst/>
                <a:ea typeface="Garamond" panose="02020404030301010803" pitchFamily="18" charset="0"/>
                <a:cs typeface="Garamond" panose="02020404030301010803" pitchFamily="18" charset="0"/>
              </a:rPr>
              <a:t>/Renta Mínima de Inserción o cualquier otra prestación de igual o similar naturaleza, según la denominación adoptada en Andalucía.</a:t>
            </a:r>
          </a:p>
          <a:p>
            <a:pPr marL="817200" lvl="2" indent="-342900">
              <a:lnSpc>
                <a:spcPct val="150000"/>
              </a:lnSpc>
              <a:buFont typeface="Arial" panose="020B0604020202020204" pitchFamily="34" charset="0"/>
              <a:buChar char="•"/>
            </a:pPr>
            <a:r>
              <a:rPr lang="es-ES" sz="600" u="none" strike="noStrike" dirty="0">
                <a:effectLst/>
                <a:ea typeface="Garamond" panose="02020404030301010803" pitchFamily="18" charset="0"/>
                <a:cs typeface="Garamond" panose="02020404030301010803" pitchFamily="18" charset="0"/>
              </a:rPr>
              <a:t>Estar en riesgo de </a:t>
            </a:r>
            <a:r>
              <a:rPr lang="es-ES" sz="600" b="1" u="none" strike="noStrike" dirty="0">
                <a:effectLst/>
                <a:ea typeface="Garamond" panose="02020404030301010803" pitchFamily="18" charset="0"/>
                <a:cs typeface="Garamond" panose="02020404030301010803" pitchFamily="18" charset="0"/>
              </a:rPr>
              <a:t>exclusión social</a:t>
            </a:r>
            <a:r>
              <a:rPr lang="es-ES" sz="600" u="none" strike="noStrike" dirty="0">
                <a:effectLst/>
                <a:ea typeface="Garamond" panose="02020404030301010803" pitchFamily="18" charset="0"/>
                <a:cs typeface="Garamond" panose="02020404030301010803" pitchFamily="18" charset="0"/>
              </a:rPr>
              <a:t>.</a:t>
            </a:r>
          </a:p>
          <a:p>
            <a:pPr marL="817200" lvl="2" indent="-342900">
              <a:lnSpc>
                <a:spcPct val="150000"/>
              </a:lnSpc>
              <a:buFont typeface="Arial" panose="020B0604020202020204" pitchFamily="34" charset="0"/>
              <a:buChar char="•"/>
            </a:pPr>
            <a:r>
              <a:rPr lang="es-ES" sz="600" u="none" strike="noStrike" dirty="0">
                <a:effectLst/>
                <a:ea typeface="Garamond" panose="02020404030301010803" pitchFamily="18" charset="0"/>
                <a:cs typeface="Garamond" panose="02020404030301010803" pitchFamily="18" charset="0"/>
              </a:rPr>
              <a:t>Encontrarse en una situación de </a:t>
            </a:r>
            <a:r>
              <a:rPr lang="es-ES" sz="600" b="1" u="none" strike="noStrike" dirty="0">
                <a:effectLst/>
                <a:ea typeface="Garamond" panose="02020404030301010803" pitchFamily="18" charset="0"/>
                <a:cs typeface="Garamond" panose="02020404030301010803" pitchFamily="18" charset="0"/>
              </a:rPr>
              <a:t>especial necesidad </a:t>
            </a:r>
            <a:r>
              <a:rPr lang="es-ES" sz="600" u="none" strike="noStrike" dirty="0">
                <a:effectLst/>
                <a:ea typeface="Garamond" panose="02020404030301010803" pitchFamily="18" charset="0"/>
                <a:cs typeface="Garamond" panose="02020404030301010803" pitchFamily="18" charset="0"/>
              </a:rPr>
              <a:t>y emergencia social.</a:t>
            </a:r>
          </a:p>
          <a:p>
            <a:pPr marL="817200" lvl="2" indent="-342900">
              <a:lnSpc>
                <a:spcPct val="150000"/>
              </a:lnSpc>
              <a:buFont typeface="Arial" panose="020B0604020202020204" pitchFamily="34" charset="0"/>
              <a:buChar char="•"/>
            </a:pPr>
            <a:r>
              <a:rPr lang="es-ES" sz="600" u="none" strike="noStrike" dirty="0">
                <a:effectLst/>
                <a:ea typeface="Garamond" panose="02020404030301010803" pitchFamily="18" charset="0"/>
                <a:cs typeface="Garamond" panose="02020404030301010803" pitchFamily="18" charset="0"/>
              </a:rPr>
              <a:t>Ser </a:t>
            </a:r>
            <a:r>
              <a:rPr lang="es-ES" sz="600" b="1" u="none" strike="noStrike" dirty="0">
                <a:effectLst/>
                <a:ea typeface="Garamond" panose="02020404030301010803" pitchFamily="18" charset="0"/>
                <a:cs typeface="Garamond" panose="02020404030301010803" pitchFamily="18" charset="0"/>
              </a:rPr>
              <a:t>víctima</a:t>
            </a:r>
            <a:r>
              <a:rPr lang="es-ES" sz="600" u="none" strike="noStrike" dirty="0">
                <a:effectLst/>
                <a:ea typeface="Garamond" panose="02020404030301010803" pitchFamily="18" charset="0"/>
                <a:cs typeface="Garamond" panose="02020404030301010803" pitchFamily="18" charset="0"/>
              </a:rPr>
              <a:t> de terrorismo, de violencia de género o en situación de orfandad.</a:t>
            </a:r>
          </a:p>
          <a:p>
            <a:pPr marL="817200" lvl="2" indent="-342900">
              <a:lnSpc>
                <a:spcPct val="150000"/>
              </a:lnSpc>
              <a:buFont typeface="Arial" panose="020B0604020202020204" pitchFamily="34" charset="0"/>
              <a:buChar char="•"/>
            </a:pPr>
            <a:r>
              <a:rPr lang="es-ES" sz="600" u="none" strike="noStrike" dirty="0">
                <a:effectLst/>
                <a:ea typeface="Garamond" panose="02020404030301010803" pitchFamily="18" charset="0"/>
                <a:cs typeface="Garamond" panose="02020404030301010803" pitchFamily="18" charset="0"/>
              </a:rPr>
              <a:t>Encontrarse en una situación de </a:t>
            </a:r>
            <a:r>
              <a:rPr lang="es-ES" sz="600" b="1" u="none" strike="noStrike" dirty="0">
                <a:effectLst/>
                <a:ea typeface="Garamond" panose="02020404030301010803" pitchFamily="18" charset="0"/>
                <a:cs typeface="Garamond" panose="02020404030301010803" pitchFamily="18" charset="0"/>
              </a:rPr>
              <a:t>dependencia</a:t>
            </a:r>
            <a:r>
              <a:rPr lang="es-ES" sz="600" u="none" strike="noStrike" dirty="0">
                <a:effectLst/>
                <a:ea typeface="Garamond" panose="02020404030301010803" pitchFamily="18" charset="0"/>
                <a:cs typeface="Garamond" panose="02020404030301010803" pitchFamily="18" charset="0"/>
              </a:rPr>
              <a:t> o con dependientes a cargo.</a:t>
            </a:r>
          </a:p>
          <a:p>
            <a:pPr marL="817200" lvl="2" indent="-342900">
              <a:lnSpc>
                <a:spcPct val="150000"/>
              </a:lnSpc>
              <a:buFont typeface="Arial" panose="020B0604020202020204" pitchFamily="34" charset="0"/>
              <a:buChar char="•"/>
            </a:pPr>
            <a:r>
              <a:rPr lang="es-ES" sz="600" u="none" strike="noStrike" dirty="0">
                <a:effectLst/>
                <a:ea typeface="Garamond" panose="02020404030301010803" pitchFamily="18" charset="0"/>
                <a:cs typeface="Garamond" panose="02020404030301010803" pitchFamily="18" charset="0"/>
              </a:rPr>
              <a:t>Tener un contrato de trabajo a </a:t>
            </a:r>
            <a:r>
              <a:rPr lang="es-ES" sz="600" b="1" u="none" strike="noStrike" dirty="0">
                <a:effectLst/>
                <a:ea typeface="Garamond" panose="02020404030301010803" pitchFamily="18" charset="0"/>
                <a:cs typeface="Garamond" panose="02020404030301010803" pitchFamily="18" charset="0"/>
              </a:rPr>
              <a:t>tiempo completo</a:t>
            </a:r>
            <a:r>
              <a:rPr lang="es-ES" sz="600" u="none" strike="noStrike" dirty="0">
                <a:effectLst/>
                <a:ea typeface="Garamond" panose="02020404030301010803" pitchFamily="18" charset="0"/>
                <a:cs typeface="Garamond" panose="02020404030301010803" pitchFamily="18" charset="0"/>
              </a:rPr>
              <a:t>.</a:t>
            </a:r>
          </a:p>
          <a:p>
            <a:pPr marL="342900" lvl="0" indent="-342900">
              <a:lnSpc>
                <a:spcPct val="150000"/>
              </a:lnSpc>
              <a:buFont typeface="Arial" panose="020B0604020202020204" pitchFamily="34" charset="0"/>
              <a:buChar char="●"/>
            </a:pPr>
            <a:endParaRPr lang="es-ES" sz="700" u="none" strike="noStrike" dirty="0">
              <a:effectLst/>
              <a:ea typeface="Garamond" panose="02020404030301010803" pitchFamily="18" charset="0"/>
              <a:cs typeface="Garamond" panose="02020404030301010803" pitchFamily="18" charset="0"/>
            </a:endParaRPr>
          </a:p>
        </p:txBody>
      </p:sp>
      <p:sp>
        <p:nvSpPr>
          <p:cNvPr id="6" name="CuadroTexto 5">
            <a:extLst>
              <a:ext uri="{FF2B5EF4-FFF2-40B4-BE49-F238E27FC236}">
                <a16:creationId xmlns:a16="http://schemas.microsoft.com/office/drawing/2014/main" id="{1627B79B-34DB-416D-AFB6-559DDE1FCF1E}"/>
              </a:ext>
            </a:extLst>
          </p:cNvPr>
          <p:cNvSpPr txBox="1"/>
          <p:nvPr/>
        </p:nvSpPr>
        <p:spPr>
          <a:xfrm>
            <a:off x="-21897" y="543542"/>
            <a:ext cx="4758019" cy="230832"/>
          </a:xfrm>
          <a:prstGeom prst="rect">
            <a:avLst/>
          </a:prstGeom>
          <a:noFill/>
        </p:spPr>
        <p:txBody>
          <a:bodyPr wrap="square">
            <a:spAutoFit/>
          </a:bodyPr>
          <a:lstStyle/>
          <a:p>
            <a:pPr algn="just">
              <a:buSzPts val="1100"/>
            </a:pPr>
            <a:r>
              <a:rPr lang="es-ES" sz="900" b="0" u="none" strike="noStrike" dirty="0">
                <a:effectLst/>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08768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C4535F7-7016-4035-8A03-7F33C3D4219B}"/>
              </a:ext>
            </a:extLst>
          </p:cNvPr>
          <p:cNvSpPr txBox="1"/>
          <p:nvPr/>
        </p:nvSpPr>
        <p:spPr>
          <a:xfrm>
            <a:off x="972665" y="1037223"/>
            <a:ext cx="4276170" cy="1554272"/>
          </a:xfrm>
          <a:prstGeom prst="rect">
            <a:avLst/>
          </a:prstGeom>
          <a:noFill/>
        </p:spPr>
        <p:txBody>
          <a:bodyPr wrap="square" rtlCol="0">
            <a:spAutoFit/>
          </a:bodyPr>
          <a:lstStyle/>
          <a:p>
            <a:pPr algn="ctr"/>
            <a:endParaRPr lang="es-ES" sz="1400" dirty="0"/>
          </a:p>
          <a:p>
            <a:pPr algn="ctr"/>
            <a:r>
              <a:rPr lang="es-ES" sz="1400" dirty="0">
                <a:hlinkClick r:id="rId3"/>
              </a:rPr>
              <a:t>CAU Short </a:t>
            </a:r>
            <a:r>
              <a:rPr lang="es-ES" sz="1400" dirty="0" err="1">
                <a:hlinkClick r:id="rId3"/>
              </a:rPr>
              <a:t>Mobilities</a:t>
            </a:r>
            <a:r>
              <a:rPr lang="es-ES" sz="1400" dirty="0"/>
              <a:t> </a:t>
            </a:r>
          </a:p>
          <a:p>
            <a:pPr algn="ctr"/>
            <a:r>
              <a:rPr lang="es-ES" sz="1400" dirty="0"/>
              <a:t>(</a:t>
            </a:r>
            <a:r>
              <a:rPr lang="es-ES" sz="1100" i="1" dirty="0"/>
              <a:t>el alumnado empleará preferentemente este canal de comunicación</a:t>
            </a:r>
            <a:r>
              <a:rPr lang="es-ES" sz="1400" dirty="0"/>
              <a:t>)</a:t>
            </a:r>
          </a:p>
          <a:p>
            <a:pPr algn="ctr"/>
            <a:endParaRPr lang="es-ES" sz="1400" dirty="0"/>
          </a:p>
          <a:p>
            <a:pPr algn="ctr"/>
            <a:r>
              <a:rPr lang="es-ES" sz="1400" dirty="0">
                <a:hlinkClick r:id="rId4"/>
              </a:rPr>
              <a:t>erasmus.short@gm.uca.es</a:t>
            </a:r>
            <a:endParaRPr lang="es-ES" sz="1400" dirty="0"/>
          </a:p>
          <a:p>
            <a:pPr algn="ctr"/>
            <a:r>
              <a:rPr lang="es-ES" sz="1100" i="1" dirty="0"/>
              <a:t>(para el envío de documentación por parte de las universidades socias)</a:t>
            </a:r>
          </a:p>
          <a:p>
            <a:endParaRPr lang="es-ES" sz="1400" dirty="0"/>
          </a:p>
        </p:txBody>
      </p:sp>
      <p:sp>
        <p:nvSpPr>
          <p:cNvPr id="7" name="CuadroTexto 6">
            <a:extLst>
              <a:ext uri="{FF2B5EF4-FFF2-40B4-BE49-F238E27FC236}">
                <a16:creationId xmlns:a16="http://schemas.microsoft.com/office/drawing/2014/main" id="{46F53883-B580-40F5-88D8-8CBCDDEA4379}"/>
              </a:ext>
            </a:extLst>
          </p:cNvPr>
          <p:cNvSpPr txBox="1"/>
          <p:nvPr/>
        </p:nvSpPr>
        <p:spPr>
          <a:xfrm>
            <a:off x="1720965" y="214377"/>
            <a:ext cx="3754315" cy="400110"/>
          </a:xfrm>
          <a:prstGeom prst="rect">
            <a:avLst/>
          </a:prstGeom>
          <a:noFill/>
        </p:spPr>
        <p:txBody>
          <a:bodyPr wrap="square" rtlCol="0">
            <a:spAutoFit/>
          </a:bodyPr>
          <a:lstStyle/>
          <a:p>
            <a:pPr algn="ctr"/>
            <a:r>
              <a:rPr lang="es-ES" sz="2000" dirty="0">
                <a:solidFill>
                  <a:schemeClr val="tx1">
                    <a:lumMod val="50000"/>
                    <a:lumOff val="50000"/>
                  </a:schemeClr>
                </a:solidFill>
              </a:rPr>
              <a:t>CONTACTOS</a:t>
            </a:r>
          </a:p>
        </p:txBody>
      </p:sp>
    </p:spTree>
    <p:extLst>
      <p:ext uri="{BB962C8B-B14F-4D97-AF65-F5344CB8AC3E}">
        <p14:creationId xmlns:p14="http://schemas.microsoft.com/office/powerpoint/2010/main" val="202902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27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17DA55C-A09C-4F71-AC0A-C89B046F5BF3}"/>
              </a:ext>
            </a:extLst>
          </p:cNvPr>
          <p:cNvSpPr txBox="1"/>
          <p:nvPr/>
        </p:nvSpPr>
        <p:spPr>
          <a:xfrm>
            <a:off x="810875" y="314273"/>
            <a:ext cx="3754315" cy="400110"/>
          </a:xfrm>
          <a:prstGeom prst="rect">
            <a:avLst/>
          </a:prstGeom>
          <a:noFill/>
        </p:spPr>
        <p:txBody>
          <a:bodyPr wrap="square" rtlCol="0">
            <a:spAutoFit/>
          </a:bodyPr>
          <a:lstStyle/>
          <a:p>
            <a:r>
              <a:rPr lang="es-ES" sz="2000" dirty="0">
                <a:solidFill>
                  <a:schemeClr val="tx1">
                    <a:lumMod val="50000"/>
                    <a:lumOff val="50000"/>
                  </a:schemeClr>
                </a:solidFill>
              </a:rPr>
              <a:t>OBJETO DE LA CONVOCATORIA</a:t>
            </a:r>
          </a:p>
        </p:txBody>
      </p:sp>
      <p:sp>
        <p:nvSpPr>
          <p:cNvPr id="3" name="CuadroTexto 2">
            <a:extLst>
              <a:ext uri="{FF2B5EF4-FFF2-40B4-BE49-F238E27FC236}">
                <a16:creationId xmlns:a16="http://schemas.microsoft.com/office/drawing/2014/main" id="{06191AEB-868A-4A5C-B5C0-E56D5481C84F}"/>
              </a:ext>
            </a:extLst>
          </p:cNvPr>
          <p:cNvSpPr txBox="1"/>
          <p:nvPr/>
        </p:nvSpPr>
        <p:spPr>
          <a:xfrm>
            <a:off x="479180" y="1019343"/>
            <a:ext cx="4498731" cy="1015663"/>
          </a:xfrm>
          <a:prstGeom prst="rect">
            <a:avLst/>
          </a:prstGeom>
          <a:noFill/>
        </p:spPr>
        <p:txBody>
          <a:bodyPr wrap="square" rtlCol="0">
            <a:spAutoFit/>
          </a:bodyPr>
          <a:lstStyle/>
          <a:p>
            <a:pPr algn="just"/>
            <a:r>
              <a:rPr lang="es-ES" sz="1200" dirty="0"/>
              <a:t>Movilidades de corta duración (entre 5 y 30 días) con fines de estudios combinadas con un componente virtual (obligatorio para estudiantes de Grado y Máster, recomendado para estudiantes de Doctorado), con destino en una universidad de un Estado miembro de la UE o un tercer país asociado al Programa</a:t>
            </a:r>
          </a:p>
        </p:txBody>
      </p:sp>
      <p:sp>
        <p:nvSpPr>
          <p:cNvPr id="6" name="CuadroTexto 5">
            <a:extLst>
              <a:ext uri="{FF2B5EF4-FFF2-40B4-BE49-F238E27FC236}">
                <a16:creationId xmlns:a16="http://schemas.microsoft.com/office/drawing/2014/main" id="{D29D55D0-9990-4937-839D-9B7C5F5AC707}"/>
              </a:ext>
            </a:extLst>
          </p:cNvPr>
          <p:cNvSpPr txBox="1"/>
          <p:nvPr/>
        </p:nvSpPr>
        <p:spPr>
          <a:xfrm>
            <a:off x="479179" y="2244816"/>
            <a:ext cx="4498731" cy="461665"/>
          </a:xfrm>
          <a:prstGeom prst="rect">
            <a:avLst/>
          </a:prstGeom>
          <a:noFill/>
        </p:spPr>
        <p:txBody>
          <a:bodyPr wrap="square" rtlCol="0">
            <a:spAutoFit/>
          </a:bodyPr>
          <a:lstStyle/>
          <a:p>
            <a:pPr algn="just"/>
            <a:r>
              <a:rPr lang="es-ES" sz="1200" dirty="0">
                <a:solidFill>
                  <a:schemeClr val="accent2">
                    <a:lumMod val="75000"/>
                  </a:schemeClr>
                </a:solidFill>
              </a:rPr>
              <a:t>El programa de la actividad puede ser un Programa Intensivo Combinado (</a:t>
            </a:r>
            <a:r>
              <a:rPr lang="es-ES" sz="1200" i="1" dirty="0" err="1">
                <a:solidFill>
                  <a:schemeClr val="accent2">
                    <a:lumMod val="75000"/>
                  </a:schemeClr>
                </a:solidFill>
              </a:rPr>
              <a:t>Blended</a:t>
            </a:r>
            <a:r>
              <a:rPr lang="es-ES" sz="1200" i="1" dirty="0">
                <a:solidFill>
                  <a:schemeClr val="accent2">
                    <a:lumMod val="75000"/>
                  </a:schemeClr>
                </a:solidFill>
              </a:rPr>
              <a:t> Intensive </a:t>
            </a:r>
            <a:r>
              <a:rPr lang="es-ES" sz="1200" i="1" dirty="0" err="1">
                <a:solidFill>
                  <a:schemeClr val="accent2">
                    <a:lumMod val="75000"/>
                  </a:schemeClr>
                </a:solidFill>
              </a:rPr>
              <a:t>Programme</a:t>
            </a:r>
            <a:r>
              <a:rPr lang="es-ES" sz="1200" dirty="0">
                <a:solidFill>
                  <a:schemeClr val="accent2">
                    <a:lumMod val="75000"/>
                  </a:schemeClr>
                </a:solidFill>
              </a:rPr>
              <a:t>, BIP) o no</a:t>
            </a:r>
          </a:p>
        </p:txBody>
      </p:sp>
      <p:sp>
        <p:nvSpPr>
          <p:cNvPr id="8" name="Estrella: 5 puntas 7">
            <a:extLst>
              <a:ext uri="{FF2B5EF4-FFF2-40B4-BE49-F238E27FC236}">
                <a16:creationId xmlns:a16="http://schemas.microsoft.com/office/drawing/2014/main" id="{5B339E7F-777F-49CB-9A30-55E802E3EF80}"/>
              </a:ext>
            </a:extLst>
          </p:cNvPr>
          <p:cNvSpPr/>
          <p:nvPr/>
        </p:nvSpPr>
        <p:spPr>
          <a:xfrm>
            <a:off x="268075" y="2370312"/>
            <a:ext cx="211104" cy="21067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64244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BE4933B-10C2-4841-88F7-ACE6A8974058}"/>
              </a:ext>
            </a:extLst>
          </p:cNvPr>
          <p:cNvSpPr txBox="1"/>
          <p:nvPr/>
        </p:nvSpPr>
        <p:spPr>
          <a:xfrm>
            <a:off x="1729757" y="296343"/>
            <a:ext cx="3754315" cy="400110"/>
          </a:xfrm>
          <a:prstGeom prst="rect">
            <a:avLst/>
          </a:prstGeom>
          <a:noFill/>
        </p:spPr>
        <p:txBody>
          <a:bodyPr wrap="square" rtlCol="0">
            <a:spAutoFit/>
          </a:bodyPr>
          <a:lstStyle/>
          <a:p>
            <a:r>
              <a:rPr lang="es-ES" sz="2000" dirty="0">
                <a:solidFill>
                  <a:schemeClr val="tx1">
                    <a:lumMod val="50000"/>
                    <a:lumOff val="50000"/>
                  </a:schemeClr>
                </a:solidFill>
              </a:rPr>
              <a:t>CONDICIONES DE LA MOVILIDAD</a:t>
            </a:r>
          </a:p>
        </p:txBody>
      </p:sp>
      <p:sp>
        <p:nvSpPr>
          <p:cNvPr id="3" name="CuadroTexto 2">
            <a:extLst>
              <a:ext uri="{FF2B5EF4-FFF2-40B4-BE49-F238E27FC236}">
                <a16:creationId xmlns:a16="http://schemas.microsoft.com/office/drawing/2014/main" id="{97DA379F-EBEB-476D-9949-A3BF2FE91E79}"/>
              </a:ext>
            </a:extLst>
          </p:cNvPr>
          <p:cNvSpPr txBox="1"/>
          <p:nvPr/>
        </p:nvSpPr>
        <p:spPr>
          <a:xfrm>
            <a:off x="985341" y="1055202"/>
            <a:ext cx="4498731" cy="830997"/>
          </a:xfrm>
          <a:prstGeom prst="rect">
            <a:avLst/>
          </a:prstGeom>
          <a:noFill/>
        </p:spPr>
        <p:txBody>
          <a:bodyPr wrap="square" rtlCol="0">
            <a:spAutoFit/>
          </a:bodyPr>
          <a:lstStyle/>
          <a:p>
            <a:pPr algn="just"/>
            <a:r>
              <a:rPr lang="es-ES" sz="1200" dirty="0"/>
              <a:t>Las actividades a desarrollar deben ser actividades curriculares que formen parte del plan de estudios del/la solicitante y que sean </a:t>
            </a:r>
            <a:r>
              <a:rPr lang="es-ES" sz="1200" b="1" dirty="0"/>
              <a:t>reconocidas en su expediente académico con un mínimo de 3 ECTS </a:t>
            </a:r>
            <a:r>
              <a:rPr lang="es-ES" sz="1200" dirty="0"/>
              <a:t>(o su equivalente en horas en programas de Doctorado)</a:t>
            </a:r>
          </a:p>
        </p:txBody>
      </p:sp>
      <p:sp>
        <p:nvSpPr>
          <p:cNvPr id="4" name="CuadroTexto 3">
            <a:extLst>
              <a:ext uri="{FF2B5EF4-FFF2-40B4-BE49-F238E27FC236}">
                <a16:creationId xmlns:a16="http://schemas.microsoft.com/office/drawing/2014/main" id="{BF353CE2-F8B9-45C6-9BCA-6603511AD8BE}"/>
              </a:ext>
            </a:extLst>
          </p:cNvPr>
          <p:cNvSpPr txBox="1"/>
          <p:nvPr/>
        </p:nvSpPr>
        <p:spPr>
          <a:xfrm>
            <a:off x="429873" y="2065076"/>
            <a:ext cx="5289636" cy="646331"/>
          </a:xfrm>
          <a:prstGeom prst="rect">
            <a:avLst/>
          </a:prstGeom>
          <a:noFill/>
        </p:spPr>
        <p:txBody>
          <a:bodyPr wrap="square" rtlCol="0">
            <a:spAutoFit/>
          </a:bodyPr>
          <a:lstStyle/>
          <a:p>
            <a:pPr algn="just"/>
            <a:r>
              <a:rPr lang="es-ES" sz="1200" dirty="0">
                <a:solidFill>
                  <a:schemeClr val="accent2">
                    <a:lumMod val="75000"/>
                  </a:schemeClr>
                </a:solidFill>
              </a:rPr>
              <a:t>Antes de hacer la solicitud, el estudiantado debe contar con el visto bueno de la </a:t>
            </a:r>
            <a:r>
              <a:rPr lang="es-ES" sz="1200" dirty="0">
                <a:solidFill>
                  <a:schemeClr val="accent2">
                    <a:lumMod val="75000"/>
                  </a:schemeClr>
                </a:solidFill>
                <a:hlinkClick r:id="rId3"/>
              </a:rPr>
              <a:t>persona responsable de la movilidad internacional de su Centro</a:t>
            </a:r>
            <a:r>
              <a:rPr lang="es-ES" sz="1200" dirty="0">
                <a:solidFill>
                  <a:schemeClr val="accent2">
                    <a:lumMod val="75000"/>
                  </a:schemeClr>
                </a:solidFill>
              </a:rPr>
              <a:t>, que se reflejará en la Carta de Propuesta firmada por solicitante y responsable UCA.</a:t>
            </a:r>
          </a:p>
        </p:txBody>
      </p:sp>
      <p:sp>
        <p:nvSpPr>
          <p:cNvPr id="5" name="Estrella: 5 puntas 4">
            <a:extLst>
              <a:ext uri="{FF2B5EF4-FFF2-40B4-BE49-F238E27FC236}">
                <a16:creationId xmlns:a16="http://schemas.microsoft.com/office/drawing/2014/main" id="{08AC54AF-95AC-4322-B552-6ED56919A927}"/>
              </a:ext>
            </a:extLst>
          </p:cNvPr>
          <p:cNvSpPr/>
          <p:nvPr/>
        </p:nvSpPr>
        <p:spPr>
          <a:xfrm>
            <a:off x="133604" y="2177571"/>
            <a:ext cx="211104" cy="21067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897426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33F623D-4016-4D29-AD3F-B2B8328F7A88}"/>
              </a:ext>
            </a:extLst>
          </p:cNvPr>
          <p:cNvSpPr txBox="1"/>
          <p:nvPr/>
        </p:nvSpPr>
        <p:spPr>
          <a:xfrm>
            <a:off x="118781" y="134034"/>
            <a:ext cx="3673289" cy="369332"/>
          </a:xfrm>
          <a:prstGeom prst="rect">
            <a:avLst/>
          </a:prstGeom>
          <a:noFill/>
        </p:spPr>
        <p:txBody>
          <a:bodyPr wrap="square">
            <a:spAutoFit/>
          </a:bodyPr>
          <a:lstStyle/>
          <a:p>
            <a:r>
              <a:rPr lang="es-ES" sz="1800" dirty="0">
                <a:solidFill>
                  <a:schemeClr val="tx1">
                    <a:lumMod val="50000"/>
                    <a:lumOff val="50000"/>
                  </a:schemeClr>
                </a:solidFill>
              </a:rPr>
              <a:t>PROCEDIMIENTO DE SOLICITUD (I)</a:t>
            </a:r>
          </a:p>
        </p:txBody>
      </p:sp>
      <p:sp>
        <p:nvSpPr>
          <p:cNvPr id="4" name="CuadroTexto 3">
            <a:extLst>
              <a:ext uri="{FF2B5EF4-FFF2-40B4-BE49-F238E27FC236}">
                <a16:creationId xmlns:a16="http://schemas.microsoft.com/office/drawing/2014/main" id="{95EDBED7-306A-4082-B748-EFC43A3F5636}"/>
              </a:ext>
            </a:extLst>
          </p:cNvPr>
          <p:cNvSpPr txBox="1"/>
          <p:nvPr/>
        </p:nvSpPr>
        <p:spPr>
          <a:xfrm>
            <a:off x="186016" y="986459"/>
            <a:ext cx="5307537" cy="1691489"/>
          </a:xfrm>
          <a:prstGeom prst="rect">
            <a:avLst/>
          </a:prstGeom>
          <a:noFill/>
        </p:spPr>
        <p:txBody>
          <a:bodyPr wrap="square" rtlCol="0">
            <a:spAutoFit/>
          </a:bodyPr>
          <a:lstStyle/>
          <a:p>
            <a:pPr marL="342900" lvl="0" indent="-342900">
              <a:lnSpc>
                <a:spcPct val="150000"/>
              </a:lnSpc>
              <a:buFont typeface="Arial" panose="020B0604020202020204" pitchFamily="34" charset="0"/>
              <a:buChar char="●"/>
            </a:pPr>
            <a:r>
              <a:rPr lang="es-ES" sz="700" u="none" strike="noStrike" dirty="0">
                <a:effectLst/>
                <a:ea typeface="Garamond" panose="02020404030301010803" pitchFamily="18" charset="0"/>
                <a:cs typeface="Garamond" panose="02020404030301010803" pitchFamily="18" charset="0"/>
              </a:rPr>
              <a:t>Movilidades a partir del 3 de agosto de 2026: solicitudes recibidas hasta el 5 de julio de 2026</a:t>
            </a:r>
          </a:p>
          <a:p>
            <a:pPr marL="342900" lvl="0" indent="-342900">
              <a:lnSpc>
                <a:spcPct val="150000"/>
              </a:lnSpc>
              <a:buFont typeface="Arial" panose="020B0604020202020204" pitchFamily="34" charset="0"/>
              <a:buChar char="●"/>
            </a:pPr>
            <a:r>
              <a:rPr lang="es-ES" sz="700" u="none" strike="noStrike" dirty="0">
                <a:effectLst/>
                <a:ea typeface="Garamond" panose="02020404030301010803" pitchFamily="18" charset="0"/>
                <a:cs typeface="Garamond" panose="02020404030301010803" pitchFamily="18" charset="0"/>
              </a:rPr>
              <a:t>Movilidades a partir del 9 de noviembre de 2026: solicitudes recibidas hasta el 4 de octubre de 2026</a:t>
            </a:r>
          </a:p>
          <a:p>
            <a:pPr marL="342900" lvl="0" indent="-342900">
              <a:lnSpc>
                <a:spcPct val="150000"/>
              </a:lnSpc>
              <a:buFont typeface="Arial" panose="020B0604020202020204" pitchFamily="34" charset="0"/>
              <a:buChar char="●"/>
            </a:pPr>
            <a:r>
              <a:rPr lang="es-ES" sz="700" u="none" strike="noStrike" dirty="0">
                <a:effectLst/>
                <a:ea typeface="Garamond" panose="02020404030301010803" pitchFamily="18" charset="0"/>
                <a:cs typeface="Garamond" panose="02020404030301010803" pitchFamily="18" charset="0"/>
              </a:rPr>
              <a:t>Movilidades a partir del 7 de diciembre de 2026: solicitudes recibidas hasta el 1 de noviembre de 2026</a:t>
            </a:r>
          </a:p>
          <a:p>
            <a:pPr marL="342900" lvl="0" indent="-342900">
              <a:lnSpc>
                <a:spcPct val="150000"/>
              </a:lnSpc>
              <a:buFont typeface="Arial" panose="020B0604020202020204" pitchFamily="34" charset="0"/>
              <a:buChar char="●"/>
            </a:pPr>
            <a:r>
              <a:rPr lang="es-ES" sz="700" u="none" strike="noStrike" dirty="0">
                <a:effectLst/>
                <a:ea typeface="Garamond" panose="02020404030301010803" pitchFamily="18" charset="0"/>
                <a:cs typeface="Garamond" panose="02020404030301010803" pitchFamily="18" charset="0"/>
              </a:rPr>
              <a:t>Movilidades a partir del 11 de enero de 2027: solicitudes recibidas hasta el 6 de diciembre de 2026</a:t>
            </a:r>
          </a:p>
          <a:p>
            <a:pPr marL="342900" lvl="0" indent="-342900">
              <a:lnSpc>
                <a:spcPct val="150000"/>
              </a:lnSpc>
              <a:buFont typeface="Arial" panose="020B0604020202020204" pitchFamily="34" charset="0"/>
              <a:buChar char="●"/>
            </a:pPr>
            <a:r>
              <a:rPr lang="es-ES" sz="700" u="none" strike="noStrike" dirty="0">
                <a:effectLst/>
                <a:ea typeface="Garamond" panose="02020404030301010803" pitchFamily="18" charset="0"/>
                <a:cs typeface="Garamond" panose="02020404030301010803" pitchFamily="18" charset="0"/>
              </a:rPr>
              <a:t>Movilidades a partir del 15 de febrero de 2027: solicitudes recibidas hasta el 10 de enero de 2027</a:t>
            </a:r>
          </a:p>
          <a:p>
            <a:pPr marL="342900" lvl="0" indent="-342900">
              <a:lnSpc>
                <a:spcPct val="150000"/>
              </a:lnSpc>
              <a:buFont typeface="Arial" panose="020B0604020202020204" pitchFamily="34" charset="0"/>
              <a:buChar char="●"/>
            </a:pPr>
            <a:r>
              <a:rPr lang="es-ES" sz="700" u="none" strike="noStrike" dirty="0">
                <a:effectLst/>
                <a:ea typeface="Garamond" panose="02020404030301010803" pitchFamily="18" charset="0"/>
                <a:cs typeface="Garamond" panose="02020404030301010803" pitchFamily="18" charset="0"/>
              </a:rPr>
              <a:t>Movilidades a partir del 8 de marzo de 2027: solicitudes recibidas hasta el 31 de enero de 2027</a:t>
            </a:r>
          </a:p>
          <a:p>
            <a:pPr marL="342900" lvl="0" indent="-342900">
              <a:lnSpc>
                <a:spcPct val="150000"/>
              </a:lnSpc>
              <a:buFont typeface="Arial" panose="020B0604020202020204" pitchFamily="34" charset="0"/>
              <a:buChar char="●"/>
            </a:pPr>
            <a:r>
              <a:rPr lang="es-ES" sz="700" u="none" strike="noStrike" dirty="0">
                <a:effectLst/>
                <a:ea typeface="Garamond" panose="02020404030301010803" pitchFamily="18" charset="0"/>
                <a:cs typeface="Garamond" panose="02020404030301010803" pitchFamily="18" charset="0"/>
              </a:rPr>
              <a:t>Movilidades a partir del 5 de abril de 2027: solicitudes recibidas hasta el 28 de febrero de 2027</a:t>
            </a:r>
          </a:p>
          <a:p>
            <a:pPr marL="342900" lvl="0" indent="-342900">
              <a:lnSpc>
                <a:spcPct val="150000"/>
              </a:lnSpc>
              <a:buFont typeface="Arial" panose="020B0604020202020204" pitchFamily="34" charset="0"/>
              <a:buChar char="●"/>
            </a:pPr>
            <a:r>
              <a:rPr lang="es-ES" sz="700" u="none" strike="noStrike" dirty="0">
                <a:effectLst/>
                <a:ea typeface="Garamond" panose="02020404030301010803" pitchFamily="18" charset="0"/>
                <a:cs typeface="Garamond" panose="02020404030301010803" pitchFamily="18" charset="0"/>
              </a:rPr>
              <a:t>Movilidades a partir del 10 de mayo de 2027: solicitudes recibidas hasta el 4 de abril de 2027</a:t>
            </a:r>
          </a:p>
          <a:p>
            <a:pPr marL="342900" lvl="0" indent="-342900">
              <a:lnSpc>
                <a:spcPct val="150000"/>
              </a:lnSpc>
              <a:buFont typeface="Arial" panose="020B0604020202020204" pitchFamily="34" charset="0"/>
              <a:buChar char="●"/>
            </a:pPr>
            <a:r>
              <a:rPr lang="es-ES" sz="700" u="none" strike="noStrike" dirty="0">
                <a:effectLst/>
                <a:ea typeface="Garamond" panose="02020404030301010803" pitchFamily="18" charset="0"/>
                <a:cs typeface="Garamond" panose="02020404030301010803" pitchFamily="18" charset="0"/>
              </a:rPr>
              <a:t>Movilidades a partir del 7 de junio de 2027: solicitudes recibidas hasta el 2 de mayo de 2027</a:t>
            </a:r>
          </a:p>
          <a:p>
            <a:pPr marL="342900" lvl="0" indent="-342900">
              <a:lnSpc>
                <a:spcPct val="150000"/>
              </a:lnSpc>
              <a:buFont typeface="Arial" panose="020B0604020202020204" pitchFamily="34" charset="0"/>
              <a:buChar char="●"/>
            </a:pPr>
            <a:r>
              <a:rPr lang="es-ES" sz="700" u="none" strike="noStrike" dirty="0">
                <a:effectLst/>
                <a:ea typeface="Garamond" panose="02020404030301010803" pitchFamily="18" charset="0"/>
                <a:cs typeface="Garamond" panose="02020404030301010803" pitchFamily="18" charset="0"/>
              </a:rPr>
              <a:t>Movilidades a partir del 5 de julio de 2027: solicitudes recibidas hasta el 31 de mayo de 2027</a:t>
            </a:r>
          </a:p>
        </p:txBody>
      </p:sp>
      <p:sp>
        <p:nvSpPr>
          <p:cNvPr id="6" name="CuadroTexto 5">
            <a:extLst>
              <a:ext uri="{FF2B5EF4-FFF2-40B4-BE49-F238E27FC236}">
                <a16:creationId xmlns:a16="http://schemas.microsoft.com/office/drawing/2014/main" id="{1627B79B-34DB-416D-AFB6-559DDE1FCF1E}"/>
              </a:ext>
            </a:extLst>
          </p:cNvPr>
          <p:cNvSpPr txBox="1"/>
          <p:nvPr/>
        </p:nvSpPr>
        <p:spPr>
          <a:xfrm>
            <a:off x="0" y="646052"/>
            <a:ext cx="4758019" cy="369332"/>
          </a:xfrm>
          <a:prstGeom prst="rect">
            <a:avLst/>
          </a:prstGeom>
          <a:noFill/>
        </p:spPr>
        <p:txBody>
          <a:bodyPr wrap="square">
            <a:spAutoFit/>
          </a:bodyPr>
          <a:lstStyle/>
          <a:p>
            <a:pPr algn="just">
              <a:buSzPts val="1100"/>
            </a:pPr>
            <a:r>
              <a:rPr lang="es-ES" sz="900" b="1" dirty="0"/>
              <a:t>El plazo de presentación </a:t>
            </a:r>
            <a:r>
              <a:rPr lang="es-ES" sz="900" dirty="0"/>
              <a:t>de solicitudes será del 15 de junio de 2026 al 31 de mayo de 2027, o hasta que se hayan adjudicado </a:t>
            </a:r>
            <a:r>
              <a:rPr lang="es-ES" sz="900" b="0" u="none" strike="noStrike" dirty="0">
                <a:effectLst/>
                <a:ea typeface="Times New Roman" panose="02020603050405020304" pitchFamily="18" charset="0"/>
                <a:cs typeface="Times New Roman" panose="02020603050405020304" pitchFamily="18" charset="0"/>
              </a:rPr>
              <a:t>todos los fondos disponibles,</a:t>
            </a:r>
            <a:r>
              <a:rPr lang="es-ES" sz="900" b="1" u="none" strike="noStrike" dirty="0">
                <a:effectLst/>
                <a:ea typeface="Times New Roman" panose="02020603050405020304" pitchFamily="18" charset="0"/>
                <a:cs typeface="Times New Roman" panose="02020603050405020304" pitchFamily="18" charset="0"/>
              </a:rPr>
              <a:t> </a:t>
            </a:r>
            <a:r>
              <a:rPr lang="es-ES" sz="900" b="0" u="none" strike="noStrike" dirty="0">
                <a:effectLst/>
                <a:ea typeface="Times New Roman" panose="02020603050405020304" pitchFamily="18" charset="0"/>
                <a:cs typeface="Times New Roman" panose="02020603050405020304" pitchFamily="18" charset="0"/>
              </a:rPr>
              <a:t> conforme al siguiente calendario:</a:t>
            </a:r>
          </a:p>
        </p:txBody>
      </p:sp>
      <p:sp>
        <p:nvSpPr>
          <p:cNvPr id="8" name="CuadroTexto 7">
            <a:extLst>
              <a:ext uri="{FF2B5EF4-FFF2-40B4-BE49-F238E27FC236}">
                <a16:creationId xmlns:a16="http://schemas.microsoft.com/office/drawing/2014/main" id="{6C1ADD1E-B91C-4178-9BB8-D40ED1371335}"/>
              </a:ext>
            </a:extLst>
          </p:cNvPr>
          <p:cNvSpPr txBox="1"/>
          <p:nvPr/>
        </p:nvSpPr>
        <p:spPr>
          <a:xfrm>
            <a:off x="554972" y="2910633"/>
            <a:ext cx="4871346" cy="246221"/>
          </a:xfrm>
          <a:prstGeom prst="rect">
            <a:avLst/>
          </a:prstGeom>
          <a:noFill/>
        </p:spPr>
        <p:txBody>
          <a:bodyPr wrap="square">
            <a:spAutoFit/>
          </a:bodyPr>
          <a:lstStyle/>
          <a:p>
            <a:pPr algn="just"/>
            <a:r>
              <a:rPr lang="es-ES" sz="1000" i="1" dirty="0">
                <a:solidFill>
                  <a:schemeClr val="accent2">
                    <a:lumMod val="75000"/>
                  </a:schemeClr>
                </a:solidFill>
              </a:rPr>
              <a:t>No se admitirá a trámite ninguna solicitud presentada fuera de plazo</a:t>
            </a:r>
          </a:p>
        </p:txBody>
      </p:sp>
      <p:sp>
        <p:nvSpPr>
          <p:cNvPr id="9" name="Estrella: 5 puntas 8">
            <a:extLst>
              <a:ext uri="{FF2B5EF4-FFF2-40B4-BE49-F238E27FC236}">
                <a16:creationId xmlns:a16="http://schemas.microsoft.com/office/drawing/2014/main" id="{316D4291-8E38-4AB7-BC5C-BEDD92F170B7}"/>
              </a:ext>
            </a:extLst>
          </p:cNvPr>
          <p:cNvSpPr/>
          <p:nvPr/>
        </p:nvSpPr>
        <p:spPr>
          <a:xfrm>
            <a:off x="277039" y="2928407"/>
            <a:ext cx="211104" cy="21067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154722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33F623D-4016-4D29-AD3F-B2B8328F7A88}"/>
              </a:ext>
            </a:extLst>
          </p:cNvPr>
          <p:cNvSpPr txBox="1"/>
          <p:nvPr/>
        </p:nvSpPr>
        <p:spPr>
          <a:xfrm>
            <a:off x="118781" y="134034"/>
            <a:ext cx="3673289" cy="369332"/>
          </a:xfrm>
          <a:prstGeom prst="rect">
            <a:avLst/>
          </a:prstGeom>
          <a:noFill/>
        </p:spPr>
        <p:txBody>
          <a:bodyPr wrap="square">
            <a:spAutoFit/>
          </a:bodyPr>
          <a:lstStyle/>
          <a:p>
            <a:r>
              <a:rPr lang="es-ES" sz="1800" dirty="0">
                <a:solidFill>
                  <a:schemeClr val="tx1">
                    <a:lumMod val="50000"/>
                    <a:lumOff val="50000"/>
                  </a:schemeClr>
                </a:solidFill>
              </a:rPr>
              <a:t>PROCEDIMIENTO DE SOLICITUD (II)</a:t>
            </a:r>
          </a:p>
        </p:txBody>
      </p:sp>
      <p:sp>
        <p:nvSpPr>
          <p:cNvPr id="4" name="CuadroTexto 3">
            <a:extLst>
              <a:ext uri="{FF2B5EF4-FFF2-40B4-BE49-F238E27FC236}">
                <a16:creationId xmlns:a16="http://schemas.microsoft.com/office/drawing/2014/main" id="{95EDBED7-306A-4082-B748-EFC43A3F5636}"/>
              </a:ext>
            </a:extLst>
          </p:cNvPr>
          <p:cNvSpPr txBox="1"/>
          <p:nvPr/>
        </p:nvSpPr>
        <p:spPr>
          <a:xfrm>
            <a:off x="224204" y="1057400"/>
            <a:ext cx="5307537" cy="2077492"/>
          </a:xfrm>
          <a:prstGeom prst="rect">
            <a:avLst/>
          </a:prstGeom>
          <a:noFill/>
        </p:spPr>
        <p:txBody>
          <a:bodyPr wrap="square" rtlCol="0">
            <a:spAutoFit/>
          </a:bodyPr>
          <a:lstStyle/>
          <a:p>
            <a:pPr lvl="0" algn="ctr"/>
            <a:r>
              <a:rPr lang="es-ES" sz="800" b="1" dirty="0">
                <a:ea typeface="Garamond" panose="02020404030301010803" pitchFamily="18" charset="0"/>
                <a:cs typeface="Garamond" panose="02020404030301010803" pitchFamily="18" charset="0"/>
              </a:rPr>
              <a:t>DOCUMENTACIÓN A ADJUNTAR A LA SOLICITUD:</a:t>
            </a:r>
          </a:p>
          <a:p>
            <a:pPr lvl="0"/>
            <a:endParaRPr lang="es-ES" sz="800" u="none" strike="noStrike" dirty="0">
              <a:effectLst/>
              <a:ea typeface="Garamond" panose="02020404030301010803" pitchFamily="18" charset="0"/>
              <a:cs typeface="Garamond" panose="02020404030301010803" pitchFamily="18" charset="0"/>
            </a:endParaRPr>
          </a:p>
          <a:p>
            <a:pPr marL="342900" lvl="0" indent="-342900">
              <a:spcAft>
                <a:spcPts val="600"/>
              </a:spcAft>
              <a:buFont typeface="Arial" panose="020B0604020202020204" pitchFamily="34" charset="0"/>
              <a:buChar char="●"/>
            </a:pPr>
            <a:r>
              <a:rPr lang="es-ES" sz="800" dirty="0">
                <a:ea typeface="Garamond" panose="02020404030301010803" pitchFamily="18" charset="0"/>
                <a:cs typeface="Garamond" panose="02020404030301010803" pitchFamily="18" charset="0"/>
              </a:rPr>
              <a:t>Copia por ambos lados del NIF/NIE en vigor y </a:t>
            </a:r>
            <a:r>
              <a:rPr lang="es-ES" sz="800" b="1" dirty="0">
                <a:ea typeface="Garamond" panose="02020404030301010803" pitchFamily="18" charset="0"/>
                <a:cs typeface="Garamond" panose="02020404030301010803" pitchFamily="18" charset="0"/>
              </a:rPr>
              <a:t>con validez durante toda la estancia</a:t>
            </a:r>
            <a:r>
              <a:rPr lang="es-ES" sz="800" dirty="0">
                <a:ea typeface="Garamond" panose="02020404030301010803" pitchFamily="18" charset="0"/>
                <a:cs typeface="Garamond" panose="02020404030301010803" pitchFamily="18" charset="0"/>
              </a:rPr>
              <a:t>. Los titulares de un NIE habrán de aportar además mediante CAU </a:t>
            </a:r>
            <a:r>
              <a:rPr lang="es-ES" sz="800" dirty="0">
                <a:ea typeface="Garamond" panose="02020404030301010803" pitchFamily="18" charset="0"/>
                <a:cs typeface="Garamond" panose="02020404030301010803" pitchFamily="18" charset="0"/>
                <a:hlinkClick r:id="rId3"/>
              </a:rPr>
              <a:t>el Certificado de Residencia Fiscal </a:t>
            </a:r>
            <a:r>
              <a:rPr lang="es-ES" sz="800" dirty="0">
                <a:ea typeface="Garamond" panose="02020404030301010803" pitchFamily="18" charset="0"/>
                <a:cs typeface="Garamond" panose="02020404030301010803" pitchFamily="18" charset="0"/>
              </a:rPr>
              <a:t>en España y, en caso de no tener residencia fiscal en España, el Impreso de Alta a Terceros debidamente cumplimentado y firmado conforme al modelo publicado en la web de la convocatoria.</a:t>
            </a:r>
            <a:endParaRPr lang="es-ES" sz="800" u="none" strike="noStrike" dirty="0">
              <a:effectLst/>
              <a:ea typeface="Garamond" panose="02020404030301010803" pitchFamily="18" charset="0"/>
              <a:cs typeface="Garamond" panose="02020404030301010803" pitchFamily="18" charset="0"/>
            </a:endParaRPr>
          </a:p>
          <a:p>
            <a:pPr marL="342900" lvl="0" indent="-342900">
              <a:spcAft>
                <a:spcPts val="600"/>
              </a:spcAft>
              <a:buFont typeface="Arial" panose="020B0604020202020204" pitchFamily="34" charset="0"/>
              <a:buChar char="●"/>
            </a:pPr>
            <a:r>
              <a:rPr lang="es-ES" sz="800" u="none" strike="noStrike" dirty="0">
                <a:effectLst/>
                <a:ea typeface="Garamond" panose="02020404030301010803" pitchFamily="18" charset="0"/>
                <a:cs typeface="Garamond" panose="02020404030301010803" pitchFamily="18" charset="0"/>
              </a:rPr>
              <a:t>Copia del certificado de titularidad de una cuenta bancaria española facilitado por la entidad bancaria.</a:t>
            </a:r>
          </a:p>
          <a:p>
            <a:pPr marL="342900" lvl="0" indent="-342900">
              <a:spcAft>
                <a:spcPts val="600"/>
              </a:spcAft>
              <a:buFont typeface="Arial" panose="020B0604020202020204" pitchFamily="34" charset="0"/>
              <a:buChar char="●"/>
            </a:pPr>
            <a:r>
              <a:rPr lang="es-ES" sz="800" u="none" strike="noStrike" dirty="0">
                <a:effectLst/>
                <a:ea typeface="Garamond" panose="02020404030301010803" pitchFamily="18" charset="0"/>
                <a:cs typeface="Garamond" panose="02020404030301010803" pitchFamily="18" charset="0"/>
              </a:rPr>
              <a:t>Carta de propuesta debidamente cumplimentada y firmada por la </a:t>
            </a:r>
            <a:r>
              <a:rPr lang="es-ES" sz="800" u="none" strike="noStrike" dirty="0">
                <a:effectLst/>
                <a:ea typeface="Garamond" panose="02020404030301010803" pitchFamily="18" charset="0"/>
                <a:cs typeface="Garamond" panose="02020404030301010803" pitchFamily="18" charset="0"/>
                <a:hlinkClick r:id="rId4"/>
              </a:rPr>
              <a:t>persona responsable de la movilidad internacional </a:t>
            </a:r>
            <a:r>
              <a:rPr lang="es-ES" sz="800" u="none" strike="noStrike" dirty="0">
                <a:effectLst/>
                <a:ea typeface="Garamond" panose="02020404030301010803" pitchFamily="18" charset="0"/>
                <a:cs typeface="Garamond" panose="02020404030301010803" pitchFamily="18" charset="0"/>
              </a:rPr>
              <a:t>en su Centro UCA</a:t>
            </a:r>
          </a:p>
          <a:p>
            <a:pPr marL="342900" lvl="0" indent="-342900">
              <a:spcAft>
                <a:spcPts val="600"/>
              </a:spcAft>
              <a:buFont typeface="Arial" panose="020B0604020202020204" pitchFamily="34" charset="0"/>
              <a:buChar char="●"/>
            </a:pPr>
            <a:r>
              <a:rPr lang="es-ES" sz="800" u="none" strike="noStrike" dirty="0">
                <a:effectLst/>
                <a:ea typeface="Garamond" panose="02020404030301010803" pitchFamily="18" charset="0"/>
                <a:cs typeface="Garamond" panose="02020404030301010803" pitchFamily="18" charset="0"/>
              </a:rPr>
              <a:t>La persona solicitante debe firmar los documentos con certificado digital. En el caso de no disponer  del mismo, se compromete a solicitar el </a:t>
            </a:r>
            <a:r>
              <a:rPr lang="es-ES" sz="800" u="none" strike="noStrike" dirty="0">
                <a:effectLst/>
                <a:ea typeface="Garamond" panose="02020404030301010803" pitchFamily="18" charset="0"/>
                <a:cs typeface="Garamond" panose="02020404030301010803" pitchFamily="18" charset="0"/>
                <a:hlinkClick r:id="rId5"/>
              </a:rPr>
              <a:t>Certificado electrónico FNMT de Ciudadano</a:t>
            </a:r>
            <a:r>
              <a:rPr lang="es-ES" sz="800" u="none" strike="noStrike" dirty="0">
                <a:effectLst/>
                <a:ea typeface="Garamond" panose="02020404030301010803" pitchFamily="18" charset="0"/>
                <a:cs typeface="Garamond" panose="02020404030301010803" pitchFamily="18" charset="0"/>
              </a:rPr>
              <a:t>.</a:t>
            </a:r>
          </a:p>
          <a:p>
            <a:pPr marL="342900" lvl="0" indent="-342900">
              <a:spcAft>
                <a:spcPts val="600"/>
              </a:spcAft>
              <a:buFont typeface="Arial" panose="020B0604020202020204" pitchFamily="34" charset="0"/>
              <a:buChar char="●"/>
            </a:pPr>
            <a:endParaRPr lang="es-ES" sz="800" u="none" strike="noStrike" dirty="0">
              <a:effectLst/>
              <a:ea typeface="Garamond" panose="02020404030301010803" pitchFamily="18" charset="0"/>
              <a:cs typeface="Garamond" panose="02020404030301010803" pitchFamily="18" charset="0"/>
            </a:endParaRPr>
          </a:p>
          <a:p>
            <a:pPr marL="342900" lvl="0" indent="-342900">
              <a:spcAft>
                <a:spcPts val="600"/>
              </a:spcAft>
              <a:buFont typeface="Arial" panose="020B0604020202020204" pitchFamily="34" charset="0"/>
              <a:buChar char="●"/>
            </a:pPr>
            <a:endParaRPr lang="es-ES" sz="800" u="none" strike="noStrike" dirty="0">
              <a:effectLst/>
              <a:ea typeface="Garamond" panose="02020404030301010803" pitchFamily="18" charset="0"/>
              <a:cs typeface="Garamond" panose="02020404030301010803" pitchFamily="18" charset="0"/>
            </a:endParaRPr>
          </a:p>
        </p:txBody>
      </p:sp>
      <p:sp>
        <p:nvSpPr>
          <p:cNvPr id="6" name="CuadroTexto 5">
            <a:extLst>
              <a:ext uri="{FF2B5EF4-FFF2-40B4-BE49-F238E27FC236}">
                <a16:creationId xmlns:a16="http://schemas.microsoft.com/office/drawing/2014/main" id="{1627B79B-34DB-416D-AFB6-559DDE1FCF1E}"/>
              </a:ext>
            </a:extLst>
          </p:cNvPr>
          <p:cNvSpPr txBox="1"/>
          <p:nvPr/>
        </p:nvSpPr>
        <p:spPr>
          <a:xfrm>
            <a:off x="224204" y="663828"/>
            <a:ext cx="4758019" cy="369332"/>
          </a:xfrm>
          <a:prstGeom prst="rect">
            <a:avLst/>
          </a:prstGeom>
          <a:noFill/>
        </p:spPr>
        <p:txBody>
          <a:bodyPr wrap="square">
            <a:spAutoFit/>
          </a:bodyPr>
          <a:lstStyle/>
          <a:p>
            <a:pPr algn="just">
              <a:buSzPts val="1100"/>
            </a:pPr>
            <a:r>
              <a:rPr lang="es-ES" sz="900" u="none" strike="noStrike" dirty="0">
                <a:effectLst/>
                <a:ea typeface="Times New Roman" panose="02020603050405020304" pitchFamily="18" charset="0"/>
                <a:cs typeface="Times New Roman" panose="02020603050405020304" pitchFamily="18" charset="0"/>
              </a:rPr>
              <a:t>La solicitud deberá realizarse a tra</a:t>
            </a:r>
            <a:r>
              <a:rPr lang="es-ES" sz="900" dirty="0">
                <a:ea typeface="Times New Roman" panose="02020603050405020304" pitchFamily="18" charset="0"/>
                <a:cs typeface="Times New Roman" panose="02020603050405020304" pitchFamily="18" charset="0"/>
              </a:rPr>
              <a:t>vés de la plataforma </a:t>
            </a:r>
            <a:r>
              <a:rPr lang="es-ES" sz="900" dirty="0">
                <a:ea typeface="Times New Roman" panose="02020603050405020304" pitchFamily="18" charset="0"/>
                <a:cs typeface="Times New Roman" panose="02020603050405020304" pitchFamily="18" charset="0"/>
                <a:hlinkClick r:id="rId6"/>
              </a:rPr>
              <a:t>oriuca.uca.es</a:t>
            </a:r>
            <a:r>
              <a:rPr lang="es-ES" sz="900" dirty="0">
                <a:ea typeface="Times New Roman" panose="02020603050405020304" pitchFamily="18" charset="0"/>
                <a:cs typeface="Times New Roman" panose="02020603050405020304" pitchFamily="18" charset="0"/>
              </a:rPr>
              <a:t>, seleccionando la convocatoria </a:t>
            </a:r>
            <a:r>
              <a:rPr lang="es-ES" sz="900" i="1" dirty="0">
                <a:ea typeface="Times New Roman" panose="02020603050405020304" pitchFamily="18" charset="0"/>
                <a:cs typeface="Times New Roman" panose="02020603050405020304" pitchFamily="18" charset="0"/>
              </a:rPr>
              <a:t>ERASMUS+ KA131 SMS OUT SHORT CURSO 2026/2027 convocatoria 1</a:t>
            </a:r>
            <a:endParaRPr lang="es-ES" sz="900" i="1" u="none" strike="noStrike" dirty="0">
              <a:effectLst/>
              <a:ea typeface="Times New Roman" panose="02020603050405020304" pitchFamily="18" charset="0"/>
              <a:cs typeface="Times New Roman" panose="02020603050405020304" pitchFamily="18" charset="0"/>
            </a:endParaRPr>
          </a:p>
        </p:txBody>
      </p:sp>
      <p:sp>
        <p:nvSpPr>
          <p:cNvPr id="9" name="Estrella: 5 puntas 8">
            <a:extLst>
              <a:ext uri="{FF2B5EF4-FFF2-40B4-BE49-F238E27FC236}">
                <a16:creationId xmlns:a16="http://schemas.microsoft.com/office/drawing/2014/main" id="{316D4291-8E38-4AB7-BC5C-BEDD92F170B7}"/>
              </a:ext>
            </a:extLst>
          </p:cNvPr>
          <p:cNvSpPr/>
          <p:nvPr/>
        </p:nvSpPr>
        <p:spPr>
          <a:xfrm>
            <a:off x="151663" y="2823794"/>
            <a:ext cx="211104" cy="21067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a:extLst>
              <a:ext uri="{FF2B5EF4-FFF2-40B4-BE49-F238E27FC236}">
                <a16:creationId xmlns:a16="http://schemas.microsoft.com/office/drawing/2014/main" id="{E606C7D7-780B-4785-85CC-6E8DF92D45A9}"/>
              </a:ext>
            </a:extLst>
          </p:cNvPr>
          <p:cNvSpPr txBox="1"/>
          <p:nvPr/>
        </p:nvSpPr>
        <p:spPr>
          <a:xfrm>
            <a:off x="362767" y="2741356"/>
            <a:ext cx="5307537" cy="415498"/>
          </a:xfrm>
          <a:prstGeom prst="rect">
            <a:avLst/>
          </a:prstGeom>
          <a:noFill/>
        </p:spPr>
        <p:txBody>
          <a:bodyPr wrap="square">
            <a:spAutoFit/>
          </a:bodyPr>
          <a:lstStyle/>
          <a:p>
            <a:pPr lvl="0" algn="just"/>
            <a:r>
              <a:rPr lang="es-ES" sz="700" u="none" strike="noStrike" dirty="0">
                <a:solidFill>
                  <a:schemeClr val="accent2">
                    <a:lumMod val="75000"/>
                  </a:schemeClr>
                </a:solidFill>
                <a:effectLst/>
                <a:ea typeface="Garamond" panose="02020404030301010803" pitchFamily="18" charset="0"/>
                <a:cs typeface="Garamond" panose="02020404030301010803" pitchFamily="18" charset="0"/>
              </a:rPr>
              <a:t>Una vez enviada la solicitud, el/la solicitante debe obligatoriamente notificar por CAU que ha presentado una solicitud para que esta sea revisada. </a:t>
            </a:r>
            <a:r>
              <a:rPr lang="es-ES" sz="700" b="1" u="none" strike="noStrike" dirty="0">
                <a:solidFill>
                  <a:schemeClr val="accent2">
                    <a:lumMod val="75000"/>
                  </a:schemeClr>
                </a:solidFill>
                <a:effectLst/>
                <a:ea typeface="Garamond" panose="02020404030301010803" pitchFamily="18" charset="0"/>
                <a:cs typeface="Garamond" panose="02020404030301010803" pitchFamily="18" charset="0"/>
              </a:rPr>
              <a:t>Se tomará como fecha de presentación la notificación mediante CAU</a:t>
            </a:r>
            <a:r>
              <a:rPr lang="es-ES" sz="700" u="none" strike="noStrike" dirty="0">
                <a:solidFill>
                  <a:schemeClr val="accent2">
                    <a:lumMod val="75000"/>
                  </a:schemeClr>
                </a:solidFill>
                <a:effectLst/>
                <a:ea typeface="Garamond" panose="02020404030301010803" pitchFamily="18" charset="0"/>
                <a:cs typeface="Garamond" panose="02020404030301010803" pitchFamily="18" charset="0"/>
              </a:rPr>
              <a:t>, ya que la plataforma no registra la fecha de envío, sino la de creación.</a:t>
            </a:r>
          </a:p>
        </p:txBody>
      </p:sp>
      <p:graphicFrame>
        <p:nvGraphicFramePr>
          <p:cNvPr id="5" name="Objeto 4">
            <a:extLst>
              <a:ext uri="{FF2B5EF4-FFF2-40B4-BE49-F238E27FC236}">
                <a16:creationId xmlns:a16="http://schemas.microsoft.com/office/drawing/2014/main" id="{4244B70B-AFA9-4029-BFA5-FDEBC8AA7101}"/>
              </a:ext>
            </a:extLst>
          </p:cNvPr>
          <p:cNvGraphicFramePr>
            <a:graphicFrameLocks noChangeAspect="1"/>
          </p:cNvGraphicFramePr>
          <p:nvPr>
            <p:extLst>
              <p:ext uri="{D42A27DB-BD31-4B8C-83A1-F6EECF244321}">
                <p14:modId xmlns:p14="http://schemas.microsoft.com/office/powerpoint/2010/main" val="1935434382"/>
              </p:ext>
            </p:extLst>
          </p:nvPr>
        </p:nvGraphicFramePr>
        <p:xfrm>
          <a:off x="5248519" y="1587445"/>
          <a:ext cx="380390" cy="320954"/>
        </p:xfrm>
        <a:graphic>
          <a:graphicData uri="http://schemas.openxmlformats.org/presentationml/2006/ole">
            <mc:AlternateContent xmlns:mc="http://schemas.openxmlformats.org/markup-compatibility/2006">
              <mc:Choice xmlns:v="urn:schemas-microsoft-com:vml" Requires="v">
                <p:oleObj name="Acrobat Document" showAsIcon="1" r:id="rId7" imgW="914400" imgH="771701" progId="Acrobat.Document.DC">
                  <p:embed/>
                </p:oleObj>
              </mc:Choice>
              <mc:Fallback>
                <p:oleObj name="Acrobat Document" showAsIcon="1" r:id="rId7" imgW="914400" imgH="771701" progId="Acrobat.Document.DC">
                  <p:embed/>
                  <p:pic>
                    <p:nvPicPr>
                      <p:cNvPr id="0" name=""/>
                      <p:cNvPicPr/>
                      <p:nvPr/>
                    </p:nvPicPr>
                    <p:blipFill>
                      <a:blip r:embed="rId8"/>
                      <a:stretch>
                        <a:fillRect/>
                      </a:stretch>
                    </p:blipFill>
                    <p:spPr>
                      <a:xfrm>
                        <a:off x="5248519" y="1587445"/>
                        <a:ext cx="380390" cy="320954"/>
                      </a:xfrm>
                      <a:prstGeom prst="rect">
                        <a:avLst/>
                      </a:prstGeom>
                    </p:spPr>
                  </p:pic>
                </p:oleObj>
              </mc:Fallback>
            </mc:AlternateContent>
          </a:graphicData>
        </a:graphic>
      </p:graphicFrame>
      <p:graphicFrame>
        <p:nvGraphicFramePr>
          <p:cNvPr id="7" name="Objeto 6">
            <a:extLst>
              <a:ext uri="{FF2B5EF4-FFF2-40B4-BE49-F238E27FC236}">
                <a16:creationId xmlns:a16="http://schemas.microsoft.com/office/drawing/2014/main" id="{11ADAB3D-F415-47A2-8A58-575AC359EFE4}"/>
              </a:ext>
            </a:extLst>
          </p:cNvPr>
          <p:cNvGraphicFramePr>
            <a:graphicFrameLocks noChangeAspect="1"/>
          </p:cNvGraphicFramePr>
          <p:nvPr>
            <p:extLst>
              <p:ext uri="{D42A27DB-BD31-4B8C-83A1-F6EECF244321}">
                <p14:modId xmlns:p14="http://schemas.microsoft.com/office/powerpoint/2010/main" val="840353598"/>
              </p:ext>
            </p:extLst>
          </p:nvPr>
        </p:nvGraphicFramePr>
        <p:xfrm>
          <a:off x="5228370" y="2026627"/>
          <a:ext cx="442149" cy="373063"/>
        </p:xfrm>
        <a:graphic>
          <a:graphicData uri="http://schemas.openxmlformats.org/presentationml/2006/ole">
            <mc:AlternateContent xmlns:mc="http://schemas.openxmlformats.org/markup-compatibility/2006">
              <mc:Choice xmlns:v="urn:schemas-microsoft-com:vml" Requires="v">
                <p:oleObj name="Document" showAsIcon="1" r:id="rId9" imgW="914400" imgH="771701" progId="Word.Document.12">
                  <p:embed/>
                </p:oleObj>
              </mc:Choice>
              <mc:Fallback>
                <p:oleObj name="Document" showAsIcon="1" r:id="rId9" imgW="914400" imgH="771701" progId="Word.Document.12">
                  <p:embed/>
                  <p:pic>
                    <p:nvPicPr>
                      <p:cNvPr id="0" name=""/>
                      <p:cNvPicPr/>
                      <p:nvPr/>
                    </p:nvPicPr>
                    <p:blipFill>
                      <a:blip r:embed="rId10"/>
                      <a:stretch>
                        <a:fillRect/>
                      </a:stretch>
                    </p:blipFill>
                    <p:spPr>
                      <a:xfrm>
                        <a:off x="5228370" y="2026627"/>
                        <a:ext cx="442149" cy="373063"/>
                      </a:xfrm>
                      <a:prstGeom prst="rect">
                        <a:avLst/>
                      </a:prstGeom>
                    </p:spPr>
                  </p:pic>
                </p:oleObj>
              </mc:Fallback>
            </mc:AlternateContent>
          </a:graphicData>
        </a:graphic>
      </p:graphicFrame>
      <p:sp>
        <p:nvSpPr>
          <p:cNvPr id="8" name="Flecha: a la derecha 7">
            <a:extLst>
              <a:ext uri="{FF2B5EF4-FFF2-40B4-BE49-F238E27FC236}">
                <a16:creationId xmlns:a16="http://schemas.microsoft.com/office/drawing/2014/main" id="{218E3FA7-7F8A-47F0-BE7D-6F8E6DF024F9}"/>
              </a:ext>
            </a:extLst>
          </p:cNvPr>
          <p:cNvSpPr/>
          <p:nvPr/>
        </p:nvSpPr>
        <p:spPr>
          <a:xfrm>
            <a:off x="5024804" y="2189285"/>
            <a:ext cx="223715" cy="175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701202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17DA55C-A09C-4F71-AC0A-C89B046F5BF3}"/>
              </a:ext>
            </a:extLst>
          </p:cNvPr>
          <p:cNvSpPr txBox="1"/>
          <p:nvPr/>
        </p:nvSpPr>
        <p:spPr>
          <a:xfrm>
            <a:off x="507541" y="353838"/>
            <a:ext cx="4007309" cy="369332"/>
          </a:xfrm>
          <a:prstGeom prst="rect">
            <a:avLst/>
          </a:prstGeom>
          <a:noFill/>
        </p:spPr>
        <p:txBody>
          <a:bodyPr wrap="square" rtlCol="0">
            <a:spAutoFit/>
          </a:bodyPr>
          <a:lstStyle/>
          <a:p>
            <a:pPr algn="ctr"/>
            <a:r>
              <a:rPr lang="es-ES" dirty="0">
                <a:solidFill>
                  <a:schemeClr val="tx1">
                    <a:lumMod val="50000"/>
                    <a:lumOff val="50000"/>
                  </a:schemeClr>
                </a:solidFill>
              </a:rPr>
              <a:t>RESOLUCIÓN</a:t>
            </a:r>
          </a:p>
        </p:txBody>
      </p:sp>
      <p:sp>
        <p:nvSpPr>
          <p:cNvPr id="3" name="CuadroTexto 2">
            <a:extLst>
              <a:ext uri="{FF2B5EF4-FFF2-40B4-BE49-F238E27FC236}">
                <a16:creationId xmlns:a16="http://schemas.microsoft.com/office/drawing/2014/main" id="{06191AEB-868A-4A5C-B5C0-E56D5481C84F}"/>
              </a:ext>
            </a:extLst>
          </p:cNvPr>
          <p:cNvSpPr txBox="1"/>
          <p:nvPr/>
        </p:nvSpPr>
        <p:spPr>
          <a:xfrm>
            <a:off x="265752" y="962324"/>
            <a:ext cx="5112728" cy="1892826"/>
          </a:xfrm>
          <a:prstGeom prst="rect">
            <a:avLst/>
          </a:prstGeom>
          <a:noFill/>
        </p:spPr>
        <p:txBody>
          <a:bodyPr wrap="square" rtlCol="0">
            <a:spAutoFit/>
          </a:bodyPr>
          <a:lstStyle/>
          <a:p>
            <a:pPr marL="171450" indent="-171450" algn="just">
              <a:spcAft>
                <a:spcPts val="600"/>
              </a:spcAft>
              <a:buFont typeface="Arial" panose="020B0604020202020204" pitchFamily="34" charset="0"/>
              <a:buChar char="•"/>
            </a:pPr>
            <a:r>
              <a:rPr lang="es-ES" sz="1000" dirty="0"/>
              <a:t>Una vez recibida la notificación vía CAU, se revisará la solicitud en un plazo estimado de diez días hábiles y se notificará a la persona solicitante si la solicitud ha sido aceptada, con indicación de la documentación a subsanar en caso necesario, o si ha sido rechazada.</a:t>
            </a:r>
          </a:p>
          <a:p>
            <a:pPr marL="171450" indent="-171450" algn="just">
              <a:spcAft>
                <a:spcPts val="600"/>
              </a:spcAft>
              <a:buFont typeface="Arial" panose="020B0604020202020204" pitchFamily="34" charset="0"/>
              <a:buChar char="•"/>
            </a:pPr>
            <a:r>
              <a:rPr lang="es-ES" sz="1000" dirty="0"/>
              <a:t>Si es necesaria subsanación, la persona solicitante dispone</a:t>
            </a:r>
            <a:r>
              <a:rPr lang="es-ES" sz="1000" b="1" dirty="0"/>
              <a:t> de diez días hábiles</a:t>
            </a:r>
            <a:r>
              <a:rPr lang="es-ES" sz="1000" dirty="0"/>
              <a:t> a partir del requerimiento de subsanación para aportar la documentación requerida mediante CAU. En el caso de que no haya respuesta dentro de plazo, se dará por desistida la solicitud y se procederá a darla de baja.</a:t>
            </a:r>
          </a:p>
          <a:p>
            <a:pPr marL="171450" indent="-171450" algn="just">
              <a:spcAft>
                <a:spcPts val="600"/>
              </a:spcAft>
              <a:buFont typeface="Arial" panose="020B0604020202020204" pitchFamily="34" charset="0"/>
              <a:buChar char="•"/>
            </a:pPr>
            <a:r>
              <a:rPr lang="es-ES" sz="1000" dirty="0"/>
              <a:t>Al finalizar cada plazo de presentación de solicitudes se publicará en la web de la presente convocatoria la resolución definitiva de solicitudes aceptadas y rechazadas.</a:t>
            </a:r>
          </a:p>
          <a:p>
            <a:pPr algn="just"/>
            <a:endParaRPr lang="es-ES" sz="1200" dirty="0"/>
          </a:p>
        </p:txBody>
      </p:sp>
    </p:spTree>
    <p:extLst>
      <p:ext uri="{BB962C8B-B14F-4D97-AF65-F5344CB8AC3E}">
        <p14:creationId xmlns:p14="http://schemas.microsoft.com/office/powerpoint/2010/main" val="2389473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BE4933B-10C2-4841-88F7-ACE6A8974058}"/>
              </a:ext>
            </a:extLst>
          </p:cNvPr>
          <p:cNvSpPr txBox="1"/>
          <p:nvPr/>
        </p:nvSpPr>
        <p:spPr>
          <a:xfrm>
            <a:off x="1725361" y="160062"/>
            <a:ext cx="4068770" cy="307777"/>
          </a:xfrm>
          <a:prstGeom prst="rect">
            <a:avLst/>
          </a:prstGeom>
          <a:noFill/>
        </p:spPr>
        <p:txBody>
          <a:bodyPr wrap="square" rtlCol="0">
            <a:spAutoFit/>
          </a:bodyPr>
          <a:lstStyle/>
          <a:p>
            <a:r>
              <a:rPr lang="es-ES" sz="1400" dirty="0">
                <a:solidFill>
                  <a:schemeClr val="tx1">
                    <a:lumMod val="50000"/>
                    <a:lumOff val="50000"/>
                  </a:schemeClr>
                </a:solidFill>
              </a:rPr>
              <a:t>OBLIGACIONES DEL ESTUDIANTADO SELECCIONADO </a:t>
            </a:r>
          </a:p>
        </p:txBody>
      </p:sp>
      <p:sp>
        <p:nvSpPr>
          <p:cNvPr id="3" name="CuadroTexto 2">
            <a:extLst>
              <a:ext uri="{FF2B5EF4-FFF2-40B4-BE49-F238E27FC236}">
                <a16:creationId xmlns:a16="http://schemas.microsoft.com/office/drawing/2014/main" id="{97DA379F-EBEB-476D-9949-A3BF2FE91E79}"/>
              </a:ext>
            </a:extLst>
          </p:cNvPr>
          <p:cNvSpPr txBox="1"/>
          <p:nvPr/>
        </p:nvSpPr>
        <p:spPr>
          <a:xfrm>
            <a:off x="308333" y="821782"/>
            <a:ext cx="5230821" cy="246221"/>
          </a:xfrm>
          <a:prstGeom prst="rect">
            <a:avLst/>
          </a:prstGeom>
          <a:noFill/>
        </p:spPr>
        <p:txBody>
          <a:bodyPr wrap="square" rtlCol="0">
            <a:spAutoFit/>
          </a:bodyPr>
          <a:lstStyle/>
          <a:p>
            <a:pPr algn="just"/>
            <a:r>
              <a:rPr lang="es-ES" sz="1000" dirty="0"/>
              <a:t>En un plazo de diez días hábiles tras la notificación de admisión de la solicitud vía CAU deberá:</a:t>
            </a:r>
          </a:p>
        </p:txBody>
      </p:sp>
      <p:sp>
        <p:nvSpPr>
          <p:cNvPr id="4" name="CuadroTexto 3">
            <a:extLst>
              <a:ext uri="{FF2B5EF4-FFF2-40B4-BE49-F238E27FC236}">
                <a16:creationId xmlns:a16="http://schemas.microsoft.com/office/drawing/2014/main" id="{BF353CE2-F8B9-45C6-9BCA-6603511AD8BE}"/>
              </a:ext>
            </a:extLst>
          </p:cNvPr>
          <p:cNvSpPr txBox="1"/>
          <p:nvPr/>
        </p:nvSpPr>
        <p:spPr>
          <a:xfrm>
            <a:off x="350227" y="2713135"/>
            <a:ext cx="5289636" cy="369332"/>
          </a:xfrm>
          <a:prstGeom prst="rect">
            <a:avLst/>
          </a:prstGeom>
          <a:noFill/>
        </p:spPr>
        <p:txBody>
          <a:bodyPr wrap="square" rtlCol="0">
            <a:spAutoFit/>
          </a:bodyPr>
          <a:lstStyle/>
          <a:p>
            <a:pPr algn="just"/>
            <a:r>
              <a:rPr lang="es-ES" sz="900" dirty="0">
                <a:solidFill>
                  <a:schemeClr val="accent2">
                    <a:lumMod val="75000"/>
                  </a:schemeClr>
                </a:solidFill>
              </a:rPr>
              <a:t>Una vez haya subido toda la documentación a la aplicación de gestión Erasmus, deberá comunicarlo a través del mismo CAU para que dicha documentación sea revisada y validada, y se comience a tramitar el pago.</a:t>
            </a:r>
          </a:p>
        </p:txBody>
      </p:sp>
      <p:sp>
        <p:nvSpPr>
          <p:cNvPr id="5" name="Estrella: 5 puntas 4">
            <a:extLst>
              <a:ext uri="{FF2B5EF4-FFF2-40B4-BE49-F238E27FC236}">
                <a16:creationId xmlns:a16="http://schemas.microsoft.com/office/drawing/2014/main" id="{08AC54AF-95AC-4322-B552-6ED56919A927}"/>
              </a:ext>
            </a:extLst>
          </p:cNvPr>
          <p:cNvSpPr/>
          <p:nvPr/>
        </p:nvSpPr>
        <p:spPr>
          <a:xfrm>
            <a:off x="139123" y="2792465"/>
            <a:ext cx="211104" cy="21067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CuadroTexto 5">
            <a:extLst>
              <a:ext uri="{FF2B5EF4-FFF2-40B4-BE49-F238E27FC236}">
                <a16:creationId xmlns:a16="http://schemas.microsoft.com/office/drawing/2014/main" id="{C5D0D82C-D672-44D4-A3D3-A08F2C0ABA96}"/>
              </a:ext>
            </a:extLst>
          </p:cNvPr>
          <p:cNvSpPr txBox="1"/>
          <p:nvPr/>
        </p:nvSpPr>
        <p:spPr>
          <a:xfrm>
            <a:off x="2650385" y="467839"/>
            <a:ext cx="2009538" cy="276999"/>
          </a:xfrm>
          <a:prstGeom prst="rect">
            <a:avLst/>
          </a:prstGeom>
          <a:noFill/>
        </p:spPr>
        <p:txBody>
          <a:bodyPr wrap="square" rtlCol="0">
            <a:spAutoFit/>
          </a:bodyPr>
          <a:lstStyle/>
          <a:p>
            <a:r>
              <a:rPr lang="es-ES" sz="1200" b="1" dirty="0">
                <a:solidFill>
                  <a:schemeClr val="tx1">
                    <a:lumMod val="50000"/>
                    <a:lumOff val="50000"/>
                  </a:schemeClr>
                </a:solidFill>
              </a:rPr>
              <a:t>ANTES DE LA MOVILIDAD</a:t>
            </a:r>
          </a:p>
        </p:txBody>
      </p:sp>
      <p:sp>
        <p:nvSpPr>
          <p:cNvPr id="11" name="CuadroTexto 10">
            <a:extLst>
              <a:ext uri="{FF2B5EF4-FFF2-40B4-BE49-F238E27FC236}">
                <a16:creationId xmlns:a16="http://schemas.microsoft.com/office/drawing/2014/main" id="{1F7F1347-3560-433C-869C-7384E09CBEAA}"/>
              </a:ext>
            </a:extLst>
          </p:cNvPr>
          <p:cNvSpPr txBox="1"/>
          <p:nvPr/>
        </p:nvSpPr>
        <p:spPr>
          <a:xfrm>
            <a:off x="308332" y="1140961"/>
            <a:ext cx="5289636" cy="1431161"/>
          </a:xfrm>
          <a:prstGeom prst="rect">
            <a:avLst/>
          </a:prstGeom>
          <a:noFill/>
        </p:spPr>
        <p:txBody>
          <a:bodyPr wrap="square" rtlCol="0">
            <a:spAutoFit/>
          </a:bodyPr>
          <a:lstStyle/>
          <a:p>
            <a:pPr marL="171450" indent="-171450" algn="just">
              <a:spcAft>
                <a:spcPts val="600"/>
              </a:spcAft>
              <a:buFont typeface="Arial" panose="020B0604020202020204" pitchFamily="34" charset="0"/>
              <a:buChar char="•"/>
            </a:pPr>
            <a:r>
              <a:rPr lang="es-ES" sz="700" b="1" dirty="0"/>
              <a:t>Formalizar el Convenio de Subvención</a:t>
            </a:r>
            <a:r>
              <a:rPr lang="es-ES" sz="700" dirty="0"/>
              <a:t>. Este trámite se realizará a través del apartado “Movilidades” de la plataforma </a:t>
            </a:r>
            <a:r>
              <a:rPr lang="es-ES" sz="700" dirty="0">
                <a:hlinkClick r:id="rId3"/>
              </a:rPr>
              <a:t>oriuca.uca.es</a:t>
            </a:r>
            <a:r>
              <a:rPr lang="es-ES" sz="700" dirty="0"/>
              <a:t> siguiendo los siguientes pasos: introducir en el expediente de movilidad las fechas de inicio y fin de la estancia, descargar el convenio, revisar que todos los datos son correctos, firmar con certificado digital y volverlo a subir a la aplicación utilizando el botón “Convenio firmado” que se encuentra en la parte superior del expediente.</a:t>
            </a:r>
          </a:p>
          <a:p>
            <a:pPr marL="171450" indent="-171450" algn="just">
              <a:spcAft>
                <a:spcPts val="600"/>
              </a:spcAft>
              <a:buFont typeface="Arial" panose="020B0604020202020204" pitchFamily="34" charset="0"/>
              <a:buChar char="•"/>
            </a:pPr>
            <a:r>
              <a:rPr lang="es-ES" sz="700" b="1" dirty="0"/>
              <a:t>Suscribir la póliza del seguro internacional </a:t>
            </a:r>
            <a:r>
              <a:rPr lang="es-ES" sz="700" dirty="0"/>
              <a:t>de responsabilidad civil, accidentes y repatriación </a:t>
            </a:r>
            <a:r>
              <a:rPr lang="es-ES" sz="700" dirty="0">
                <a:hlinkClick r:id="rId4"/>
              </a:rPr>
              <a:t>recomendado por la UCA </a:t>
            </a:r>
            <a:r>
              <a:rPr lang="es-ES" sz="700" dirty="0"/>
              <a:t>con cobertura, como mínimo, para toda la duración de la estancia y subir copia de la póliza a la plataforma oriuca.uca.es como fichero adjunto a la condición “Seguro”. El estudiante es responsable también de tramitar la </a:t>
            </a:r>
            <a:r>
              <a:rPr lang="es-ES" sz="700" dirty="0">
                <a:hlinkClick r:id="rId5"/>
              </a:rPr>
              <a:t>tarjeta sanitaria europea </a:t>
            </a:r>
            <a:r>
              <a:rPr lang="es-ES" sz="700" dirty="0"/>
              <a:t>en el Instituto Nacional de la Seguridad Social.</a:t>
            </a:r>
          </a:p>
          <a:p>
            <a:pPr marL="171450" indent="-171450" algn="just">
              <a:spcAft>
                <a:spcPts val="600"/>
              </a:spcAft>
              <a:buFont typeface="Arial" panose="020B0604020202020204" pitchFamily="34" charset="0"/>
              <a:buChar char="•"/>
            </a:pPr>
            <a:r>
              <a:rPr lang="es-ES" sz="700" b="1" dirty="0"/>
              <a:t>Entregar el Learning Agreement </a:t>
            </a:r>
            <a:r>
              <a:rPr lang="es-ES" sz="700" dirty="0"/>
              <a:t>debidamente cumplimentado y firmado por la organización de acogida, la persona solicitante y la persona responsable de la movilidad internacional en su centro en la UCA conforme al modelo publicado en la web de la convocatoria. Deberá subir el documento a la plataforma oriuca.uca.es añadiendo la condición “Learning Agreement firmado”.</a:t>
            </a:r>
          </a:p>
        </p:txBody>
      </p:sp>
      <p:graphicFrame>
        <p:nvGraphicFramePr>
          <p:cNvPr id="7" name="Objeto 6">
            <a:extLst>
              <a:ext uri="{FF2B5EF4-FFF2-40B4-BE49-F238E27FC236}">
                <a16:creationId xmlns:a16="http://schemas.microsoft.com/office/drawing/2014/main" id="{9E28470F-23FB-4052-B8A4-A6E6F8C619DD}"/>
              </a:ext>
            </a:extLst>
          </p:cNvPr>
          <p:cNvGraphicFramePr>
            <a:graphicFrameLocks noChangeAspect="1"/>
          </p:cNvGraphicFramePr>
          <p:nvPr>
            <p:extLst>
              <p:ext uri="{D42A27DB-BD31-4B8C-83A1-F6EECF244321}">
                <p14:modId xmlns:p14="http://schemas.microsoft.com/office/powerpoint/2010/main" val="3342062031"/>
              </p:ext>
            </p:extLst>
          </p:nvPr>
        </p:nvGraphicFramePr>
        <p:xfrm>
          <a:off x="5082747" y="2407372"/>
          <a:ext cx="456407" cy="385093"/>
        </p:xfrm>
        <a:graphic>
          <a:graphicData uri="http://schemas.openxmlformats.org/presentationml/2006/ole">
            <mc:AlternateContent xmlns:mc="http://schemas.openxmlformats.org/markup-compatibility/2006">
              <mc:Choice xmlns:v="urn:schemas-microsoft-com:vml" Requires="v">
                <p:oleObj name="Document" showAsIcon="1" r:id="rId6" imgW="914400" imgH="771701" progId="Word.Document.12">
                  <p:embed/>
                </p:oleObj>
              </mc:Choice>
              <mc:Fallback>
                <p:oleObj name="Document" showAsIcon="1" r:id="rId6" imgW="914400" imgH="771701" progId="Word.Document.12">
                  <p:embed/>
                  <p:pic>
                    <p:nvPicPr>
                      <p:cNvPr id="0" name=""/>
                      <p:cNvPicPr/>
                      <p:nvPr/>
                    </p:nvPicPr>
                    <p:blipFill>
                      <a:blip r:embed="rId7"/>
                      <a:stretch>
                        <a:fillRect/>
                      </a:stretch>
                    </p:blipFill>
                    <p:spPr>
                      <a:xfrm>
                        <a:off x="5082747" y="2407372"/>
                        <a:ext cx="456407" cy="385093"/>
                      </a:xfrm>
                      <a:prstGeom prst="rect">
                        <a:avLst/>
                      </a:prstGeom>
                    </p:spPr>
                  </p:pic>
                </p:oleObj>
              </mc:Fallback>
            </mc:AlternateContent>
          </a:graphicData>
        </a:graphic>
      </p:graphicFrame>
      <p:sp>
        <p:nvSpPr>
          <p:cNvPr id="10" name="Flecha: a la derecha 9">
            <a:extLst>
              <a:ext uri="{FF2B5EF4-FFF2-40B4-BE49-F238E27FC236}">
                <a16:creationId xmlns:a16="http://schemas.microsoft.com/office/drawing/2014/main" id="{25F9F4AE-EF59-4A0D-8A10-C0F09A9B568E}"/>
              </a:ext>
            </a:extLst>
          </p:cNvPr>
          <p:cNvSpPr/>
          <p:nvPr/>
        </p:nvSpPr>
        <p:spPr>
          <a:xfrm>
            <a:off x="4800218" y="2506447"/>
            <a:ext cx="223715" cy="175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711079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BE4933B-10C2-4841-88F7-ACE6A8974058}"/>
              </a:ext>
            </a:extLst>
          </p:cNvPr>
          <p:cNvSpPr txBox="1"/>
          <p:nvPr/>
        </p:nvSpPr>
        <p:spPr>
          <a:xfrm>
            <a:off x="1784343" y="309514"/>
            <a:ext cx="4068770" cy="307777"/>
          </a:xfrm>
          <a:prstGeom prst="rect">
            <a:avLst/>
          </a:prstGeom>
          <a:noFill/>
        </p:spPr>
        <p:txBody>
          <a:bodyPr wrap="square" rtlCol="0">
            <a:spAutoFit/>
          </a:bodyPr>
          <a:lstStyle/>
          <a:p>
            <a:r>
              <a:rPr lang="es-ES" sz="1400" dirty="0">
                <a:solidFill>
                  <a:schemeClr val="tx1">
                    <a:lumMod val="50000"/>
                    <a:lumOff val="50000"/>
                  </a:schemeClr>
                </a:solidFill>
              </a:rPr>
              <a:t>OBLIGACIONES DEL ESTUDIANTADO SELECCIONADO </a:t>
            </a:r>
          </a:p>
        </p:txBody>
      </p:sp>
      <p:sp>
        <p:nvSpPr>
          <p:cNvPr id="6" name="CuadroTexto 5">
            <a:extLst>
              <a:ext uri="{FF2B5EF4-FFF2-40B4-BE49-F238E27FC236}">
                <a16:creationId xmlns:a16="http://schemas.microsoft.com/office/drawing/2014/main" id="{C5D0D82C-D672-44D4-A3D3-A08F2C0ABA96}"/>
              </a:ext>
            </a:extLst>
          </p:cNvPr>
          <p:cNvSpPr txBox="1"/>
          <p:nvPr/>
        </p:nvSpPr>
        <p:spPr>
          <a:xfrm>
            <a:off x="2619611" y="714509"/>
            <a:ext cx="2009538" cy="276999"/>
          </a:xfrm>
          <a:prstGeom prst="rect">
            <a:avLst/>
          </a:prstGeom>
          <a:noFill/>
        </p:spPr>
        <p:txBody>
          <a:bodyPr wrap="square" rtlCol="0">
            <a:spAutoFit/>
          </a:bodyPr>
          <a:lstStyle/>
          <a:p>
            <a:r>
              <a:rPr lang="es-ES" sz="1200" b="1" dirty="0">
                <a:solidFill>
                  <a:schemeClr val="tx1">
                    <a:lumMod val="50000"/>
                    <a:lumOff val="50000"/>
                  </a:schemeClr>
                </a:solidFill>
              </a:rPr>
              <a:t>DURANTE LA MOVILIDAD</a:t>
            </a:r>
          </a:p>
        </p:txBody>
      </p:sp>
      <p:sp>
        <p:nvSpPr>
          <p:cNvPr id="11" name="CuadroTexto 10">
            <a:extLst>
              <a:ext uri="{FF2B5EF4-FFF2-40B4-BE49-F238E27FC236}">
                <a16:creationId xmlns:a16="http://schemas.microsoft.com/office/drawing/2014/main" id="{1F7F1347-3560-433C-869C-7384E09CBEAA}"/>
              </a:ext>
            </a:extLst>
          </p:cNvPr>
          <p:cNvSpPr txBox="1"/>
          <p:nvPr/>
        </p:nvSpPr>
        <p:spPr>
          <a:xfrm>
            <a:off x="356690" y="1264053"/>
            <a:ext cx="5289636" cy="415498"/>
          </a:xfrm>
          <a:prstGeom prst="rect">
            <a:avLst/>
          </a:prstGeom>
          <a:noFill/>
        </p:spPr>
        <p:txBody>
          <a:bodyPr wrap="square" rtlCol="0">
            <a:spAutoFit/>
          </a:bodyPr>
          <a:lstStyle/>
          <a:p>
            <a:pPr marL="171450" indent="-171450" algn="just">
              <a:spcAft>
                <a:spcPts val="600"/>
              </a:spcAft>
              <a:buFont typeface="Arial" panose="020B0604020202020204" pitchFamily="34" charset="0"/>
              <a:buChar char="•"/>
            </a:pPr>
            <a:r>
              <a:rPr lang="es-ES" sz="700" dirty="0"/>
              <a:t>Proporcionar a la universidad de destino el modelo UCA de Certificado Final de Estancia (</a:t>
            </a:r>
            <a:r>
              <a:rPr lang="es-ES" sz="700" i="1" dirty="0" err="1"/>
              <a:t>Attendance</a:t>
            </a:r>
            <a:r>
              <a:rPr lang="es-ES" sz="700" i="1" dirty="0"/>
              <a:t> </a:t>
            </a:r>
            <a:r>
              <a:rPr lang="es-ES" sz="700" i="1" dirty="0" err="1"/>
              <a:t>Certificate</a:t>
            </a:r>
            <a:r>
              <a:rPr lang="es-ES" sz="700" dirty="0"/>
              <a:t>) disponible en la web de la convocatoria y solicitarles que lo cumplimenten, lo firmen y lo envíen directamente a la Oficina de Internacionalización a la dirección de correo electrónico: erasmus.short@uca.es</a:t>
            </a:r>
          </a:p>
        </p:txBody>
      </p:sp>
      <p:graphicFrame>
        <p:nvGraphicFramePr>
          <p:cNvPr id="3" name="Objeto 2">
            <a:extLst>
              <a:ext uri="{FF2B5EF4-FFF2-40B4-BE49-F238E27FC236}">
                <a16:creationId xmlns:a16="http://schemas.microsoft.com/office/drawing/2014/main" id="{76EE0C30-5AB2-4492-AC46-F0FF1394B935}"/>
              </a:ext>
            </a:extLst>
          </p:cNvPr>
          <p:cNvGraphicFramePr>
            <a:graphicFrameLocks noChangeAspect="1"/>
          </p:cNvGraphicFramePr>
          <p:nvPr>
            <p:extLst>
              <p:ext uri="{D42A27DB-BD31-4B8C-83A1-F6EECF244321}">
                <p14:modId xmlns:p14="http://schemas.microsoft.com/office/powerpoint/2010/main" val="2696545944"/>
              </p:ext>
            </p:extLst>
          </p:nvPr>
        </p:nvGraphicFramePr>
        <p:xfrm>
          <a:off x="2773304" y="1759549"/>
          <a:ext cx="618733" cy="522055"/>
        </p:xfrm>
        <a:graphic>
          <a:graphicData uri="http://schemas.openxmlformats.org/presentationml/2006/ole">
            <mc:AlternateContent xmlns:mc="http://schemas.openxmlformats.org/markup-compatibility/2006">
              <mc:Choice xmlns:v="urn:schemas-microsoft-com:vml" Requires="v">
                <p:oleObj name="Document" showAsIcon="1" r:id="rId3" imgW="914400" imgH="771701" progId="Word.Document.12">
                  <p:embed/>
                </p:oleObj>
              </mc:Choice>
              <mc:Fallback>
                <p:oleObj name="Document" showAsIcon="1" r:id="rId3" imgW="914400" imgH="771701" progId="Word.Document.12">
                  <p:embed/>
                  <p:pic>
                    <p:nvPicPr>
                      <p:cNvPr id="0" name=""/>
                      <p:cNvPicPr/>
                      <p:nvPr/>
                    </p:nvPicPr>
                    <p:blipFill>
                      <a:blip r:embed="rId4"/>
                      <a:stretch>
                        <a:fillRect/>
                      </a:stretch>
                    </p:blipFill>
                    <p:spPr>
                      <a:xfrm>
                        <a:off x="2773304" y="1759549"/>
                        <a:ext cx="618733" cy="522055"/>
                      </a:xfrm>
                      <a:prstGeom prst="rect">
                        <a:avLst/>
                      </a:prstGeom>
                    </p:spPr>
                  </p:pic>
                </p:oleObj>
              </mc:Fallback>
            </mc:AlternateContent>
          </a:graphicData>
        </a:graphic>
      </p:graphicFrame>
    </p:spTree>
    <p:extLst>
      <p:ext uri="{BB962C8B-B14F-4D97-AF65-F5344CB8AC3E}">
        <p14:creationId xmlns:p14="http://schemas.microsoft.com/office/powerpoint/2010/main" val="1379454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BE4933B-10C2-4841-88F7-ACE6A8974058}"/>
              </a:ext>
            </a:extLst>
          </p:cNvPr>
          <p:cNvSpPr txBox="1"/>
          <p:nvPr/>
        </p:nvSpPr>
        <p:spPr>
          <a:xfrm>
            <a:off x="1832701" y="41348"/>
            <a:ext cx="4068770" cy="307777"/>
          </a:xfrm>
          <a:prstGeom prst="rect">
            <a:avLst/>
          </a:prstGeom>
          <a:noFill/>
        </p:spPr>
        <p:txBody>
          <a:bodyPr wrap="square" rtlCol="0">
            <a:spAutoFit/>
          </a:bodyPr>
          <a:lstStyle/>
          <a:p>
            <a:r>
              <a:rPr lang="es-ES" sz="1400" dirty="0">
                <a:solidFill>
                  <a:schemeClr val="tx1">
                    <a:lumMod val="50000"/>
                    <a:lumOff val="50000"/>
                  </a:schemeClr>
                </a:solidFill>
              </a:rPr>
              <a:t>OBLIGACIONES DEL ESTUDIANTADO SELECCIONADO </a:t>
            </a:r>
          </a:p>
        </p:txBody>
      </p:sp>
      <p:sp>
        <p:nvSpPr>
          <p:cNvPr id="6" name="CuadroTexto 5">
            <a:extLst>
              <a:ext uri="{FF2B5EF4-FFF2-40B4-BE49-F238E27FC236}">
                <a16:creationId xmlns:a16="http://schemas.microsoft.com/office/drawing/2014/main" id="{C5D0D82C-D672-44D4-A3D3-A08F2C0ABA96}"/>
              </a:ext>
            </a:extLst>
          </p:cNvPr>
          <p:cNvSpPr txBox="1"/>
          <p:nvPr/>
        </p:nvSpPr>
        <p:spPr>
          <a:xfrm>
            <a:off x="2597630" y="349125"/>
            <a:ext cx="2009538" cy="276999"/>
          </a:xfrm>
          <a:prstGeom prst="rect">
            <a:avLst/>
          </a:prstGeom>
          <a:noFill/>
        </p:spPr>
        <p:txBody>
          <a:bodyPr wrap="square" rtlCol="0">
            <a:spAutoFit/>
          </a:bodyPr>
          <a:lstStyle/>
          <a:p>
            <a:r>
              <a:rPr lang="es-ES" sz="1200" b="1" dirty="0">
                <a:solidFill>
                  <a:schemeClr val="tx1">
                    <a:lumMod val="50000"/>
                    <a:lumOff val="50000"/>
                  </a:schemeClr>
                </a:solidFill>
              </a:rPr>
              <a:t>DESPUÉS DE LA MOVILIDAD</a:t>
            </a:r>
          </a:p>
        </p:txBody>
      </p:sp>
      <p:sp>
        <p:nvSpPr>
          <p:cNvPr id="11" name="CuadroTexto 10">
            <a:extLst>
              <a:ext uri="{FF2B5EF4-FFF2-40B4-BE49-F238E27FC236}">
                <a16:creationId xmlns:a16="http://schemas.microsoft.com/office/drawing/2014/main" id="{1F7F1347-3560-433C-869C-7384E09CBEAA}"/>
              </a:ext>
            </a:extLst>
          </p:cNvPr>
          <p:cNvSpPr txBox="1"/>
          <p:nvPr/>
        </p:nvSpPr>
        <p:spPr>
          <a:xfrm>
            <a:off x="281738" y="844064"/>
            <a:ext cx="5289636" cy="1831271"/>
          </a:xfrm>
          <a:prstGeom prst="rect">
            <a:avLst/>
          </a:prstGeom>
          <a:noFill/>
        </p:spPr>
        <p:txBody>
          <a:bodyPr wrap="square" rtlCol="0">
            <a:spAutoFit/>
          </a:bodyPr>
          <a:lstStyle/>
          <a:p>
            <a:pPr marL="171450" indent="-171450" algn="just">
              <a:spcAft>
                <a:spcPts val="600"/>
              </a:spcAft>
              <a:buFont typeface="Arial" panose="020B0604020202020204" pitchFamily="34" charset="0"/>
              <a:buChar char="•"/>
            </a:pPr>
            <a:r>
              <a:rPr lang="es-ES" sz="700" b="1" dirty="0"/>
              <a:t>Realizar el informe final online </a:t>
            </a:r>
            <a:r>
              <a:rPr lang="es-ES" sz="700" dirty="0"/>
              <a:t>(</a:t>
            </a:r>
            <a:r>
              <a:rPr lang="es-ES" sz="700" i="1" dirty="0"/>
              <a:t>Erasmus+ </a:t>
            </a:r>
            <a:r>
              <a:rPr lang="es-ES" sz="700" i="1" dirty="0" err="1"/>
              <a:t>participant</a:t>
            </a:r>
            <a:r>
              <a:rPr lang="es-ES" sz="700" i="1" dirty="0"/>
              <a:t> </a:t>
            </a:r>
            <a:r>
              <a:rPr lang="es-ES" sz="700" i="1" dirty="0" err="1"/>
              <a:t>report</a:t>
            </a:r>
            <a:r>
              <a:rPr lang="es-ES" sz="700" dirty="0"/>
              <a:t>) en un plazo de </a:t>
            </a:r>
            <a:r>
              <a:rPr lang="es-ES" sz="700" b="1" dirty="0"/>
              <a:t>diez días hábiles </a:t>
            </a:r>
            <a:r>
              <a:rPr lang="es-ES" sz="700" dirty="0"/>
              <a:t>desde la recepción del enlace que se le enviará a modo de requerimiento a su correo electrónico y subir el justificante en PDF a la aplicación </a:t>
            </a:r>
            <a:r>
              <a:rPr lang="es-ES" sz="700" dirty="0">
                <a:hlinkClick r:id="rId3"/>
              </a:rPr>
              <a:t>oriuca.uca.es </a:t>
            </a:r>
            <a:r>
              <a:rPr lang="es-ES" sz="700" dirty="0"/>
              <a:t>añadiendo la condición “</a:t>
            </a:r>
            <a:r>
              <a:rPr lang="es-ES" sz="700" dirty="0" err="1"/>
              <a:t>Beneficiary</a:t>
            </a:r>
            <a:r>
              <a:rPr lang="es-ES" sz="700" dirty="0"/>
              <a:t> Module informe realizado”.</a:t>
            </a:r>
          </a:p>
          <a:p>
            <a:pPr marL="171450" indent="-171450" algn="just">
              <a:spcAft>
                <a:spcPts val="600"/>
              </a:spcAft>
              <a:buFont typeface="Arial" panose="020B0604020202020204" pitchFamily="34" charset="0"/>
              <a:buChar char="•"/>
            </a:pPr>
            <a:r>
              <a:rPr lang="es-ES" sz="700" dirty="0"/>
              <a:t>Solicitar y asegurarse de que la organización de destino envía directamente a la Oficina de Internacionalización el </a:t>
            </a:r>
            <a:r>
              <a:rPr lang="es-ES" sz="700" b="1" dirty="0"/>
              <a:t>Certificado de Calificaciones (</a:t>
            </a:r>
            <a:r>
              <a:rPr lang="es-ES" sz="700" b="1" i="1" dirty="0" err="1"/>
              <a:t>Transcript</a:t>
            </a:r>
            <a:r>
              <a:rPr lang="es-ES" sz="700" b="1" i="1" dirty="0"/>
              <a:t> </a:t>
            </a:r>
            <a:r>
              <a:rPr lang="es-ES" sz="700" b="1" i="1" dirty="0" err="1"/>
              <a:t>of</a:t>
            </a:r>
            <a:r>
              <a:rPr lang="es-ES" sz="700" b="1" i="1" dirty="0"/>
              <a:t> </a:t>
            </a:r>
            <a:r>
              <a:rPr lang="es-ES" sz="700" b="1" i="1" dirty="0" err="1"/>
              <a:t>Records</a:t>
            </a:r>
            <a:r>
              <a:rPr lang="es-ES" sz="700" b="1" dirty="0"/>
              <a:t>) </a:t>
            </a:r>
            <a:r>
              <a:rPr lang="es-ES" sz="700" dirty="0"/>
              <a:t>o el Informe de estancia (en el caso de movilidades de corta duración de Doctorado). El documento debe ser enviado por la universidad de destino en un plazo de </a:t>
            </a:r>
            <a:r>
              <a:rPr lang="es-ES" sz="700" b="1" dirty="0"/>
              <a:t>diez días hábiles </a:t>
            </a:r>
            <a:r>
              <a:rPr lang="es-ES" sz="700" dirty="0"/>
              <a:t>desde la finalización de la estancia a la dirección de correo electrónico: erasmus.short@uca.es. </a:t>
            </a:r>
          </a:p>
          <a:p>
            <a:pPr marL="171450" indent="-171450" algn="just">
              <a:spcAft>
                <a:spcPts val="600"/>
              </a:spcAft>
              <a:buFont typeface="Arial" panose="020B0604020202020204" pitchFamily="34" charset="0"/>
              <a:buChar char="•"/>
            </a:pPr>
            <a:r>
              <a:rPr lang="es-ES" sz="700" dirty="0"/>
              <a:t>Solicitar y asegurarse de que la organización de destino envía directamente a la Oficina de Internacionalización el</a:t>
            </a:r>
            <a:r>
              <a:rPr lang="es-ES" sz="700" b="1" dirty="0"/>
              <a:t> Certificado Final de Estancia (</a:t>
            </a:r>
            <a:r>
              <a:rPr lang="es-ES" sz="700" b="1" i="1" dirty="0" err="1"/>
              <a:t>Attendance</a:t>
            </a:r>
            <a:r>
              <a:rPr lang="es-ES" sz="700" b="1" i="1" dirty="0"/>
              <a:t> </a:t>
            </a:r>
            <a:r>
              <a:rPr lang="es-ES" sz="700" b="1" i="1" dirty="0" err="1"/>
              <a:t>Certificate</a:t>
            </a:r>
            <a:r>
              <a:rPr lang="es-ES" sz="700" b="1" dirty="0"/>
              <a:t>)</a:t>
            </a:r>
            <a:r>
              <a:rPr lang="es-ES" sz="700" dirty="0"/>
              <a:t> debidamente cumplimentado, firmado y sellado según el modelo publicado en la web de la convocatoria en un plazo de </a:t>
            </a:r>
            <a:r>
              <a:rPr lang="es-ES" sz="700" b="1" dirty="0"/>
              <a:t>diez días hábiles </a:t>
            </a:r>
            <a:r>
              <a:rPr lang="es-ES" sz="700" dirty="0"/>
              <a:t>desde la finalización de la estancia a la dirección de correo electrónico: </a:t>
            </a:r>
            <a:r>
              <a:rPr lang="es-ES" sz="700" dirty="0">
                <a:hlinkClick r:id="rId4"/>
              </a:rPr>
              <a:t>erasmus.short@uca.es</a:t>
            </a:r>
            <a:r>
              <a:rPr lang="es-ES" sz="700" dirty="0"/>
              <a:t>. El Certificado Final de estancia no podrá indicar una fecha final de estancia posterior a la fecha de expedición del certificado.</a:t>
            </a:r>
          </a:p>
          <a:p>
            <a:pPr marL="171450" indent="-171450" algn="just">
              <a:spcAft>
                <a:spcPts val="600"/>
              </a:spcAft>
              <a:buFont typeface="Arial" panose="020B0604020202020204" pitchFamily="34" charset="0"/>
              <a:buChar char="•"/>
            </a:pPr>
            <a:r>
              <a:rPr lang="es-ES" sz="700" dirty="0"/>
              <a:t>Tramitar el </a:t>
            </a:r>
            <a:r>
              <a:rPr lang="es-ES" sz="700" b="1" dirty="0">
                <a:hlinkClick r:id="rId5" action="ppaction://hlinksldjump"/>
              </a:rPr>
              <a:t>reconocimiento de créditos </a:t>
            </a:r>
            <a:r>
              <a:rPr lang="es-ES" sz="700" dirty="0"/>
              <a:t>según se indica en la convocatoria y enviar el justificante de los créditos/horas de investigación reconocidos a la Oficina de Internacionalización mediante CAU una vez completado el trámite.</a:t>
            </a:r>
          </a:p>
        </p:txBody>
      </p:sp>
    </p:spTree>
    <p:extLst>
      <p:ext uri="{BB962C8B-B14F-4D97-AF65-F5344CB8AC3E}">
        <p14:creationId xmlns:p14="http://schemas.microsoft.com/office/powerpoint/2010/main" val="2269102592"/>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714</TotalTime>
  <Words>2069</Words>
  <Application>Microsoft Office PowerPoint</Application>
  <PresentationFormat>Personalizado</PresentationFormat>
  <Paragraphs>92</Paragraphs>
  <Slides>14</Slides>
  <Notes>1</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2</vt:i4>
      </vt:variant>
      <vt:variant>
        <vt:lpstr>Títulos de diapositiva</vt:lpstr>
      </vt:variant>
      <vt:variant>
        <vt:i4>14</vt:i4>
      </vt:variant>
    </vt:vector>
  </HeadingPairs>
  <TitlesOfParts>
    <vt:vector size="23" baseType="lpstr">
      <vt:lpstr>Arial</vt:lpstr>
      <vt:lpstr>Calibri</vt:lpstr>
      <vt:lpstr>Calibri Light</vt:lpstr>
      <vt:lpstr>Garamond</vt:lpstr>
      <vt:lpstr>Lato</vt:lpstr>
      <vt:lpstr>Times New Roman</vt:lpstr>
      <vt:lpstr>Tema de Office</vt:lpstr>
      <vt:lpstr>Acrobat Document</vt:lpstr>
      <vt:lpstr>Document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Rosa Torres Ruiz</cp:lastModifiedBy>
  <cp:revision>38</cp:revision>
  <dcterms:created xsi:type="dcterms:W3CDTF">2024-05-15T09:07:54Z</dcterms:created>
  <dcterms:modified xsi:type="dcterms:W3CDTF">2026-06-12T09:34:11Z</dcterms:modified>
</cp:coreProperties>
</file>