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099300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iMOEk0hKLv3wEehPBvfs6gRb1t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ED5BA06F-FE7F-470F-B6F5-52136476F6E7}">
  <a:tblStyle styleId="{ED5BA06F-FE7F-470F-B6F5-52136476F6E7}" styleName="Table_0">
    <a:wholeTbl>
      <a:tcTxStyle b="off" i="off">
        <a:font>
          <a:latin typeface="Georgia"/>
          <a:ea typeface="Georgia"/>
          <a:cs typeface="Georgia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9ED"/>
          </a:solidFill>
        </a:fill>
      </a:tcStyle>
    </a:wholeTbl>
    <a:band1H>
      <a:tcTxStyle/>
      <a:tcStyle>
        <a:tcBdr/>
        <a:fill>
          <a:solidFill>
            <a:srgbClr val="CFCFD9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CFD9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Georgia"/>
          <a:ea typeface="Georgia"/>
          <a:cs typeface="Georgia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Georgia"/>
          <a:ea typeface="Georgia"/>
          <a:cs typeface="Georgia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Georgia"/>
          <a:ea typeface="Georgia"/>
          <a:cs typeface="Georgia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Georgia"/>
          <a:ea typeface="Georgia"/>
          <a:cs typeface="Georgia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123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46188" y="1279525"/>
            <a:ext cx="460692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850"/>
            <a:ext cx="3076575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846295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3" name="Google Shape;123;p3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3:notes"/>
          <p:cNvSpPr txBox="1">
            <a:spLocks noGrp="1"/>
          </p:cNvSpPr>
          <p:nvPr>
            <p:ph type="sldNum" idx="12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5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6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7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8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 rot="-5400000">
            <a:off x="3393017" y="3156577"/>
            <a:ext cx="4681637" cy="586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45700" anchor="t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9"/>
          <p:cNvSpPr>
            <a:spLocks noGrp="1"/>
          </p:cNvSpPr>
          <p:nvPr>
            <p:ph type="pic" idx="2"/>
          </p:nvPr>
        </p:nvSpPr>
        <p:spPr>
          <a:xfrm>
            <a:off x="403671" y="1143000"/>
            <a:ext cx="4572000" cy="4572000"/>
          </a:xfrm>
          <a:prstGeom prst="rect">
            <a:avLst/>
          </a:prstGeom>
          <a:solidFill>
            <a:srgbClr val="EAEAEA"/>
          </a:solidFill>
          <a:ln w="508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7150" dist="31750" dir="4800000" algn="tl" rotWithShape="0">
              <a:srgbClr val="000000">
                <a:alpha val="24705"/>
              </a:srgbClr>
            </a:outerShdw>
          </a:effectLst>
        </p:spPr>
      </p:sp>
      <p:sp>
        <p:nvSpPr>
          <p:cNvPr id="99" name="Google Shape;99;p19"/>
          <p:cNvSpPr txBox="1">
            <a:spLocks noGrp="1"/>
          </p:cNvSpPr>
          <p:nvPr>
            <p:ph type="body" idx="1"/>
          </p:nvPr>
        </p:nvSpPr>
        <p:spPr>
          <a:xfrm>
            <a:off x="6088443" y="3274308"/>
            <a:ext cx="2590800" cy="2516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Georgia"/>
              <a:buNone/>
              <a:defRPr sz="1300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00"/>
              <a:buFont typeface="Georgia"/>
              <a:buNone/>
              <a:defRPr sz="1200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000"/>
              <a:buFont typeface="Georgia"/>
              <a:buNone/>
              <a:defRPr sz="1000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9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body" idx="1"/>
          </p:nvPr>
        </p:nvSpPr>
        <p:spPr>
          <a:xfrm rot="5400000">
            <a:off x="2409444" y="297180"/>
            <a:ext cx="432511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0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0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>
            <a:spLocks noGrp="1"/>
          </p:cNvSpPr>
          <p:nvPr>
            <p:ph type="title"/>
          </p:nvPr>
        </p:nvSpPr>
        <p:spPr>
          <a:xfrm rot="5400000">
            <a:off x="4991100" y="2933700"/>
            <a:ext cx="54864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1"/>
          <p:cNvSpPr txBox="1">
            <a:spLocks noGrp="1"/>
          </p:cNvSpPr>
          <p:nvPr>
            <p:ph type="body" idx="1"/>
          </p:nvPr>
        </p:nvSpPr>
        <p:spPr>
          <a:xfrm rot="5400000">
            <a:off x="838200" y="762000"/>
            <a:ext cx="5486400" cy="62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, texto y objetos" type="txAndObj">
  <p:cSld name="TEXT_AND_OBJEC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1"/>
          <p:cNvSpPr txBox="1"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1"/>
          </p:nvPr>
        </p:nvSpPr>
        <p:spPr>
          <a:xfrm>
            <a:off x="838200" y="2362200"/>
            <a:ext cx="3770313" cy="372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body" idx="2"/>
          </p:nvPr>
        </p:nvSpPr>
        <p:spPr>
          <a:xfrm>
            <a:off x="4760913" y="2362200"/>
            <a:ext cx="3770312" cy="372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dt" idx="10"/>
          </p:nvPr>
        </p:nvSpPr>
        <p:spPr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ft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apositiva de título" type="title">
  <p:cSld name="TITLE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/>
          <p:nvPr/>
        </p:nvSpPr>
        <p:spPr>
          <a:xfrm rot="10800000" flipH="1">
            <a:off x="5410182" y="3810000"/>
            <a:ext cx="3733819" cy="910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2"/>
          <p:cNvSpPr/>
          <p:nvPr/>
        </p:nvSpPr>
        <p:spPr>
          <a:xfrm rot="10800000" flipH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12"/>
          <p:cNvSpPr/>
          <p:nvPr/>
        </p:nvSpPr>
        <p:spPr>
          <a:xfrm rot="10800000" flipH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470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12"/>
          <p:cNvSpPr/>
          <p:nvPr/>
        </p:nvSpPr>
        <p:spPr>
          <a:xfrm rot="10800000" flipH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12"/>
          <p:cNvSpPr/>
          <p:nvPr/>
        </p:nvSpPr>
        <p:spPr>
          <a:xfrm rot="10800000" flipH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470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2"/>
          <p:cNvSpPr/>
          <p:nvPr/>
        </p:nvSpPr>
        <p:spPr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2"/>
          <p:cNvSpPr/>
          <p:nvPr/>
        </p:nvSpPr>
        <p:spPr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2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2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2"/>
          <p:cNvSpPr/>
          <p:nvPr/>
        </p:nvSpPr>
        <p:spPr>
          <a:xfrm rot="10800000" flipH="1">
            <a:off x="6414051" y="3643090"/>
            <a:ext cx="2729950" cy="248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2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2"/>
          <p:cNvSpPr txBox="1"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rebuchet MS"/>
              <a:buNone/>
              <a:defRPr sz="4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dt" idx="10"/>
          </p:nvPr>
        </p:nvSpPr>
        <p:spPr>
          <a:xfrm>
            <a:off x="6705600" y="4206240"/>
            <a:ext cx="96012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ftr" idx="11"/>
          </p:nvPr>
        </p:nvSpPr>
        <p:spPr>
          <a:xfrm>
            <a:off x="5410200" y="4205288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320088" y="1136"/>
            <a:ext cx="74771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300"/>
              <a:buFont typeface="Trebuchet MS"/>
              <a:buNone/>
              <a:defRPr sz="4300" b="1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2100"/>
              <a:buNone/>
              <a:defRPr sz="2100" b="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457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9250" algn="l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body" idx="2"/>
          </p:nvPr>
        </p:nvSpPr>
        <p:spPr>
          <a:xfrm>
            <a:off x="4648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9250" algn="l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sz="4000" b="0" i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prstGeom prst="rect">
            <a:avLst/>
          </a:prstGeom>
          <a:solidFill>
            <a:srgbClr val="328D96">
              <a:alpha val="24705"/>
            </a:srgbClr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>
                <a:solidFill>
                  <a:srgbClr val="414141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2"/>
          </p:nvPr>
        </p:nvSpPr>
        <p:spPr>
          <a:xfrm>
            <a:off x="4721225" y="2244970"/>
            <a:ext cx="4041775" cy="457200"/>
          </a:xfrm>
          <a:prstGeom prst="rect">
            <a:avLst/>
          </a:prstGeom>
          <a:solidFill>
            <a:srgbClr val="328D96">
              <a:alpha val="24705"/>
            </a:srgbClr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>
                <a:solidFill>
                  <a:srgbClr val="414141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body" idx="3"/>
          </p:nvPr>
        </p:nvSpPr>
        <p:spPr>
          <a:xfrm>
            <a:off x="381000" y="2708519"/>
            <a:ext cx="4041648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556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4"/>
          </p:nvPr>
        </p:nvSpPr>
        <p:spPr>
          <a:xfrm>
            <a:off x="4718304" y="2708519"/>
            <a:ext cx="4041775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556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sz="4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dt" idx="10"/>
          </p:nvPr>
        </p:nvSpPr>
        <p:spPr>
          <a:xfrm>
            <a:off x="6583680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7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7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rebuchet MS"/>
              <a:buNone/>
              <a:defRPr sz="18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body" idx="1"/>
          </p:nvPr>
        </p:nvSpPr>
        <p:spPr>
          <a:xfrm>
            <a:off x="5353496" y="2010727"/>
            <a:ext cx="3383280" cy="4617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2"/>
          </p:nvPr>
        </p:nvSpPr>
        <p:spPr>
          <a:xfrm>
            <a:off x="152400" y="776287"/>
            <a:ext cx="5102352" cy="585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3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>
              <a:spcBef>
                <a:spcPts val="300"/>
              </a:spcBef>
              <a:spcAft>
                <a:spcPts val="0"/>
              </a:spcAft>
              <a:buSzPts val="2800"/>
              <a:buChar char="▫"/>
              <a:defRPr sz="2800"/>
            </a:lvl2pPr>
            <a:lvl3pPr marL="1371600" lvl="2" indent="-381000" algn="l">
              <a:spcBef>
                <a:spcPts val="30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>
              <a:spcBef>
                <a:spcPts val="3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8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9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9"/>
          <p:cNvSpPr/>
          <p:nvPr/>
        </p:nvSpPr>
        <p:spPr>
          <a:xfrm rot="10800000" flipH="1">
            <a:off x="5410182" y="360246"/>
            <a:ext cx="3733819" cy="910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9"/>
          <p:cNvSpPr/>
          <p:nvPr/>
        </p:nvSpPr>
        <p:spPr>
          <a:xfrm rot="10800000" flipH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9"/>
          <p:cNvSpPr/>
          <p:nvPr/>
        </p:nvSpPr>
        <p:spPr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9"/>
          <p:cNvSpPr/>
          <p:nvPr/>
        </p:nvSpPr>
        <p:spPr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9"/>
          <p:cNvSpPr/>
          <p:nvPr/>
        </p:nvSpPr>
        <p:spPr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470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9"/>
          <p:cNvSpPr/>
          <p:nvPr/>
        </p:nvSpPr>
        <p:spPr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470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"/>
          <p:cNvSpPr/>
          <p:nvPr/>
        </p:nvSpPr>
        <p:spPr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9"/>
          <p:cNvSpPr/>
          <p:nvPr/>
        </p:nvSpPr>
        <p:spPr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9"/>
          <p:cNvSpPr/>
          <p:nvPr/>
        </p:nvSpPr>
        <p:spPr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9"/>
          <p:cNvSpPr/>
          <p:nvPr/>
        </p:nvSpPr>
        <p:spPr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9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Georgia"/>
              <a:buChar char="•"/>
              <a:defRPr sz="2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9370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sz="2600" b="0" i="0" u="none" strike="noStrike" cap="non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810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683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556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sz="20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429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sz="18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302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sz="16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sz="15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175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sz="14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au-rrii.uca.e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"/>
          <p:cNvSpPr txBox="1">
            <a:spLocks noGrp="1"/>
          </p:cNvSpPr>
          <p:nvPr>
            <p:ph type="body" idx="1"/>
          </p:nvPr>
        </p:nvSpPr>
        <p:spPr>
          <a:xfrm>
            <a:off x="827584" y="1844824"/>
            <a:ext cx="7632848" cy="4176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109728" lvl="0" indent="0" algn="just" rtl="0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-ES"/>
              <a:t>SEPIE – </a:t>
            </a:r>
            <a:r>
              <a:rPr lang="es-ES" sz="2200"/>
              <a:t>Servicio Español para la Internacionalización de la Educación. (fondos del programa Erasmus+ como tales). </a:t>
            </a:r>
            <a:endParaRPr/>
          </a:p>
          <a:p>
            <a:pPr marL="109728" lvl="0" indent="0" algn="just" rtl="0">
              <a:spcBef>
                <a:spcPts val="300"/>
              </a:spcBef>
              <a:spcAft>
                <a:spcPts val="0"/>
              </a:spcAft>
              <a:buSzPts val="2200"/>
              <a:buNone/>
            </a:pPr>
            <a:endParaRPr sz="2200"/>
          </a:p>
          <a:p>
            <a:pPr marL="109728" lvl="0" indent="0" algn="just" rtl="0">
              <a:spcBef>
                <a:spcPts val="300"/>
              </a:spcBef>
              <a:spcAft>
                <a:spcPts val="0"/>
              </a:spcAft>
              <a:buSzPts val="2200"/>
              <a:buNone/>
            </a:pPr>
            <a:r>
              <a:rPr lang="es-ES" sz="2200"/>
              <a:t>No es necesario solicitar la ayuda. Se adjudica automáticamente. Estos fondos aparecen en el </a:t>
            </a:r>
            <a:r>
              <a:rPr lang="es-ES" sz="2200" b="1"/>
              <a:t>Convenio de Subvención</a:t>
            </a:r>
            <a:r>
              <a:rPr lang="es-ES" sz="2200"/>
              <a:t>, cuya </a:t>
            </a:r>
            <a:r>
              <a:rPr lang="es-ES" sz="2200" b="1"/>
              <a:t>firma</a:t>
            </a:r>
            <a:r>
              <a:rPr lang="es-ES" sz="2200"/>
              <a:t> es </a:t>
            </a:r>
            <a:r>
              <a:rPr lang="es-ES" sz="2200" b="1"/>
              <a:t>OBLIGATORIA ANTES DE INICIAR LA MOVILIDAD</a:t>
            </a:r>
            <a:r>
              <a:rPr lang="es-ES" sz="2200"/>
              <a:t>. </a:t>
            </a:r>
            <a:endParaRPr/>
          </a:p>
          <a:p>
            <a:pPr marL="109728" lvl="0" indent="0" algn="just" rtl="0">
              <a:spcBef>
                <a:spcPts val="300"/>
              </a:spcBef>
              <a:spcAft>
                <a:spcPts val="0"/>
              </a:spcAft>
              <a:buSzPts val="2200"/>
              <a:buNone/>
            </a:pPr>
            <a:endParaRPr sz="2200"/>
          </a:p>
          <a:p>
            <a:pPr marL="109728" lvl="0" indent="0" algn="just" rtl="0">
              <a:spcBef>
                <a:spcPts val="300"/>
              </a:spcBef>
              <a:spcAft>
                <a:spcPts val="0"/>
              </a:spcAft>
              <a:buSzPts val="2200"/>
              <a:buNone/>
            </a:pPr>
            <a:r>
              <a:rPr lang="es-ES" sz="2200" b="1"/>
              <a:t>MUY IMPORTANTE</a:t>
            </a:r>
            <a:r>
              <a:rPr lang="es-ES" sz="2200"/>
              <a:t>: </a:t>
            </a:r>
            <a:r>
              <a:rPr lang="es-ES" sz="2400"/>
              <a:t>El periodo mínimo de estancia para recibir una ayuda Erasmus+ es 2 meses (60 días). </a:t>
            </a:r>
            <a:endParaRPr/>
          </a:p>
        </p:txBody>
      </p:sp>
      <p:sp>
        <p:nvSpPr>
          <p:cNvPr id="120" name="Google Shape;120;p1"/>
          <p:cNvSpPr txBox="1"/>
          <p:nvPr/>
        </p:nvSpPr>
        <p:spPr>
          <a:xfrm>
            <a:off x="457200" y="47667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SEPIE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"/>
          <p:cNvSpPr/>
          <p:nvPr/>
        </p:nvSpPr>
        <p:spPr>
          <a:xfrm>
            <a:off x="1079500" y="1184275"/>
            <a:ext cx="6300812" cy="565868"/>
          </a:xfrm>
          <a:prstGeom prst="roundRect">
            <a:avLst>
              <a:gd name="adj" fmla="val 16667"/>
            </a:avLst>
          </a:prstGeom>
          <a:solidFill>
            <a:srgbClr val="D6D6DF"/>
          </a:solidFill>
          <a:ln w="19050" cap="flat" cmpd="sng">
            <a:solidFill>
              <a:srgbClr val="3C3D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3"/>
          <p:cNvSpPr txBox="1"/>
          <p:nvPr/>
        </p:nvSpPr>
        <p:spPr>
          <a:xfrm>
            <a:off x="1184275" y="1219671"/>
            <a:ext cx="6049963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2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Estudiante Erasmus+ </a:t>
            </a:r>
            <a:r>
              <a:rPr lang="es-ES" sz="2200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Prácticas </a:t>
            </a:r>
            <a:r>
              <a:rPr lang="es-ES" sz="2200" b="0" i="0" u="none" strike="noStrike" cap="none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Curso </a:t>
            </a:r>
            <a:r>
              <a:rPr lang="es-ES" sz="22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202</a:t>
            </a:r>
            <a:r>
              <a:rPr lang="es-ES" sz="22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5</a:t>
            </a:r>
            <a:r>
              <a:rPr lang="es-ES" sz="22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/2</a:t>
            </a:r>
            <a:r>
              <a:rPr lang="es-ES" sz="22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6</a:t>
            </a:r>
            <a:endParaRPr dirty="0"/>
          </a:p>
        </p:txBody>
      </p:sp>
      <p:sp>
        <p:nvSpPr>
          <p:cNvPr id="128" name="Google Shape;128;p3"/>
          <p:cNvSpPr/>
          <p:nvPr/>
        </p:nvSpPr>
        <p:spPr>
          <a:xfrm>
            <a:off x="5181650" y="2195831"/>
            <a:ext cx="3365497" cy="968702"/>
          </a:xfrm>
          <a:prstGeom prst="roundRect">
            <a:avLst>
              <a:gd name="adj" fmla="val 16667"/>
            </a:avLst>
          </a:prstGeom>
          <a:solidFill>
            <a:srgbClr val="D6D6DF"/>
          </a:solidFill>
          <a:ln w="19050" cap="flat" cmpd="sng">
            <a:solidFill>
              <a:srgbClr val="3C3D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3"/>
          <p:cNvSpPr/>
          <p:nvPr/>
        </p:nvSpPr>
        <p:spPr>
          <a:xfrm>
            <a:off x="5652120" y="3758792"/>
            <a:ext cx="2584866" cy="916405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3C3D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3"/>
          <p:cNvSpPr txBox="1"/>
          <p:nvPr/>
        </p:nvSpPr>
        <p:spPr>
          <a:xfrm>
            <a:off x="5302719" y="2195831"/>
            <a:ext cx="30147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SEPIE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1" name="Google Shape;131;p3"/>
          <p:cNvSpPr txBox="1"/>
          <p:nvPr/>
        </p:nvSpPr>
        <p:spPr>
          <a:xfrm>
            <a:off x="5213211" y="3758792"/>
            <a:ext cx="3466840" cy="872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Estudiantes con menos oportunidades</a:t>
            </a:r>
            <a:endParaRPr/>
          </a:p>
        </p:txBody>
      </p:sp>
      <p:cxnSp>
        <p:nvCxnSpPr>
          <p:cNvPr id="132" name="Google Shape;132;p3"/>
          <p:cNvCxnSpPr/>
          <p:nvPr/>
        </p:nvCxnSpPr>
        <p:spPr>
          <a:xfrm>
            <a:off x="6480174" y="1750143"/>
            <a:ext cx="0" cy="382713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33" name="Google Shape;133;p3"/>
          <p:cNvSpPr/>
          <p:nvPr/>
        </p:nvSpPr>
        <p:spPr>
          <a:xfrm>
            <a:off x="128587" y="1947863"/>
            <a:ext cx="4319232" cy="1800799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3C3D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3"/>
          <p:cNvSpPr txBox="1"/>
          <p:nvPr/>
        </p:nvSpPr>
        <p:spPr>
          <a:xfrm>
            <a:off x="311148" y="2010472"/>
            <a:ext cx="4079875" cy="1703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Ayuda Económica General: 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Ayuda mensual para todo el alumnado Erasmus+ según el Grupo de Países donde esté incluido su destino </a:t>
            </a:r>
            <a:endParaRPr/>
          </a:p>
        </p:txBody>
      </p:sp>
      <p:cxnSp>
        <p:nvCxnSpPr>
          <p:cNvPr id="135" name="Google Shape;135;p3"/>
          <p:cNvCxnSpPr/>
          <p:nvPr/>
        </p:nvCxnSpPr>
        <p:spPr>
          <a:xfrm rot="10800000">
            <a:off x="4572000" y="2924944"/>
            <a:ext cx="566737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36" name="Google Shape;136;p3"/>
          <p:cNvSpPr/>
          <p:nvPr/>
        </p:nvSpPr>
        <p:spPr>
          <a:xfrm>
            <a:off x="207109" y="4466889"/>
            <a:ext cx="5373003" cy="1438162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3C3D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3"/>
          <p:cNvSpPr txBox="1"/>
          <p:nvPr/>
        </p:nvSpPr>
        <p:spPr>
          <a:xfrm>
            <a:off x="329064" y="4491056"/>
            <a:ext cx="5179039" cy="1288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Ayuda Económica Especial para estudiantes con menos oportunidades: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250 € /mes de estancia</a:t>
            </a:r>
            <a:endParaRPr/>
          </a:p>
        </p:txBody>
      </p:sp>
      <p:cxnSp>
        <p:nvCxnSpPr>
          <p:cNvPr id="138" name="Google Shape;138;p3"/>
          <p:cNvCxnSpPr/>
          <p:nvPr/>
        </p:nvCxnSpPr>
        <p:spPr>
          <a:xfrm flipH="1">
            <a:off x="5702067" y="4798882"/>
            <a:ext cx="1046163" cy="42703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39" name="Google Shape;139;p3"/>
          <p:cNvCxnSpPr/>
          <p:nvPr/>
        </p:nvCxnSpPr>
        <p:spPr>
          <a:xfrm>
            <a:off x="6948264" y="3164533"/>
            <a:ext cx="0" cy="549803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40" name="Google Shape;140;p3"/>
          <p:cNvSpPr txBox="1">
            <a:spLocks noGrp="1"/>
          </p:cNvSpPr>
          <p:nvPr>
            <p:ph type="title"/>
          </p:nvPr>
        </p:nvSpPr>
        <p:spPr>
          <a:xfrm>
            <a:off x="191447" y="32067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rebuchet MS"/>
              <a:buNone/>
            </a:pPr>
            <a:r>
              <a:rPr lang="es-ES" sz="3600"/>
              <a:t>Financiación SEPIE Y MEFP</a:t>
            </a:r>
            <a:endParaRPr/>
          </a:p>
        </p:txBody>
      </p:sp>
      <p:sp>
        <p:nvSpPr>
          <p:cNvPr id="141" name="Google Shape;141;p3"/>
          <p:cNvSpPr/>
          <p:nvPr/>
        </p:nvSpPr>
        <p:spPr>
          <a:xfrm>
            <a:off x="1062061" y="3714336"/>
            <a:ext cx="1071563" cy="785812"/>
          </a:xfrm>
          <a:prstGeom prst="mathPlus">
            <a:avLst>
              <a:gd name="adj1" fmla="val 23520"/>
            </a:avLst>
          </a:prstGeom>
          <a:solidFill>
            <a:schemeClr val="accent1"/>
          </a:solidFill>
          <a:ln w="19050" cap="flat" cmpd="sng">
            <a:solidFill>
              <a:srgbClr val="3C3D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3"/>
          <p:cNvSpPr txBox="1"/>
          <p:nvPr/>
        </p:nvSpPr>
        <p:spPr>
          <a:xfrm>
            <a:off x="191447" y="5968026"/>
            <a:ext cx="86199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 el caso de los estudiantes con menos oportunidades se suman la ayuda general y la ayuda especial. 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"/>
          <p:cNvSpPr txBox="1">
            <a:spLocks noGrp="1"/>
          </p:cNvSpPr>
          <p:nvPr>
            <p:ph type="body" idx="1"/>
          </p:nvPr>
        </p:nvSpPr>
        <p:spPr>
          <a:xfrm>
            <a:off x="392473" y="1955998"/>
            <a:ext cx="8229600" cy="4824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55000" lnSpcReduction="20000"/>
          </a:bodyPr>
          <a:lstStyle/>
          <a:p>
            <a:pPr marL="365760" lvl="0" indent="-239363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s-ES" sz="3500" dirty="0"/>
              <a:t>Ser beneficiario de una </a:t>
            </a:r>
            <a:r>
              <a:rPr lang="es-ES" sz="3500" b="1" dirty="0"/>
              <a:t>beca de estudios </a:t>
            </a:r>
            <a:r>
              <a:rPr lang="es-ES" sz="3500" dirty="0"/>
              <a:t>de carácter general la Administración General del Estado para realizar </a:t>
            </a:r>
            <a:r>
              <a:rPr lang="es-ES" sz="3500" dirty="0" smtClean="0"/>
              <a:t>estudios universitarios </a:t>
            </a:r>
            <a:r>
              <a:rPr lang="es-ES" sz="3500" dirty="0"/>
              <a:t>y otros estudios superiores </a:t>
            </a:r>
            <a:r>
              <a:rPr lang="es-ES" sz="3500" b="1" dirty="0"/>
              <a:t>en el curso inmediatamente anterior al que se vaya a realizar la movilidad, o en el curso académico en el que se realice la movilidad. </a:t>
            </a:r>
            <a:endParaRPr dirty="0"/>
          </a:p>
          <a:p>
            <a:pPr marL="365760" lvl="0" indent="-133794" algn="just" rtl="0">
              <a:spcBef>
                <a:spcPts val="300"/>
              </a:spcBef>
              <a:spcAft>
                <a:spcPts val="0"/>
              </a:spcAft>
              <a:buSzPct val="100000"/>
              <a:buNone/>
            </a:pPr>
            <a:endParaRPr sz="3500" dirty="0"/>
          </a:p>
          <a:p>
            <a:pPr marL="365760" lvl="0" indent="-239363" algn="just" rtl="0">
              <a:spcBef>
                <a:spcPts val="300"/>
              </a:spcBef>
              <a:spcAft>
                <a:spcPts val="0"/>
              </a:spcAft>
              <a:buSzPct val="100000"/>
              <a:buChar char="•"/>
            </a:pPr>
            <a:r>
              <a:rPr lang="es-ES" sz="3500" dirty="0"/>
              <a:t>Pertenecer a una </a:t>
            </a:r>
            <a:r>
              <a:rPr lang="es-ES" sz="3500" b="1" dirty="0"/>
              <a:t>familia numerosa o monoparental</a:t>
            </a:r>
            <a:r>
              <a:rPr lang="es-ES" sz="3500" dirty="0"/>
              <a:t>.</a:t>
            </a:r>
            <a:endParaRPr dirty="0"/>
          </a:p>
          <a:p>
            <a:pPr marL="365760" lvl="0" indent="-133794" algn="just" rtl="0">
              <a:spcBef>
                <a:spcPts val="300"/>
              </a:spcBef>
              <a:spcAft>
                <a:spcPts val="0"/>
              </a:spcAft>
              <a:buSzPct val="100000"/>
              <a:buNone/>
            </a:pPr>
            <a:endParaRPr sz="3500" dirty="0"/>
          </a:p>
          <a:p>
            <a:pPr marL="365760" lvl="0" indent="-239363" algn="just" rt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SzPct val="100000"/>
              <a:buChar char="•"/>
            </a:pPr>
            <a:r>
              <a:rPr lang="es-ES" sz="3500" dirty="0"/>
              <a:t>Tener la condición de </a:t>
            </a:r>
            <a:r>
              <a:rPr lang="es-ES" sz="3500" b="1" dirty="0"/>
              <a:t>refugiado</a:t>
            </a:r>
            <a:r>
              <a:rPr lang="es-ES" sz="3500" dirty="0"/>
              <a:t> o con derecho a protección subsidiaria o haber presentado solicitud de protección internacional en España. </a:t>
            </a:r>
            <a:endParaRPr dirty="0"/>
          </a:p>
          <a:p>
            <a:pPr marL="365760" lvl="0" indent="-133794" algn="just" rtl="0">
              <a:spcBef>
                <a:spcPts val="300"/>
              </a:spcBef>
              <a:spcAft>
                <a:spcPts val="0"/>
              </a:spcAft>
              <a:buSzPct val="100000"/>
              <a:buNone/>
            </a:pPr>
            <a:endParaRPr sz="3500" dirty="0"/>
          </a:p>
          <a:p>
            <a:pPr marL="365760" lvl="0" indent="-239363" algn="just" rt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SzPct val="100000"/>
              <a:buChar char="•"/>
            </a:pPr>
            <a:r>
              <a:rPr lang="es-ES" sz="3500" dirty="0"/>
              <a:t>Tener reconocida y calificada legalmente una </a:t>
            </a:r>
            <a:r>
              <a:rPr lang="es-ES" sz="3500" b="1" dirty="0"/>
              <a:t>discapacidad en grado igual o superior al 33 por ciento, o un grado equivalente en el caso de estudiantes extranjeros. </a:t>
            </a:r>
            <a:endParaRPr dirty="0"/>
          </a:p>
          <a:p>
            <a:pPr marL="365760" lvl="0" indent="-158241" algn="l" rtl="0">
              <a:spcBef>
                <a:spcPts val="300"/>
              </a:spcBef>
              <a:spcAft>
                <a:spcPts val="0"/>
              </a:spcAft>
              <a:buSzPct val="100000"/>
              <a:buNone/>
            </a:pPr>
            <a:endParaRPr dirty="0"/>
          </a:p>
        </p:txBody>
      </p:sp>
      <p:sp>
        <p:nvSpPr>
          <p:cNvPr id="148" name="Google Shape;148;p4"/>
          <p:cNvSpPr txBox="1"/>
          <p:nvPr/>
        </p:nvSpPr>
        <p:spPr>
          <a:xfrm>
            <a:off x="426903" y="548680"/>
            <a:ext cx="8229600" cy="115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 b="1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Financiación SEPIE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b="1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Estudiantes con menos oportunidades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5"/>
          <p:cNvSpPr txBox="1">
            <a:spLocks noGrp="1"/>
          </p:cNvSpPr>
          <p:nvPr>
            <p:ph type="body" idx="1"/>
          </p:nvPr>
        </p:nvSpPr>
        <p:spPr>
          <a:xfrm>
            <a:off x="502016" y="1844824"/>
            <a:ext cx="8139967" cy="4735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65760" lvl="0" indent="-246983" algn="just" rtl="0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s-ES" sz="1900"/>
              <a:t>Percibir la unidad familiar una prestación de Ingreso mínimo vital / Renta Mínima de Inserción o cualquier otra prestación de igual o similar naturaleza, según la denominación adoptada en Andalucía.</a:t>
            </a:r>
            <a:endParaRPr/>
          </a:p>
          <a:p>
            <a:pPr marL="109728" lvl="0" indent="0" algn="just" rtl="0">
              <a:spcBef>
                <a:spcPts val="300"/>
              </a:spcBef>
              <a:spcAft>
                <a:spcPts val="0"/>
              </a:spcAft>
              <a:buSzPct val="100000"/>
              <a:buNone/>
            </a:pPr>
            <a:endParaRPr sz="1900"/>
          </a:p>
          <a:p>
            <a:pPr marL="365760" lvl="0" indent="-246983" algn="just" rtl="0">
              <a:spcBef>
                <a:spcPts val="300"/>
              </a:spcBef>
              <a:spcAft>
                <a:spcPts val="0"/>
              </a:spcAft>
              <a:buSzPct val="100000"/>
              <a:buChar char="•"/>
            </a:pPr>
            <a:r>
              <a:rPr lang="es-ES" sz="1900"/>
              <a:t>Estar en riesgo de exclusión social.</a:t>
            </a:r>
            <a:endParaRPr/>
          </a:p>
          <a:p>
            <a:pPr marL="109728" lvl="0" indent="0" algn="just" rtl="0">
              <a:spcBef>
                <a:spcPts val="300"/>
              </a:spcBef>
              <a:spcAft>
                <a:spcPts val="0"/>
              </a:spcAft>
              <a:buSzPct val="100000"/>
              <a:buNone/>
            </a:pPr>
            <a:endParaRPr sz="1900"/>
          </a:p>
          <a:p>
            <a:pPr marL="365760" lvl="0" indent="-246983" algn="just" rtl="0">
              <a:spcBef>
                <a:spcPts val="300"/>
              </a:spcBef>
              <a:spcAft>
                <a:spcPts val="0"/>
              </a:spcAft>
              <a:buSzPct val="100000"/>
              <a:buChar char="•"/>
            </a:pPr>
            <a:r>
              <a:rPr lang="es-ES" sz="1900"/>
              <a:t>Encontrarse en una situación de especial necesidad y emergencia social. </a:t>
            </a:r>
            <a:endParaRPr sz="1900"/>
          </a:p>
          <a:p>
            <a:pPr marL="0" lvl="0" indent="0" algn="just" rtl="0">
              <a:spcBef>
                <a:spcPts val="300"/>
              </a:spcBef>
              <a:spcAft>
                <a:spcPts val="0"/>
              </a:spcAft>
              <a:buNone/>
            </a:pPr>
            <a:endParaRPr sz="1900"/>
          </a:p>
          <a:p>
            <a:pPr marL="365760" lvl="0" indent="-246983" algn="just" rtl="0">
              <a:spcBef>
                <a:spcPts val="300"/>
              </a:spcBef>
              <a:spcAft>
                <a:spcPts val="0"/>
              </a:spcAft>
              <a:buSzPct val="100000"/>
              <a:buChar char="•"/>
            </a:pPr>
            <a:r>
              <a:rPr lang="es-ES" sz="1900"/>
              <a:t>Padecer problemas físicos o mentales que genere la necesidad de apoyo adicional. </a:t>
            </a:r>
            <a:endParaRPr sz="1900"/>
          </a:p>
          <a:p>
            <a:pPr marL="109728" lvl="0" indent="0" algn="just" rtl="0">
              <a:spcBef>
                <a:spcPts val="300"/>
              </a:spcBef>
              <a:spcAft>
                <a:spcPts val="0"/>
              </a:spcAft>
              <a:buSzPct val="100000"/>
              <a:buNone/>
            </a:pPr>
            <a:endParaRPr sz="1900"/>
          </a:p>
          <a:p>
            <a:pPr marL="365760" lvl="0" indent="-246983" algn="just" rtl="0">
              <a:spcBef>
                <a:spcPts val="300"/>
              </a:spcBef>
              <a:spcAft>
                <a:spcPts val="0"/>
              </a:spcAft>
              <a:buSzPct val="100000"/>
              <a:buChar char="•"/>
            </a:pPr>
            <a:r>
              <a:rPr lang="es-ES" sz="1900"/>
              <a:t>Ser víctima de terrorismo, de violencia de género o en situación de orfandad. </a:t>
            </a:r>
            <a:endParaRPr/>
          </a:p>
          <a:p>
            <a:pPr marL="109728" lvl="0" indent="0" algn="just" rtl="0">
              <a:spcBef>
                <a:spcPts val="300"/>
              </a:spcBef>
              <a:spcAft>
                <a:spcPts val="0"/>
              </a:spcAft>
              <a:buSzPct val="100000"/>
              <a:buNone/>
            </a:pPr>
            <a:endParaRPr sz="1900"/>
          </a:p>
          <a:p>
            <a:pPr marL="365760" lvl="0" indent="-246983" algn="just" rtl="0">
              <a:spcBef>
                <a:spcPts val="300"/>
              </a:spcBef>
              <a:spcAft>
                <a:spcPts val="0"/>
              </a:spcAft>
              <a:buSzPct val="100000"/>
              <a:buChar char="•"/>
            </a:pPr>
            <a:r>
              <a:rPr lang="es-ES" sz="1900"/>
              <a:t>Encontrarse en una situación de dependencia o con dependientes a cargo.</a:t>
            </a:r>
            <a:endParaRPr/>
          </a:p>
          <a:p>
            <a:pPr marL="109728" lvl="0" indent="0" algn="just" rtl="0">
              <a:spcBef>
                <a:spcPts val="300"/>
              </a:spcBef>
              <a:spcAft>
                <a:spcPts val="0"/>
              </a:spcAft>
              <a:buSzPct val="100000"/>
              <a:buNone/>
            </a:pPr>
            <a:endParaRPr sz="1900"/>
          </a:p>
          <a:p>
            <a:pPr marL="365760" lvl="0" indent="-246983" algn="just" rtl="0">
              <a:spcBef>
                <a:spcPts val="300"/>
              </a:spcBef>
              <a:spcAft>
                <a:spcPts val="0"/>
              </a:spcAft>
              <a:buSzPct val="100000"/>
              <a:buChar char="•"/>
            </a:pPr>
            <a:r>
              <a:rPr lang="es-ES" sz="1900"/>
              <a:t>Tener un contrato de trabajo a tiempo completo. </a:t>
            </a:r>
            <a:endParaRPr sz="1900"/>
          </a:p>
        </p:txBody>
      </p:sp>
      <p:sp>
        <p:nvSpPr>
          <p:cNvPr id="154" name="Google Shape;154;p5"/>
          <p:cNvSpPr txBox="1"/>
          <p:nvPr/>
        </p:nvSpPr>
        <p:spPr>
          <a:xfrm>
            <a:off x="426903" y="548680"/>
            <a:ext cx="8229600" cy="115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 b="1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Financiación SEPIE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b="1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Estudiantes con menos oportunidades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6"/>
          <p:cNvSpPr txBox="1">
            <a:spLocks noGrp="1"/>
          </p:cNvSpPr>
          <p:nvPr>
            <p:ph type="body" idx="1"/>
          </p:nvPr>
        </p:nvSpPr>
        <p:spPr>
          <a:xfrm>
            <a:off x="179387" y="1910188"/>
            <a:ext cx="8863013" cy="799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5760" lvl="0" indent="-256032" algn="just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s-ES" sz="1200" b="1" dirty="0"/>
              <a:t>Duración de la Estancia:</a:t>
            </a:r>
            <a:r>
              <a:rPr lang="es-ES" sz="1200" dirty="0"/>
              <a:t> mínimo 2 meses y máximo 12 meses.</a:t>
            </a:r>
            <a:endParaRPr sz="1200" dirty="0"/>
          </a:p>
          <a:p>
            <a:pPr marL="365760" lvl="0" indent="-256032" algn="just" rtl="0">
              <a:spcBef>
                <a:spcPts val="300"/>
              </a:spcBef>
              <a:spcAft>
                <a:spcPts val="0"/>
              </a:spcAft>
              <a:buSzPts val="2000"/>
              <a:buChar char="•"/>
            </a:pPr>
            <a:r>
              <a:rPr lang="es-ES" sz="1200" b="1" dirty="0"/>
              <a:t>Financiación de la Estancia:</a:t>
            </a:r>
            <a:r>
              <a:rPr lang="es-ES" sz="1200" dirty="0"/>
              <a:t> mínimo 2 meses y máximo 12 meses.</a:t>
            </a:r>
            <a:endParaRPr sz="1200" dirty="0"/>
          </a:p>
          <a:p>
            <a:pPr marL="365760" lvl="0" indent="-256032" algn="just" rtl="0">
              <a:spcBef>
                <a:spcPts val="300"/>
              </a:spcBef>
              <a:spcAft>
                <a:spcPts val="0"/>
              </a:spcAft>
              <a:buSzPts val="2000"/>
              <a:buChar char="•"/>
            </a:pPr>
            <a:r>
              <a:rPr lang="es-ES" sz="1200" b="1" dirty="0"/>
              <a:t>Grupos de países</a:t>
            </a:r>
            <a:r>
              <a:rPr lang="es-ES" sz="1200" dirty="0"/>
              <a:t>:</a:t>
            </a:r>
            <a:endParaRPr sz="1200" dirty="0"/>
          </a:p>
        </p:txBody>
      </p:sp>
      <p:sp>
        <p:nvSpPr>
          <p:cNvPr id="160" name="Google Shape;160;p6"/>
          <p:cNvSpPr txBox="1"/>
          <p:nvPr/>
        </p:nvSpPr>
        <p:spPr>
          <a:xfrm>
            <a:off x="323528" y="7671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 b="1" i="0" u="none" strike="noStrike" cap="none" dirty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Financiación SEPIE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b="1" i="0" u="none" strike="noStrike" cap="none" dirty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Ayuda Económica General</a:t>
            </a:r>
            <a:endParaRPr dirty="0"/>
          </a:p>
        </p:txBody>
      </p:sp>
      <p:graphicFrame>
        <p:nvGraphicFramePr>
          <p:cNvPr id="161" name="Google Shape;161;p6"/>
          <p:cNvGraphicFramePr/>
          <p:nvPr>
            <p:extLst>
              <p:ext uri="{D42A27DB-BD31-4B8C-83A1-F6EECF244321}">
                <p14:modId xmlns:p14="http://schemas.microsoft.com/office/powerpoint/2010/main" val="3297450340"/>
              </p:ext>
            </p:extLst>
          </p:nvPr>
        </p:nvGraphicFramePr>
        <p:xfrm>
          <a:off x="460167" y="2696323"/>
          <a:ext cx="8257550" cy="4021894"/>
        </p:xfrm>
        <a:graphic>
          <a:graphicData uri="http://schemas.openxmlformats.org/drawingml/2006/table">
            <a:tbl>
              <a:tblPr firstRow="1" bandRow="1">
                <a:noFill/>
                <a:tableStyleId>{ED5BA06F-FE7F-470F-B6F5-52136476F6E7}</a:tableStyleId>
              </a:tblPr>
              <a:tblGrid>
                <a:gridCol w="1995575"/>
                <a:gridCol w="6261975"/>
              </a:tblGrid>
              <a:tr h="109653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50"/>
                        <a:buFont typeface="Noto Sans Symbols"/>
                        <a:buNone/>
                      </a:pPr>
                      <a:r>
                        <a:rPr lang="es-ES" sz="14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Erasmus+ KA131 Grupo 1</a:t>
                      </a:r>
                      <a:endParaRPr sz="14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50"/>
                        <a:buFont typeface="Noto Sans Symbols"/>
                        <a:buNone/>
                      </a:pPr>
                      <a:r>
                        <a:rPr lang="es-ES" sz="1400" b="0" i="0" u="none" strike="noStrike" cap="none" dirty="0" smtClean="0">
                          <a:solidFill>
                            <a:srgbClr val="0070C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500€</a:t>
                      </a:r>
                      <a:r>
                        <a:rPr lang="es-ES" sz="1400" b="0" i="0" u="none" strike="noStrike" cap="none" dirty="0">
                          <a:solidFill>
                            <a:srgbClr val="0070C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/mes</a:t>
                      </a:r>
                      <a:endParaRPr sz="1400" dirty="0"/>
                    </a:p>
                  </a:txBody>
                  <a:tcPr marL="91450" marR="91450" marT="45725" marB="45725">
                    <a:solidFill>
                      <a:srgbClr val="B6B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50"/>
                        <a:buFont typeface="Noto Sans Symbols"/>
                        <a:buNone/>
                        <a:tabLst/>
                        <a:defRPr/>
                      </a:pPr>
                      <a:r>
                        <a:rPr lang="es-ES" b="1" i="1" dirty="0" smtClean="0">
                          <a:solidFill>
                            <a:schemeClr val="tx1"/>
                          </a:solidFill>
                        </a:rPr>
                        <a:t>ALEMANIA, AUSTRIA, BELGICA, DINAMARCA, FINLANDIA, FRANCIA, IRLANDA, ISLANDIA, ITALIA, LIECHTENSTEIN, LUXEMBURGO, NORUEGA, PAISES BAJOS, SUECIA.</a:t>
                      </a:r>
                      <a:endParaRPr lang="es-ES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50"/>
                        <a:buFont typeface="Noto Sans Symbols"/>
                        <a:buNone/>
                      </a:pPr>
                      <a:endParaRPr sz="1400" dirty="0"/>
                    </a:p>
                  </a:txBody>
                  <a:tcPr marL="91450" marR="91450" marT="45725" marB="45725">
                    <a:solidFill>
                      <a:srgbClr val="B6B6D3"/>
                    </a:solidFill>
                  </a:tcPr>
                </a:tc>
              </a:tr>
              <a:tr h="109653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50"/>
                        <a:buFont typeface="Noto Sans Symbols"/>
                        <a:buNone/>
                      </a:pPr>
                      <a:r>
                        <a:rPr lang="es-ES" sz="14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Erasmus+ KA131 Grupo 2</a:t>
                      </a:r>
                      <a:endParaRPr sz="14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50"/>
                        <a:buFont typeface="Noto Sans Symbols"/>
                        <a:buNone/>
                      </a:pPr>
                      <a:r>
                        <a:rPr lang="es-ES" sz="1400" b="0" i="0" u="none" strike="noStrike" cap="none" dirty="0" smtClean="0">
                          <a:solidFill>
                            <a:srgbClr val="0070C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450€</a:t>
                      </a:r>
                      <a:r>
                        <a:rPr lang="es-ES" sz="1400" b="0" i="0" u="none" strike="noStrike" cap="none" dirty="0">
                          <a:solidFill>
                            <a:srgbClr val="0070C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/mes</a:t>
                      </a:r>
                      <a:endParaRPr sz="14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s-ES" b="1" i="1" dirty="0" smtClean="0"/>
                        <a:t>CHIPRE, ESLOVAQUIA, ESLOVENIA, ESTONIA, GRECIA, LETONIA, MALTA, PORTUGAL, REPUBLICA CHECA.</a:t>
                      </a:r>
                      <a:endParaRPr lang="es-ES" b="1" dirty="0"/>
                    </a:p>
                  </a:txBody>
                  <a:tcPr marL="91450" marR="91450" marT="45725" marB="45725"/>
                </a:tc>
              </a:tr>
              <a:tr h="76633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50"/>
                        <a:buFont typeface="Noto Sans Symbols"/>
                        <a:buNone/>
                      </a:pPr>
                      <a:r>
                        <a:rPr lang="es-ES" sz="14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Erasmus+ KA131 Grupo 3</a:t>
                      </a:r>
                      <a:endParaRPr sz="14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50"/>
                        <a:buFont typeface="Noto Sans Symbols"/>
                        <a:buNone/>
                      </a:pPr>
                      <a:r>
                        <a:rPr lang="es-ES" sz="1400" b="0" i="0" u="none" strike="noStrike" cap="none" dirty="0" smtClean="0">
                          <a:solidFill>
                            <a:srgbClr val="0070C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400€</a:t>
                      </a:r>
                      <a:r>
                        <a:rPr lang="es-ES" sz="1400" b="0" i="0" u="none" strike="noStrike" cap="none" dirty="0">
                          <a:solidFill>
                            <a:srgbClr val="0070C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/mes</a:t>
                      </a:r>
                      <a:endParaRPr sz="14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s-ES" b="1" i="1" dirty="0" smtClean="0"/>
                        <a:t>BULGARIA, CROACIA, HUNGRIA, LITUANIA, MACEDONIA, POLONIA, RUMANIA, SERBIA, TURQUIA.</a:t>
                      </a:r>
                      <a:endParaRPr lang="es-ES" b="1" dirty="0"/>
                    </a:p>
                  </a:txBody>
                  <a:tcPr marL="91450" marR="91450" marT="45725" marB="45725"/>
                </a:tc>
              </a:tr>
              <a:tr h="7196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50"/>
                        <a:buFont typeface="Noto Sans Symbols"/>
                        <a:buNone/>
                      </a:pPr>
                      <a:r>
                        <a:rPr lang="es-ES" sz="1400" b="1" i="0" u="none" strike="noStrike" cap="none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Erasmus+ KA131 Grupo 4</a:t>
                      </a:r>
                      <a:endParaRPr lang="es-E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50"/>
                        <a:buFont typeface="Noto Sans Symbols"/>
                        <a:buNone/>
                      </a:pPr>
                      <a:r>
                        <a:rPr lang="es-ES" sz="1400" b="0" i="0" u="none" strike="noStrike" cap="none" dirty="0" smtClean="0">
                          <a:solidFill>
                            <a:srgbClr val="0070C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700€</a:t>
                      </a:r>
                      <a:r>
                        <a:rPr lang="es-ES" sz="1400" b="0" i="0" u="none" strike="noStrike" cap="none" dirty="0" smtClean="0">
                          <a:solidFill>
                            <a:srgbClr val="0070C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/mes</a:t>
                      </a:r>
                      <a:endParaRPr lang="es-ES" sz="1400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50"/>
                        <a:buFont typeface="Noto Sans Symbols"/>
                        <a:buNone/>
                      </a:pPr>
                      <a:endParaRPr sz="14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50"/>
                        <a:buFont typeface="Noto Sans Symbols"/>
                        <a:buNone/>
                        <a:tabLst/>
                        <a:defRPr/>
                      </a:pPr>
                      <a:r>
                        <a:rPr lang="es-ES" sz="1400" b="1" i="1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Georgia"/>
                          <a:cs typeface="Arial" panose="020B0604020202020204" pitchFamily="34" charset="0"/>
                          <a:sym typeface="Arial"/>
                        </a:rPr>
                        <a:t>Iberoamérica: </a:t>
                      </a:r>
                      <a:r>
                        <a:rPr lang="es-ES" sz="1400" b="1" i="1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Georgia"/>
                          <a:cs typeface="Arial" panose="020B0604020202020204" pitchFamily="34" charset="0"/>
                          <a:sym typeface="Arial"/>
                        </a:rPr>
                        <a:t>ARGENTINA, BOLIVIA, BRASIL, CHILE, COLOMBIA, CUBA, ECUADOR, HONDURAS y MÉXICO.</a:t>
                      </a:r>
                      <a:endParaRPr lang="es-ES" sz="1400" b="1" i="1" u="none" strike="noStrike" cap="none" dirty="0" smtClean="0">
                        <a:solidFill>
                          <a:schemeClr val="dk1"/>
                        </a:solidFill>
                        <a:effectLst/>
                        <a:latin typeface="Georgia" panose="02040502050405020303" pitchFamily="18" charset="0"/>
                        <a:ea typeface="Georgia"/>
                        <a:cs typeface="Arial" panose="020B0604020202020204" pitchFamily="34" charset="0"/>
                        <a:sym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50"/>
                        <a:buFont typeface="Noto Sans Symbols"/>
                        <a:buNone/>
                        <a:tabLst/>
                        <a:defRPr/>
                      </a:pPr>
                      <a:r>
                        <a:rPr lang="es-ES" sz="1400" b="1" i="1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Georgia"/>
                          <a:cs typeface="Arial" panose="020B0604020202020204" pitchFamily="34" charset="0"/>
                          <a:sym typeface="Arial"/>
                        </a:rPr>
                        <a:t>Norte de África: </a:t>
                      </a:r>
                      <a:r>
                        <a:rPr lang="es-ES" sz="1400" b="1" i="1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Georgia"/>
                          <a:cs typeface="Arial" panose="020B0604020202020204" pitchFamily="34" charset="0"/>
                          <a:sym typeface="Arial"/>
                        </a:rPr>
                        <a:t>ARGELIA, EGIPTO, MARRUECOS</a:t>
                      </a:r>
                      <a:r>
                        <a:rPr lang="es-ES" sz="1400" b="1" i="1" u="none" strike="noStrike" cap="none" baseline="0" dirty="0" smtClean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Georgia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s-ES" sz="1400" b="1" i="1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Georgia"/>
                          <a:cs typeface="Arial" panose="020B0604020202020204" pitchFamily="34" charset="0"/>
                          <a:sym typeface="Arial"/>
                        </a:rPr>
                        <a:t>y TÚNEZ</a:t>
                      </a:r>
                      <a:endParaRPr lang="es-ES" sz="1400" b="1" i="1" u="none" strike="noStrike" cap="none" dirty="0" smtClean="0">
                        <a:solidFill>
                          <a:schemeClr val="dk1"/>
                        </a:solidFill>
                        <a:effectLst/>
                        <a:latin typeface="Georgia" panose="02040502050405020303" pitchFamily="18" charset="0"/>
                        <a:ea typeface="Georgia"/>
                        <a:cs typeface="Arial" panose="020B0604020202020204" pitchFamily="34" charset="0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50"/>
                        <a:buFont typeface="Noto Sans Symbols"/>
                        <a:buNone/>
                      </a:pPr>
                      <a:endParaRPr sz="1400" dirty="0"/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7"/>
          <p:cNvSpPr txBox="1">
            <a:spLocks noGrp="1"/>
          </p:cNvSpPr>
          <p:nvPr>
            <p:ph type="title"/>
          </p:nvPr>
        </p:nvSpPr>
        <p:spPr>
          <a:xfrm>
            <a:off x="166074" y="1178393"/>
            <a:ext cx="8229600" cy="80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3200"/>
              <a:buFont typeface="Trebuchet MS"/>
              <a:buNone/>
            </a:pPr>
            <a:r>
              <a:rPr lang="es-ES" sz="3200">
                <a:solidFill>
                  <a:srgbClr val="00B050"/>
                </a:solidFill>
              </a:rPr>
              <a:t>Ayudas de viaje: </a:t>
            </a:r>
            <a:endParaRPr/>
          </a:p>
        </p:txBody>
      </p:sp>
      <p:sp>
        <p:nvSpPr>
          <p:cNvPr id="167" name="Google Shape;167;p7"/>
          <p:cNvSpPr txBox="1">
            <a:spLocks noGrp="1"/>
          </p:cNvSpPr>
          <p:nvPr>
            <p:ph type="body" idx="1"/>
          </p:nvPr>
        </p:nvSpPr>
        <p:spPr>
          <a:xfrm>
            <a:off x="168822" y="1988369"/>
            <a:ext cx="8734425" cy="25927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5760" lvl="0" indent="-256032" algn="just" rtl="0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s-ES" sz="2100">
                <a:solidFill>
                  <a:srgbClr val="00B050"/>
                </a:solidFill>
              </a:rPr>
              <a:t>Viaje verde/ecológico</a:t>
            </a:r>
            <a:r>
              <a:rPr lang="es-ES" sz="2100"/>
              <a:t>: aquel que utiliza medios de transporte con </a:t>
            </a:r>
            <a:r>
              <a:rPr lang="es-ES" sz="2100">
                <a:solidFill>
                  <a:srgbClr val="FF0000"/>
                </a:solidFill>
              </a:rPr>
              <a:t>bajas emisiones en el tramo principal</a:t>
            </a:r>
            <a:r>
              <a:rPr lang="es-ES" sz="2100"/>
              <a:t> del trayecto, por ejemplo, el autobús, el ferrocarril o el coche compartido.</a:t>
            </a:r>
            <a:endParaRPr/>
          </a:p>
          <a:p>
            <a:pPr marL="365760" lvl="0" indent="-256032" algn="just" rtl="0">
              <a:spcBef>
                <a:spcPts val="300"/>
              </a:spcBef>
              <a:spcAft>
                <a:spcPts val="0"/>
              </a:spcAft>
              <a:buSzPts val="2100"/>
              <a:buChar char="•"/>
            </a:pPr>
            <a:r>
              <a:rPr lang="es-ES" sz="2100"/>
              <a:t>El viaje tiene que ser ecológico en ambas direcciones (</a:t>
            </a:r>
            <a:r>
              <a:rPr lang="es-ES" sz="2100" b="1"/>
              <a:t>tanto la ida, como la vuelta</a:t>
            </a:r>
            <a:r>
              <a:rPr lang="es-ES" sz="2100"/>
              <a:t>)</a:t>
            </a:r>
            <a:endParaRPr/>
          </a:p>
          <a:p>
            <a:pPr marL="365760" lvl="0" indent="-256032" algn="just" rtl="0">
              <a:spcBef>
                <a:spcPts val="300"/>
              </a:spcBef>
              <a:spcAft>
                <a:spcPts val="0"/>
              </a:spcAft>
              <a:buSzPts val="2100"/>
              <a:buChar char="•"/>
            </a:pPr>
            <a:r>
              <a:rPr lang="es-ES" sz="2100"/>
              <a:t>Justificación: Declaración jurada + Justificación (billetes)</a:t>
            </a:r>
            <a:endParaRPr/>
          </a:p>
          <a:p>
            <a:pPr marL="365760" lvl="0" indent="-256032" algn="just" rtl="0">
              <a:spcBef>
                <a:spcPts val="300"/>
              </a:spcBef>
              <a:spcAft>
                <a:spcPts val="0"/>
              </a:spcAft>
              <a:buSzPts val="2100"/>
              <a:buChar char="•"/>
            </a:pPr>
            <a:r>
              <a:rPr lang="es-ES" sz="2100"/>
              <a:t>Ayuda: </a:t>
            </a:r>
            <a:r>
              <a:rPr lang="es-ES" sz="2100">
                <a:highlight>
                  <a:srgbClr val="C0C0C0"/>
                </a:highlight>
              </a:rPr>
              <a:t>50 euros y hasta 4 días de ayuda económica</a:t>
            </a:r>
            <a:endParaRPr>
              <a:highlight>
                <a:srgbClr val="C0C0C0"/>
              </a:highlight>
            </a:endParaRPr>
          </a:p>
          <a:p>
            <a:pPr marL="365760" lvl="0" indent="-78232" algn="l" rtl="0">
              <a:spcBef>
                <a:spcPts val="30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  <p:graphicFrame>
        <p:nvGraphicFramePr>
          <p:cNvPr id="168" name="Google Shape;168;p7"/>
          <p:cNvGraphicFramePr/>
          <p:nvPr/>
        </p:nvGraphicFramePr>
        <p:xfrm>
          <a:off x="1835696" y="4581128"/>
          <a:ext cx="4896525" cy="1483400"/>
        </p:xfrm>
        <a:graphic>
          <a:graphicData uri="http://schemas.openxmlformats.org/drawingml/2006/table">
            <a:tbl>
              <a:tblPr firstRow="1" bandRow="1">
                <a:noFill/>
                <a:tableStyleId>{ED5BA06F-FE7F-470F-B6F5-52136476F6E7}</a:tableStyleId>
              </a:tblPr>
              <a:tblGrid>
                <a:gridCol w="2748925"/>
                <a:gridCol w="2147600"/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strike="noStrike" cap="none"/>
                        <a:t>Grupo del país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strike="noStrike" cap="none"/>
                        <a:t>Importe por día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strike="noStrike" cap="none"/>
                        <a:t>Grupo 1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strike="noStrike" cap="none"/>
                        <a:t>11,67 euros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strike="noStrike" cap="none"/>
                        <a:t>Grupo 2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strike="noStrike" cap="none"/>
                        <a:t>10 euros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strike="noStrike" cap="none"/>
                        <a:t>Grupo 3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strike="noStrike" cap="none"/>
                        <a:t>8,3</a:t>
                      </a:r>
                      <a:r>
                        <a:rPr lang="es-ES" sz="1800"/>
                        <a:t>z</a:t>
                      </a:r>
                      <a:r>
                        <a:rPr lang="es-ES" sz="1800" u="none" strike="noStrike" cap="none"/>
                        <a:t> euros</a:t>
                      </a:r>
                      <a:endParaRPr/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169" name="Google Shape;169;p7"/>
          <p:cNvSpPr txBox="1"/>
          <p:nvPr/>
        </p:nvSpPr>
        <p:spPr>
          <a:xfrm>
            <a:off x="745244" y="521366"/>
            <a:ext cx="6970589" cy="1044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 b="1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Financiación SEPIE</a:t>
            </a:r>
            <a:endParaRPr sz="4100" b="1" i="0" u="none" strike="noStrike" cap="none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70" name="Google Shape;170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2700" y="2061225"/>
            <a:ext cx="8734424" cy="40032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8"/>
          <p:cNvSpPr txBox="1">
            <a:spLocks noGrp="1"/>
          </p:cNvSpPr>
          <p:nvPr>
            <p:ph type="body" idx="1"/>
          </p:nvPr>
        </p:nvSpPr>
        <p:spPr>
          <a:xfrm>
            <a:off x="711216" y="2408895"/>
            <a:ext cx="7721567" cy="3096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5760" lvl="0" indent="-256032" algn="just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s-ES" sz="2000"/>
              <a:t>El “Apoyo a la inclusión” está destinado a </a:t>
            </a:r>
            <a:r>
              <a:rPr lang="es-ES" sz="2000" b="1"/>
              <a:t>participantes con una discapacidad reconocida y calificada legalmente en grado igual o superior al 33% </a:t>
            </a:r>
            <a:r>
              <a:rPr lang="es-ES" sz="2000"/>
              <a:t>o que padezcan </a:t>
            </a:r>
            <a:r>
              <a:rPr lang="es-ES" sz="2000" b="1"/>
              <a:t>problemas físicos, mentales o de salud</a:t>
            </a:r>
            <a:r>
              <a:rPr lang="es-ES" sz="2000"/>
              <a:t> debidamente acreditados mediante la correspondiente certificación médica.</a:t>
            </a:r>
            <a:endParaRPr/>
          </a:p>
          <a:p>
            <a:pPr marL="365760" lvl="0" indent="-129032" algn="just" rtl="0">
              <a:spcBef>
                <a:spcPts val="300"/>
              </a:spcBef>
              <a:spcAft>
                <a:spcPts val="0"/>
              </a:spcAft>
              <a:buSzPts val="2000"/>
              <a:buNone/>
            </a:pPr>
            <a:endParaRPr sz="2000" b="1"/>
          </a:p>
          <a:p>
            <a:pPr marL="365760" lvl="0" indent="-256032" algn="just" rtl="0">
              <a:spcBef>
                <a:spcPts val="300"/>
              </a:spcBef>
              <a:spcAft>
                <a:spcPts val="0"/>
              </a:spcAft>
              <a:buSzPts val="2000"/>
              <a:buChar char="•"/>
            </a:pPr>
            <a:r>
              <a:rPr lang="es-ES" sz="2000"/>
              <a:t>Para cualquier consulta al respecto debe contactar con: </a:t>
            </a:r>
            <a:endParaRPr/>
          </a:p>
          <a:p>
            <a:pPr marL="411480" lvl="1" indent="0" algn="l" rtl="0">
              <a:spcBef>
                <a:spcPts val="300"/>
              </a:spcBef>
              <a:spcAft>
                <a:spcPts val="0"/>
              </a:spcAft>
              <a:buSzPts val="1800"/>
              <a:buNone/>
            </a:pPr>
            <a:r>
              <a:rPr lang="es-ES" sz="1800" b="1" u="sng">
                <a:solidFill>
                  <a:schemeClr val="hlink"/>
                </a:solidFill>
                <a:hlinkClick r:id="rId3"/>
              </a:rPr>
              <a:t>https://cau-rrii.uca.es/</a:t>
            </a:r>
            <a:r>
              <a:rPr lang="es-ES" sz="1800" b="1">
                <a:solidFill>
                  <a:srgbClr val="0070C0"/>
                </a:solidFill>
              </a:rPr>
              <a:t> - Erasmus+ Inclusión </a:t>
            </a:r>
            <a:endParaRPr sz="2000" b="1">
              <a:solidFill>
                <a:srgbClr val="0070C0"/>
              </a:solidFill>
            </a:endParaRPr>
          </a:p>
          <a:p>
            <a:pPr marL="109728" lvl="0" indent="0" algn="just" rtl="0">
              <a:spcBef>
                <a:spcPts val="300"/>
              </a:spcBef>
              <a:spcAft>
                <a:spcPts val="0"/>
              </a:spcAft>
              <a:buSzPts val="2400"/>
              <a:buFont typeface="Noto Sans Symbols"/>
              <a:buNone/>
            </a:pPr>
            <a:endParaRPr sz="2400" b="1">
              <a:solidFill>
                <a:schemeClr val="dk2"/>
              </a:solidFill>
            </a:endParaRPr>
          </a:p>
        </p:txBody>
      </p:sp>
      <p:sp>
        <p:nvSpPr>
          <p:cNvPr id="176" name="Google Shape;176;p8"/>
          <p:cNvSpPr txBox="1"/>
          <p:nvPr/>
        </p:nvSpPr>
        <p:spPr>
          <a:xfrm>
            <a:off x="321009" y="38801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 b="1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Financiación SEPIE</a:t>
            </a:r>
            <a:endParaRPr sz="4100" b="1" i="0" u="none" strike="noStrike" cap="none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7" name="Google Shape;177;p8"/>
          <p:cNvSpPr txBox="1">
            <a:spLocks noGrp="1"/>
          </p:cNvSpPr>
          <p:nvPr>
            <p:ph type="title"/>
          </p:nvPr>
        </p:nvSpPr>
        <p:spPr>
          <a:xfrm>
            <a:off x="1835696" y="1359540"/>
            <a:ext cx="4968552" cy="701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rebuchet MS"/>
              <a:buNone/>
            </a:pPr>
            <a:r>
              <a:rPr lang="es-ES" sz="3200" b="1"/>
              <a:t>Apoyo a la Inclusión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rbano">
  <a:themeElements>
    <a:clrScheme name="Urbano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691</Words>
  <Application>Microsoft Office PowerPoint</Application>
  <PresentationFormat>Presentación en pantalla (4:3)</PresentationFormat>
  <Paragraphs>79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Urbano</vt:lpstr>
      <vt:lpstr>Presentación de PowerPoint</vt:lpstr>
      <vt:lpstr>Financiación SEPIE Y MEFP</vt:lpstr>
      <vt:lpstr>Presentación de PowerPoint</vt:lpstr>
      <vt:lpstr>Presentación de PowerPoint</vt:lpstr>
      <vt:lpstr>Presentación de PowerPoint</vt:lpstr>
      <vt:lpstr>Ayudas de viaje: </vt:lpstr>
      <vt:lpstr>Apoyo a la Inclusión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pjg</dc:creator>
  <cp:lastModifiedBy>Usuario de Windows</cp:lastModifiedBy>
  <cp:revision>5</cp:revision>
  <dcterms:created xsi:type="dcterms:W3CDTF">2012-02-13T07:28:20Z</dcterms:created>
  <dcterms:modified xsi:type="dcterms:W3CDTF">2025-07-02T11:33:45Z</dcterms:modified>
</cp:coreProperties>
</file>