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wqLkKkOf8LS4uAaMWw26HU3OP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9" d="100"/>
          <a:sy n="119" d="100"/>
        </p:scale>
        <p:origin x="-39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1"/>
            <a:ext cx="3078639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836" y="1"/>
            <a:ext cx="3078639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090" y="4926014"/>
            <a:ext cx="5683886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721851"/>
            <a:ext cx="3078639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836" y="9721851"/>
            <a:ext cx="3078639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52873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1:notes"/>
          <p:cNvSpPr txBox="1">
            <a:spLocks noGrp="1"/>
          </p:cNvSpPr>
          <p:nvPr>
            <p:ph type="body" idx="1"/>
          </p:nvPr>
        </p:nvSpPr>
        <p:spPr>
          <a:xfrm>
            <a:off x="710090" y="4926014"/>
            <a:ext cx="5683886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:notes"/>
          <p:cNvSpPr txBox="1">
            <a:spLocks noGrp="1"/>
          </p:cNvSpPr>
          <p:nvPr>
            <p:ph type="sldNum" idx="12"/>
          </p:nvPr>
        </p:nvSpPr>
        <p:spPr>
          <a:xfrm>
            <a:off x="4023836" y="9721851"/>
            <a:ext cx="3078639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>
            <a:spLocks noGrp="1"/>
          </p:cNvSpPr>
          <p:nvPr>
            <p:ph type="body" idx="1"/>
          </p:nvPr>
        </p:nvSpPr>
        <p:spPr>
          <a:xfrm>
            <a:off x="710090" y="4926014"/>
            <a:ext cx="5683886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710090" y="4926014"/>
            <a:ext cx="5683886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 rot="5400000">
            <a:off x="2409444" y="297180"/>
            <a:ext cx="432511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/>
          <p:nvPr/>
        </p:nvSpPr>
        <p:spPr>
          <a:xfrm rot="10800000" flipH="1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6"/>
          <p:cNvSpPr/>
          <p:nvPr/>
        </p:nvSpPr>
        <p:spPr>
          <a:xfrm rot="10800000" flipH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6"/>
          <p:cNvSpPr/>
          <p:nvPr/>
        </p:nvSpPr>
        <p:spPr>
          <a:xfrm rot="10800000" flipH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6"/>
          <p:cNvSpPr/>
          <p:nvPr/>
        </p:nvSpPr>
        <p:spPr>
          <a:xfrm rot="10800000" flipH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6"/>
          <p:cNvSpPr/>
          <p:nvPr/>
        </p:nvSpPr>
        <p:spPr>
          <a:xfrm rot="10800000" flipH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6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6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6"/>
          <p:cNvSpPr/>
          <p:nvPr/>
        </p:nvSpPr>
        <p:spPr>
          <a:xfrm rot="10800000" flipH="1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8320088" y="1136"/>
            <a:ext cx="74771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sz="43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 b="0" i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05"/>
              </a:srgbClr>
            </a:outerShdw>
          </a:effectLst>
        </p:spPr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4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4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4"/>
          <p:cNvSpPr/>
          <p:nvPr/>
        </p:nvSpPr>
        <p:spPr>
          <a:xfrm rot="10800000" flipH="1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4"/>
          <p:cNvSpPr/>
          <p:nvPr/>
        </p:nvSpPr>
        <p:spPr>
          <a:xfrm rot="10800000" flipH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4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4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4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eli/es/rd/2022/11/22/98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"/>
          <p:cNvSpPr txBox="1"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s-ES"/>
              <a:t>Fondos SEA-EU</a:t>
            </a:r>
            <a:endParaRPr/>
          </a:p>
        </p:txBody>
      </p:sp>
      <p:sp>
        <p:nvSpPr>
          <p:cNvPr id="114" name="Google Shape;114;p1"/>
          <p:cNvSpPr txBox="1">
            <a:spLocks noGrp="1"/>
          </p:cNvSpPr>
          <p:nvPr>
            <p:ph type="body" idx="1"/>
          </p:nvPr>
        </p:nvSpPr>
        <p:spPr>
          <a:xfrm>
            <a:off x="323528" y="1746592"/>
            <a:ext cx="8229600" cy="312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9728" lvl="0" indent="0" algn="just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s-ES" sz="2200" dirty="0">
                <a:latin typeface="Times New Roman"/>
                <a:ea typeface="Times New Roman"/>
                <a:cs typeface="Times New Roman"/>
                <a:sym typeface="Times New Roman"/>
              </a:rPr>
              <a:t>Se concederá, con cargo a la financiación recibida por la Universidad de Cádiz en calidad de coordinadora de la Universidad Europea de los Mares (SEA-EU) por parte del Ministerio de Universidades, y sujeta a la disponibilidad de dichos fondos, una </a:t>
            </a:r>
            <a:r>
              <a:rPr lang="es-ES" sz="2200" b="1" dirty="0">
                <a:latin typeface="Times New Roman"/>
                <a:ea typeface="Times New Roman"/>
                <a:cs typeface="Times New Roman"/>
                <a:sym typeface="Times New Roman"/>
              </a:rPr>
              <a:t>ayuda adicional de 100€/mes durante un máximo de 12 meses</a:t>
            </a:r>
            <a:r>
              <a:rPr lang="es-ES" sz="2200" dirty="0">
                <a:latin typeface="Times New Roman"/>
                <a:ea typeface="Times New Roman"/>
                <a:cs typeface="Times New Roman"/>
                <a:sym typeface="Times New Roman"/>
              </a:rPr>
              <a:t>, siendo el período de estancia mínimo de 2 meses. Estas ayudas se concederán a aquellos estudiantes que realicen su estancia Erasmus+ </a:t>
            </a:r>
            <a:r>
              <a:rPr lang="es-ES" sz="2200" dirty="0" smtClean="0">
                <a:latin typeface="Times New Roman"/>
                <a:ea typeface="Times New Roman"/>
                <a:cs typeface="Times New Roman"/>
                <a:sym typeface="Times New Roman"/>
              </a:rPr>
              <a:t>Prácticas 2025/26</a:t>
            </a:r>
            <a:r>
              <a:rPr lang="es-ES" sz="2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s-ES" sz="2200" b="1" dirty="0">
                <a:latin typeface="Times New Roman"/>
                <a:ea typeface="Times New Roman"/>
                <a:cs typeface="Times New Roman"/>
                <a:sym typeface="Times New Roman"/>
              </a:rPr>
              <a:t>en una de las Universidades de la Alianza SEA-EU.</a:t>
            </a:r>
            <a:endParaRPr dirty="0"/>
          </a:p>
          <a:p>
            <a:pPr marL="109728" lvl="0" indent="0" algn="just" rtl="0">
              <a:spcBef>
                <a:spcPts val="300"/>
              </a:spcBef>
              <a:spcAft>
                <a:spcPts val="0"/>
              </a:spcAft>
              <a:buSzPts val="2200"/>
              <a:buNone/>
            </a:pPr>
            <a:endParaRPr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"/>
          <p:cNvSpPr txBox="1">
            <a:spLocks noGrp="1"/>
          </p:cNvSpPr>
          <p:nvPr>
            <p:ph type="title"/>
          </p:nvPr>
        </p:nvSpPr>
        <p:spPr>
          <a:xfrm>
            <a:off x="323528" y="692696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rebuchet MS"/>
              <a:buNone/>
            </a:pPr>
            <a:r>
              <a:rPr lang="es-ES" sz="3600"/>
              <a:t>Fondos SEA-EU</a:t>
            </a:r>
            <a:endParaRPr sz="3600" b="1"/>
          </a:p>
        </p:txBody>
      </p:sp>
      <p:sp>
        <p:nvSpPr>
          <p:cNvPr id="120" name="Google Shape;120;p2"/>
          <p:cNvSpPr txBox="1">
            <a:spLocks noGrp="1"/>
          </p:cNvSpPr>
          <p:nvPr>
            <p:ph type="body" idx="1"/>
          </p:nvPr>
        </p:nvSpPr>
        <p:spPr>
          <a:xfrm>
            <a:off x="457200" y="1759496"/>
            <a:ext cx="8229600" cy="4261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9728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s-ES" sz="2200" b="1">
                <a:latin typeface="Times New Roman"/>
                <a:ea typeface="Times New Roman"/>
                <a:cs typeface="Times New Roman"/>
                <a:sym typeface="Times New Roman"/>
              </a:rPr>
              <a:t>Normativa reguladora de la subvención del Ministerio de Universidades: </a:t>
            </a:r>
            <a:r>
              <a:rPr lang="es-ES" sz="2200">
                <a:latin typeface="Times New Roman"/>
                <a:ea typeface="Times New Roman"/>
                <a:cs typeface="Times New Roman"/>
                <a:sym typeface="Times New Roman"/>
              </a:rPr>
              <a:t>Real Decreto 986/2022, de 22 de noviembre, por el que se regula la concesión directa de diversas subvenciones a las universidades participantes en el proyecto «Universidades Europeas» de la Comisión Europea: </a:t>
            </a:r>
            <a:r>
              <a:rPr lang="es-ES" sz="22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https://www.boe.es/eli/es/rd/2022/11/22/986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109728" lvl="0" indent="0" algn="l" rtl="0">
              <a:lnSpc>
                <a:spcPct val="107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endParaRPr sz="2200" u="sng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  <a:hlinkClick r:id="rId3">
                <a:extLst>
                  <a:ext uri="{A12FA001-AC4F-418D-AE19-62706E023703}">
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</a:ext>
                </a:extLst>
              </a:hlinkClick>
            </a:endParaRPr>
          </a:p>
          <a:p>
            <a:pPr marL="109728" lvl="0" indent="0" algn="l" rtl="0">
              <a:lnSpc>
                <a:spcPct val="107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rPr lang="es-ES" sz="2200" u="sng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BOE-A-2022-19412 Real Decreto 986/2022, de 22 de noviembre, por el que se regula la concesión directa de diversas subvenciones a las universidades participantes en el proyecto "Universidades Europeas" de la Comisión Europea.</a:t>
            </a:r>
            <a:endParaRPr sz="2200"/>
          </a:p>
          <a:p>
            <a:pPr marL="365760" lvl="0" indent="-78232" algn="l" rtl="0">
              <a:spcBef>
                <a:spcPts val="110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863588" y="1759496"/>
            <a:ext cx="7416824" cy="432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5760" lvl="0" indent="-25603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s-ES" sz="2200" dirty="0"/>
              <a:t>ALEMANIA: Christian-</a:t>
            </a:r>
            <a:r>
              <a:rPr lang="es-ES" sz="2200" dirty="0" err="1"/>
              <a:t>Albrechts</a:t>
            </a:r>
            <a:r>
              <a:rPr lang="es-ES" sz="2200" dirty="0"/>
              <a:t>-</a:t>
            </a:r>
            <a:r>
              <a:rPr lang="es-ES" sz="2200" dirty="0" err="1"/>
              <a:t>Universität</a:t>
            </a:r>
            <a:r>
              <a:rPr lang="es-ES" sz="2200" dirty="0"/>
              <a:t> </a:t>
            </a:r>
            <a:r>
              <a:rPr lang="es-ES" sz="2200" dirty="0" err="1"/>
              <a:t>zu</a:t>
            </a:r>
            <a:r>
              <a:rPr lang="es-ES" sz="2200" dirty="0"/>
              <a:t> Kiel</a:t>
            </a:r>
            <a:endParaRPr dirty="0"/>
          </a:p>
          <a:p>
            <a:pPr marL="365760" lvl="0" indent="-256032" algn="l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ts val="2200"/>
              <a:buChar char="•"/>
            </a:pPr>
            <a:r>
              <a:rPr lang="es-ES" sz="2200" dirty="0"/>
              <a:t>CROACIA: </a:t>
            </a:r>
            <a:r>
              <a:rPr lang="es-ES" sz="2200" dirty="0" err="1"/>
              <a:t>University</a:t>
            </a:r>
            <a:r>
              <a:rPr lang="es-ES" sz="2200" dirty="0"/>
              <a:t> of Split</a:t>
            </a:r>
            <a:endParaRPr dirty="0"/>
          </a:p>
          <a:p>
            <a:pPr marL="365760" lvl="0" indent="-256032" algn="l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ts val="2200"/>
              <a:buChar char="•"/>
            </a:pPr>
            <a:r>
              <a:rPr lang="es-ES" sz="2200" dirty="0"/>
              <a:t>FRANCIA: </a:t>
            </a:r>
            <a:r>
              <a:rPr lang="es-ES" sz="2200" dirty="0" err="1"/>
              <a:t>Université</a:t>
            </a:r>
            <a:r>
              <a:rPr lang="es-ES" sz="2200" dirty="0"/>
              <a:t> de </a:t>
            </a:r>
            <a:r>
              <a:rPr lang="es-ES" sz="2200" dirty="0" err="1"/>
              <a:t>Bretagne</a:t>
            </a:r>
            <a:r>
              <a:rPr lang="es-ES" sz="2200" dirty="0"/>
              <a:t> </a:t>
            </a:r>
            <a:r>
              <a:rPr lang="es-ES" sz="2200" dirty="0" err="1"/>
              <a:t>Occidentale</a:t>
            </a:r>
            <a:endParaRPr sz="2200" dirty="0"/>
          </a:p>
          <a:p>
            <a:pPr marL="365760" lvl="0" indent="-256032" algn="l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ts val="2200"/>
              <a:buChar char="•"/>
            </a:pPr>
            <a:r>
              <a:rPr lang="es-ES" sz="2200" dirty="0"/>
              <a:t>ITALIA: </a:t>
            </a:r>
            <a:r>
              <a:rPr lang="es-ES" sz="2200" dirty="0" err="1"/>
              <a:t>Universita</a:t>
            </a:r>
            <a:r>
              <a:rPr lang="es-ES" sz="2200" dirty="0"/>
              <a:t> </a:t>
            </a:r>
            <a:r>
              <a:rPr lang="es-ES" sz="2200" dirty="0" err="1"/>
              <a:t>degli</a:t>
            </a:r>
            <a:r>
              <a:rPr lang="es-ES" sz="2200" dirty="0"/>
              <a:t> </a:t>
            </a:r>
            <a:r>
              <a:rPr lang="es-ES" sz="2200" dirty="0" err="1"/>
              <a:t>Studi</a:t>
            </a:r>
            <a:r>
              <a:rPr lang="es-ES" sz="2200" dirty="0"/>
              <a:t> di </a:t>
            </a:r>
            <a:r>
              <a:rPr lang="es-ES" sz="2200" dirty="0" err="1"/>
              <a:t>Napoli</a:t>
            </a:r>
            <a:r>
              <a:rPr lang="es-ES" sz="2200" dirty="0"/>
              <a:t> “</a:t>
            </a:r>
            <a:r>
              <a:rPr lang="es-ES" sz="2200" dirty="0" err="1"/>
              <a:t>Parthenope</a:t>
            </a:r>
            <a:r>
              <a:rPr lang="es-ES" sz="2200" dirty="0"/>
              <a:t>”</a:t>
            </a:r>
            <a:endParaRPr sz="2200" dirty="0"/>
          </a:p>
          <a:p>
            <a:pPr marL="365760" lvl="0" indent="-256032" algn="l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ts val="2200"/>
              <a:buChar char="•"/>
            </a:pPr>
            <a:r>
              <a:rPr lang="es-ES" sz="2200" dirty="0"/>
              <a:t>MALTA: </a:t>
            </a:r>
            <a:r>
              <a:rPr lang="es-ES" sz="2200" dirty="0" err="1"/>
              <a:t>University</a:t>
            </a:r>
            <a:r>
              <a:rPr lang="es-ES" sz="2200" dirty="0"/>
              <a:t> of Malta</a:t>
            </a:r>
            <a:endParaRPr dirty="0"/>
          </a:p>
          <a:p>
            <a:pPr marL="365760" lvl="0" indent="-256032" algn="l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ts val="2200"/>
              <a:buChar char="•"/>
            </a:pPr>
            <a:r>
              <a:rPr lang="es-ES" sz="2200" dirty="0"/>
              <a:t>NORUEGA: Nord </a:t>
            </a:r>
            <a:r>
              <a:rPr lang="es-ES" sz="2200" dirty="0" err="1"/>
              <a:t>University</a:t>
            </a:r>
            <a:endParaRPr sz="2200" dirty="0"/>
          </a:p>
          <a:p>
            <a:pPr marL="365760" lvl="0" indent="-256032" algn="l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ts val="2200"/>
              <a:buChar char="•"/>
            </a:pPr>
            <a:r>
              <a:rPr lang="es-ES" sz="2200" dirty="0"/>
              <a:t>POLONIA: </a:t>
            </a:r>
            <a:r>
              <a:rPr lang="es-ES" sz="2200" dirty="0" err="1"/>
              <a:t>University</a:t>
            </a:r>
            <a:r>
              <a:rPr lang="es-ES" sz="2200" dirty="0"/>
              <a:t> of Gdansk </a:t>
            </a:r>
            <a:endParaRPr sz="2200" dirty="0"/>
          </a:p>
          <a:p>
            <a:pPr marL="365760" lvl="0" indent="-256032" algn="l" rtl="0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SzPts val="2200"/>
              <a:buChar char="•"/>
            </a:pPr>
            <a:r>
              <a:rPr lang="es-ES" sz="2200" dirty="0"/>
              <a:t>PORTUGAL: </a:t>
            </a:r>
            <a:r>
              <a:rPr lang="es-ES" sz="2200" dirty="0" err="1"/>
              <a:t>Universidade</a:t>
            </a:r>
            <a:r>
              <a:rPr lang="es-ES" sz="2200" dirty="0"/>
              <a:t> do Algarve</a:t>
            </a: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title"/>
          </p:nvPr>
        </p:nvSpPr>
        <p:spPr>
          <a:xfrm>
            <a:off x="323528" y="692696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rebuchet MS"/>
              <a:buNone/>
            </a:pPr>
            <a:r>
              <a:rPr lang="es-ES" sz="3600" dirty="0"/>
              <a:t>Destinos SEA-EU</a:t>
            </a:r>
            <a:endParaRPr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o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232</Words>
  <Application>Microsoft Office PowerPoint</Application>
  <PresentationFormat>Presentación en pantalla (4:3)</PresentationFormat>
  <Paragraphs>16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Urbano</vt:lpstr>
      <vt:lpstr>Fondos SEA-EU</vt:lpstr>
      <vt:lpstr>Fondos SEA-EU</vt:lpstr>
      <vt:lpstr>Destinos SEA-EU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Fondos SEA-EU</dc:title>
  <dc:creator>pjg</dc:creator>
  <cp:lastModifiedBy>Usuario de Windows</cp:lastModifiedBy>
  <cp:revision>2</cp:revision>
  <dcterms:created xsi:type="dcterms:W3CDTF">2012-02-13T07:28:20Z</dcterms:created>
  <dcterms:modified xsi:type="dcterms:W3CDTF">2025-07-02T11:36:25Z</dcterms:modified>
</cp:coreProperties>
</file>