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1" r:id="rId4"/>
    <p:sldId id="258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59" r:id="rId13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dna García" initials="AG" lastIdx="1" clrIdx="0">
    <p:extLst>
      <p:ext uri="{19B8F6BF-5375-455C-9EA6-DF929625EA0E}">
        <p15:presenceInfo xmlns:p15="http://schemas.microsoft.com/office/powerpoint/2012/main" userId="Ariadna Garcí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74"/>
  </p:normalViewPr>
  <p:slideViewPr>
    <p:cSldViewPr snapToGrid="0">
      <p:cViewPr>
        <p:scale>
          <a:sx n="150" d="100"/>
          <a:sy n="150" d="100"/>
        </p:scale>
        <p:origin x="360" y="-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08FE4-E5A9-452A-AFE2-FFCAD8E3624B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55C5-4F2A-4E5E-8259-A877C6C96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36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555C5-4F2A-4E5E-8259-A877C6C9625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32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555C5-4F2A-4E5E-8259-A877C6C9625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73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2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51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3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69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41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8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20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83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59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8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5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B449-66BF-0F42-A516-2A5D1D81B7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BEA0-70E2-4E4D-80EB-734E6BF061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62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rasmus-plus.ec.europa.eu/es/programme-guide/part-a/eligible-countries?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u-ordenacion.uca.es/cau/servicio.do?id=g0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0682546-0FA9-414B-8A35-D86622042AF1}"/>
              </a:ext>
            </a:extLst>
          </p:cNvPr>
          <p:cNvSpPr/>
          <p:nvPr/>
        </p:nvSpPr>
        <p:spPr>
          <a:xfrm>
            <a:off x="1108091" y="62175"/>
            <a:ext cx="47450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BIP - Coordinadores</a:t>
            </a:r>
          </a:p>
        </p:txBody>
      </p:sp>
    </p:spTree>
    <p:extLst>
      <p:ext uri="{BB962C8B-B14F-4D97-AF65-F5344CB8AC3E}">
        <p14:creationId xmlns:p14="http://schemas.microsoft.com/office/powerpoint/2010/main" val="57610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9F9FA13-B84E-43BF-9D09-0A09E546B759}"/>
              </a:ext>
            </a:extLst>
          </p:cNvPr>
          <p:cNvSpPr txBox="1"/>
          <p:nvPr/>
        </p:nvSpPr>
        <p:spPr>
          <a:xfrm>
            <a:off x="414495" y="1413165"/>
            <a:ext cx="502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23232"/>
                </a:solidFill>
              </a:rPr>
              <a:t>En el caso de los </a:t>
            </a:r>
            <a:r>
              <a:rPr lang="es-ES" sz="1200" b="1" dirty="0">
                <a:solidFill>
                  <a:srgbClr val="323232"/>
                </a:solidFill>
              </a:rPr>
              <a:t>BIP dirigidos a alumnado de </a:t>
            </a:r>
            <a:r>
              <a:rPr lang="es-ES" sz="1200" b="1" dirty="0">
                <a:solidFill>
                  <a:schemeClr val="accent2">
                    <a:lumMod val="75000"/>
                  </a:schemeClr>
                </a:solidFill>
              </a:rPr>
              <a:t>Doctorado</a:t>
            </a:r>
            <a:r>
              <a:rPr lang="es-ES" sz="1200" dirty="0">
                <a:solidFill>
                  <a:srgbClr val="323232"/>
                </a:solidFill>
              </a:rPr>
              <a:t>, la actividad deberá contar igualmente con el </a:t>
            </a:r>
            <a:r>
              <a:rPr lang="es-ES" sz="1200" u="sng" dirty="0">
                <a:solidFill>
                  <a:srgbClr val="323232"/>
                </a:solidFill>
              </a:rPr>
              <a:t>reconocimiento de la Comisión del programa del que se trate</a:t>
            </a:r>
            <a:r>
              <a:rPr lang="es-ES" sz="1200" dirty="0">
                <a:solidFill>
                  <a:srgbClr val="323232"/>
                </a:solidFill>
              </a:rPr>
              <a:t>, según los procedimientos establecidos para ello.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E5F9CA-9CB0-4670-9732-B5C59B48B883}"/>
              </a:ext>
            </a:extLst>
          </p:cNvPr>
          <p:cNvSpPr txBox="1"/>
          <p:nvPr/>
        </p:nvSpPr>
        <p:spPr>
          <a:xfrm>
            <a:off x="2236196" y="2171157"/>
            <a:ext cx="32024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100" b="1" i="0" dirty="0">
                <a:solidFill>
                  <a:srgbClr val="808080"/>
                </a:solidFill>
                <a:effectLst/>
              </a:rPr>
              <a:t>El reconocimiento, tanto en el caso del alumnado de Grado/Máster como de Doctorado, </a:t>
            </a:r>
            <a:r>
              <a:rPr lang="es-ES" sz="1100" b="1" i="0" dirty="0">
                <a:solidFill>
                  <a:schemeClr val="accent2"/>
                </a:solidFill>
                <a:effectLst/>
              </a:rPr>
              <a:t>debe tramitarse antes del comienzo del curso BIP </a:t>
            </a:r>
            <a:r>
              <a:rPr lang="es-ES" sz="1100" b="1" i="0" dirty="0">
                <a:solidFill>
                  <a:srgbClr val="808080"/>
                </a:solidFill>
                <a:effectLst/>
              </a:rPr>
              <a:t>y es </a:t>
            </a:r>
            <a:r>
              <a:rPr lang="es-ES" sz="1100" b="1" i="0" dirty="0">
                <a:effectLst/>
              </a:rPr>
              <a:t>responsabilidad del coordinador de la actividad en la UCA</a:t>
            </a:r>
            <a:r>
              <a:rPr lang="es-ES" sz="1100" b="1" i="0" dirty="0">
                <a:solidFill>
                  <a:srgbClr val="808080"/>
                </a:solidFill>
                <a:effectLst/>
              </a:rPr>
              <a:t>.</a:t>
            </a:r>
            <a:endParaRPr lang="es-ES" sz="1100" b="0" i="0" dirty="0">
              <a:solidFill>
                <a:srgbClr val="808080"/>
              </a:solidFill>
              <a:effectLst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A7B209B-6594-4B54-A903-147DA67696D8}"/>
              </a:ext>
            </a:extLst>
          </p:cNvPr>
          <p:cNvSpPr/>
          <p:nvPr/>
        </p:nvSpPr>
        <p:spPr>
          <a:xfrm>
            <a:off x="257007" y="801744"/>
            <a:ext cx="271935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Reconocimiento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BCEB46-4BEE-42C7-84D4-F0D2E1217939}"/>
              </a:ext>
            </a:extLst>
          </p:cNvPr>
          <p:cNvSpPr/>
          <p:nvPr/>
        </p:nvSpPr>
        <p:spPr>
          <a:xfrm>
            <a:off x="734144" y="2332740"/>
            <a:ext cx="1379107" cy="3077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*Importante:</a:t>
            </a:r>
          </a:p>
        </p:txBody>
      </p:sp>
    </p:spTree>
    <p:extLst>
      <p:ext uri="{BB962C8B-B14F-4D97-AF65-F5344CB8AC3E}">
        <p14:creationId xmlns:p14="http://schemas.microsoft.com/office/powerpoint/2010/main" val="205382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8">
            <a:extLst>
              <a:ext uri="{FF2B5EF4-FFF2-40B4-BE49-F238E27FC236}">
                <a16:creationId xmlns:a16="http://schemas.microsoft.com/office/drawing/2014/main" id="{BCF16E4A-B6DA-4B6F-8EDA-50C1AD1F4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93808"/>
              </p:ext>
            </p:extLst>
          </p:nvPr>
        </p:nvGraphicFramePr>
        <p:xfrm>
          <a:off x="3893626" y="648483"/>
          <a:ext cx="556454" cy="24917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6454">
                  <a:extLst>
                    <a:ext uri="{9D8B030D-6E8A-4147-A177-3AD203B41FA5}">
                      <a16:colId xmlns:a16="http://schemas.microsoft.com/office/drawing/2014/main" val="263188486"/>
                    </a:ext>
                  </a:extLst>
                </a:gridCol>
              </a:tblGrid>
              <a:tr h="350285">
                <a:tc>
                  <a:txBody>
                    <a:bodyPr/>
                    <a:lstStyle/>
                    <a:p>
                      <a:pPr marL="0" marR="0" lvl="0" indent="0" algn="l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50" dirty="0">
                        <a:solidFill>
                          <a:srgbClr val="32323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95146"/>
                  </a:ext>
                </a:extLst>
              </a:tr>
              <a:tr h="350285">
                <a:tc>
                  <a:txBody>
                    <a:bodyPr/>
                    <a:lstStyle/>
                    <a:p>
                      <a:pPr marL="0" marR="0" lvl="0" indent="0" algn="l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50" dirty="0">
                        <a:solidFill>
                          <a:srgbClr val="3232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077162"/>
                  </a:ext>
                </a:extLst>
              </a:tr>
              <a:tr h="350285">
                <a:tc>
                  <a:txBody>
                    <a:bodyPr/>
                    <a:lstStyle/>
                    <a:p>
                      <a:pPr marL="0" marR="0" lvl="0" indent="0" algn="l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50" dirty="0">
                        <a:solidFill>
                          <a:srgbClr val="32323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8392"/>
                  </a:ext>
                </a:extLst>
              </a:tr>
              <a:tr h="480296">
                <a:tc>
                  <a:txBody>
                    <a:bodyPr/>
                    <a:lstStyle/>
                    <a:p>
                      <a:pPr marL="0" marR="0" lvl="0" indent="0" algn="l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50" dirty="0">
                        <a:solidFill>
                          <a:srgbClr val="3232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9962"/>
                  </a:ext>
                </a:extLst>
              </a:tr>
              <a:tr h="480296">
                <a:tc>
                  <a:txBody>
                    <a:bodyPr/>
                    <a:lstStyle/>
                    <a:p>
                      <a:pPr marL="0" marR="0" lvl="0" indent="0" algn="l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50" dirty="0">
                        <a:solidFill>
                          <a:srgbClr val="3232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86604"/>
                  </a:ext>
                </a:extLst>
              </a:tr>
              <a:tr h="480296">
                <a:tc>
                  <a:txBody>
                    <a:bodyPr/>
                    <a:lstStyle/>
                    <a:p>
                      <a:pPr marL="0" marR="0" lvl="0" indent="0" algn="l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50" dirty="0">
                        <a:solidFill>
                          <a:srgbClr val="3232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96106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DC40D33C-815C-46F8-8700-4572B1B39138}"/>
              </a:ext>
            </a:extLst>
          </p:cNvPr>
          <p:cNvSpPr/>
          <p:nvPr/>
        </p:nvSpPr>
        <p:spPr>
          <a:xfrm>
            <a:off x="2127465" y="58870"/>
            <a:ext cx="1598182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Plazos*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36824C69-6FC9-42C9-8700-1D9C2C022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86738"/>
              </p:ext>
            </p:extLst>
          </p:nvPr>
        </p:nvGraphicFramePr>
        <p:xfrm>
          <a:off x="977704" y="648482"/>
          <a:ext cx="2915921" cy="24917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15921">
                  <a:extLst>
                    <a:ext uri="{9D8B030D-6E8A-4147-A177-3AD203B41FA5}">
                      <a16:colId xmlns:a16="http://schemas.microsoft.com/office/drawing/2014/main" val="263188486"/>
                    </a:ext>
                  </a:extLst>
                </a:gridCol>
              </a:tblGrid>
              <a:tr h="264231">
                <a:tc>
                  <a:txBody>
                    <a:bodyPr/>
                    <a:lstStyle/>
                    <a:p>
                      <a:pPr marL="0" marR="0" lvl="0" indent="0" algn="just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b="0" dirty="0">
                          <a:solidFill>
                            <a:srgbClr val="323232"/>
                          </a:solidFill>
                          <a:latin typeface="+mn-lt"/>
                        </a:rPr>
                        <a:t>PRESENTACIÓN DE </a:t>
                      </a:r>
                      <a:r>
                        <a:rPr lang="es-ES" sz="850" b="1" dirty="0">
                          <a:solidFill>
                            <a:srgbClr val="323232"/>
                          </a:solidFill>
                          <a:latin typeface="+mn-lt"/>
                        </a:rPr>
                        <a:t>PROPUESTAS PARA 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ORGANIZAR UN BIP EN LA UCA: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95146"/>
                  </a:ext>
                </a:extLst>
              </a:tr>
              <a:tr h="264231">
                <a:tc>
                  <a:txBody>
                    <a:bodyPr/>
                    <a:lstStyle/>
                    <a:p>
                      <a:pPr marL="0" marR="0" lvl="0" indent="0" algn="just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b="1" dirty="0">
                          <a:solidFill>
                            <a:schemeClr val="tx1"/>
                          </a:solidFill>
                          <a:latin typeface="+mn-lt"/>
                        </a:rPr>
                        <a:t>FECHA LÍMITE </a:t>
                      </a:r>
                      <a:r>
                        <a:rPr lang="es-ES" sz="850" b="1" dirty="0">
                          <a:solidFill>
                            <a:srgbClr val="323232"/>
                          </a:solidFill>
                          <a:latin typeface="+mn-lt"/>
                        </a:rPr>
                        <a:t>PARA EJECUTAR EL BIP SELECCIONADOS EN LA UCA: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077162"/>
                  </a:ext>
                </a:extLst>
              </a:tr>
              <a:tr h="264231">
                <a:tc>
                  <a:txBody>
                    <a:bodyPr/>
                    <a:lstStyle/>
                    <a:p>
                      <a:pPr marL="0" marR="0" lvl="0" indent="0" algn="just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dirty="0">
                          <a:solidFill>
                            <a:schemeClr val="tx1"/>
                          </a:solidFill>
                          <a:latin typeface="+mn-lt"/>
                        </a:rPr>
                        <a:t>PRESENTACIÓN DE </a:t>
                      </a:r>
                      <a:r>
                        <a:rPr lang="es-ES" sz="850" b="1" dirty="0">
                          <a:solidFill>
                            <a:schemeClr val="tx1"/>
                          </a:solidFill>
                          <a:latin typeface="+mn-lt"/>
                        </a:rPr>
                        <a:t>PROPUESTAS PARA PARTICIPAR EN UN BIP ORGANIZADO EN OTRA UNIVERSIDAD: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8392"/>
                  </a:ext>
                </a:extLst>
              </a:tr>
              <a:tr h="362302">
                <a:tc>
                  <a:txBody>
                    <a:bodyPr/>
                    <a:lstStyle/>
                    <a:p>
                      <a:pPr marL="0" marR="0" lvl="0" indent="0" algn="just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b="1" dirty="0">
                          <a:solidFill>
                            <a:srgbClr val="323232"/>
                          </a:solidFill>
                          <a:latin typeface="+mn-lt"/>
                        </a:rPr>
                        <a:t>SOLICITUD DE MOVILIDAD CON FINES DOCENTES 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(para </a:t>
                      </a:r>
                      <a:r>
                        <a:rPr lang="es-ES" sz="850" u="sng" dirty="0">
                          <a:solidFill>
                            <a:srgbClr val="323232"/>
                          </a:solidFill>
                          <a:latin typeface="+mn-lt"/>
                        </a:rPr>
                        <a:t>PDI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 que imparte docencia en un BIP organizado en otra universidad):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029962"/>
                  </a:ext>
                </a:extLst>
              </a:tr>
              <a:tr h="362302">
                <a:tc>
                  <a:txBody>
                    <a:bodyPr/>
                    <a:lstStyle/>
                    <a:p>
                      <a:pPr marL="0" marR="0" lvl="0" indent="0" algn="just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b="1" dirty="0">
                          <a:solidFill>
                            <a:srgbClr val="323232"/>
                          </a:solidFill>
                          <a:latin typeface="+mn-lt"/>
                        </a:rPr>
                        <a:t>SOLICITUD DE MOVILIDAD CON FINES DE FORMACIÓN 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(para </a:t>
                      </a:r>
                      <a:r>
                        <a:rPr lang="es-ES" sz="850" u="sng" dirty="0">
                          <a:solidFill>
                            <a:srgbClr val="323232"/>
                          </a:solidFill>
                          <a:latin typeface="+mn-lt"/>
                        </a:rPr>
                        <a:t>PDI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 y </a:t>
                      </a:r>
                      <a:r>
                        <a:rPr lang="es-ES" sz="850" u="sng" dirty="0">
                          <a:solidFill>
                            <a:srgbClr val="323232"/>
                          </a:solidFill>
                          <a:latin typeface="+mn-lt"/>
                        </a:rPr>
                        <a:t>PTGAS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 que participa como </a:t>
                      </a:r>
                      <a:r>
                        <a:rPr lang="es-ES" sz="850" i="1" dirty="0">
                          <a:solidFill>
                            <a:srgbClr val="323232"/>
                          </a:solidFill>
                          <a:latin typeface="+mn-lt"/>
                        </a:rPr>
                        <a:t>asistente a un BIP 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organizado en otra universidad):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86604"/>
                  </a:ext>
                </a:extLst>
              </a:tr>
              <a:tr h="362302">
                <a:tc>
                  <a:txBody>
                    <a:bodyPr/>
                    <a:lstStyle/>
                    <a:p>
                      <a:pPr marL="0" marR="0" lvl="0" indent="0" algn="just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50" b="1" dirty="0">
                          <a:solidFill>
                            <a:srgbClr val="323232"/>
                          </a:solidFill>
                          <a:latin typeface="+mn-lt"/>
                        </a:rPr>
                        <a:t>SOLICITUD DE MOVILIDAD CON FINES DE ESTUDIOS 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(para </a:t>
                      </a:r>
                      <a:r>
                        <a:rPr lang="es-ES" sz="850" u="sng" dirty="0">
                          <a:solidFill>
                            <a:srgbClr val="323232"/>
                          </a:solidFill>
                          <a:latin typeface="+mn-lt"/>
                        </a:rPr>
                        <a:t>estudiantes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 que </a:t>
                      </a:r>
                      <a:r>
                        <a:rPr lang="es-ES" sz="850" i="1" dirty="0">
                          <a:solidFill>
                            <a:srgbClr val="323232"/>
                          </a:solidFill>
                          <a:latin typeface="+mn-lt"/>
                        </a:rPr>
                        <a:t>participan en un BIP</a:t>
                      </a:r>
                      <a:r>
                        <a:rPr lang="es-ES" sz="850" dirty="0">
                          <a:solidFill>
                            <a:srgbClr val="323232"/>
                          </a:solidFill>
                          <a:latin typeface="+mn-lt"/>
                        </a:rPr>
                        <a:t> organizado en otra universidad):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59610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1FDE344-95EC-4B2D-97D9-63644820D609}"/>
              </a:ext>
            </a:extLst>
          </p:cNvPr>
          <p:cNvSpPr txBox="1"/>
          <p:nvPr/>
        </p:nvSpPr>
        <p:spPr>
          <a:xfrm>
            <a:off x="4678189" y="976030"/>
            <a:ext cx="1097576" cy="133882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algn="ctr">
              <a:defRPr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900" dirty="0"/>
              <a:t>*Deben comprobarse los </a:t>
            </a:r>
            <a:r>
              <a:rPr lang="es-ES" sz="900" u="sng" dirty="0"/>
              <a:t>calendarios de cada convocatoria </a:t>
            </a:r>
            <a:r>
              <a:rPr lang="es-ES" sz="900" dirty="0"/>
              <a:t>para </a:t>
            </a:r>
            <a:r>
              <a:rPr lang="es-ES" sz="900" i="1" dirty="0"/>
              <a:t>confirmar la elegibilidad de la movilidad</a:t>
            </a:r>
            <a:r>
              <a:rPr lang="es-ES" sz="900" dirty="0"/>
              <a:t> según los plazos establecidos.</a:t>
            </a:r>
          </a:p>
        </p:txBody>
      </p:sp>
    </p:spTree>
    <p:extLst>
      <p:ext uri="{BB962C8B-B14F-4D97-AF65-F5344CB8AC3E}">
        <p14:creationId xmlns:p14="http://schemas.microsoft.com/office/powerpoint/2010/main" val="264322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FA59E9-ED9F-489B-A84B-48B17A20D476}"/>
              </a:ext>
            </a:extLst>
          </p:cNvPr>
          <p:cNvSpPr/>
          <p:nvPr/>
        </p:nvSpPr>
        <p:spPr>
          <a:xfrm>
            <a:off x="3621565" y="1215309"/>
            <a:ext cx="22315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9912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9F26A87-7111-43F5-A980-3F04C6DCD7DB}"/>
              </a:ext>
            </a:extLst>
          </p:cNvPr>
          <p:cNvSpPr/>
          <p:nvPr/>
        </p:nvSpPr>
        <p:spPr>
          <a:xfrm>
            <a:off x="283779" y="967566"/>
            <a:ext cx="271935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¿Qué es un BIP?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F9FA13-B84E-43BF-9D09-0A09E546B759}"/>
              </a:ext>
            </a:extLst>
          </p:cNvPr>
          <p:cNvSpPr txBox="1"/>
          <p:nvPr/>
        </p:nvSpPr>
        <p:spPr>
          <a:xfrm>
            <a:off x="477469" y="1645444"/>
            <a:ext cx="5126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Es un programa en el que un grupo de estudiantes y personal realiza una </a:t>
            </a:r>
            <a:r>
              <a:rPr lang="es-ES" sz="1200" b="1" dirty="0"/>
              <a:t>movilidad física </a:t>
            </a:r>
            <a:r>
              <a:rPr lang="es-ES" sz="1200" dirty="0"/>
              <a:t>en el extranjero de corta duración combinada con un </a:t>
            </a:r>
            <a:r>
              <a:rPr lang="es-ES" sz="1200" b="1" dirty="0"/>
              <a:t>componente virtual </a:t>
            </a:r>
            <a:r>
              <a:rPr lang="es-ES" sz="1200" dirty="0"/>
              <a:t>obligatorio. Aquí, los participantes deberán reunirse para trabajar en línea de forma colectiva y simultánea en tareas específicas que estén integradas en el BIP y cuenten para los resultados generales del aprendizaje.</a:t>
            </a:r>
          </a:p>
        </p:txBody>
      </p:sp>
    </p:spTree>
    <p:extLst>
      <p:ext uri="{BB962C8B-B14F-4D97-AF65-F5344CB8AC3E}">
        <p14:creationId xmlns:p14="http://schemas.microsoft.com/office/powerpoint/2010/main" val="96424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9F26A87-7111-43F5-A980-3F04C6DCD7DB}"/>
              </a:ext>
            </a:extLst>
          </p:cNvPr>
          <p:cNvSpPr/>
          <p:nvPr/>
        </p:nvSpPr>
        <p:spPr>
          <a:xfrm>
            <a:off x="171168" y="918017"/>
            <a:ext cx="3734175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¿Cuál es su objetivo?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F9FA13-B84E-43BF-9D09-0A09E546B759}"/>
              </a:ext>
            </a:extLst>
          </p:cNvPr>
          <p:cNvSpPr txBox="1"/>
          <p:nvPr/>
        </p:nvSpPr>
        <p:spPr>
          <a:xfrm>
            <a:off x="418910" y="1510420"/>
            <a:ext cx="528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El programa debe aportar un </a:t>
            </a:r>
            <a:r>
              <a:rPr lang="es-ES" sz="1200" b="1" dirty="0"/>
              <a:t>valor añadido </a:t>
            </a:r>
            <a:r>
              <a:rPr lang="es-ES" sz="1200" dirty="0"/>
              <a:t>respecto a los cursos o formaciones existentes que imparten las instituciones de educación superior participantes.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C4666B6-40DC-4A35-8CC6-CE5D5E58AC24}"/>
              </a:ext>
            </a:extLst>
          </p:cNvPr>
          <p:cNvSpPr/>
          <p:nvPr/>
        </p:nvSpPr>
        <p:spPr>
          <a:xfrm>
            <a:off x="418910" y="2025879"/>
            <a:ext cx="186933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Características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082C86-25D8-45E1-A5F5-F660A61820A5}"/>
              </a:ext>
            </a:extLst>
          </p:cNvPr>
          <p:cNvSpPr txBox="1"/>
          <p:nvPr/>
        </p:nvSpPr>
        <p:spPr>
          <a:xfrm>
            <a:off x="418910" y="2395211"/>
            <a:ext cx="528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23232"/>
                </a:solidFill>
              </a:rPr>
              <a:t>Los </a:t>
            </a:r>
            <a:r>
              <a:rPr lang="es-ES" sz="1200" b="0" i="0" dirty="0">
                <a:solidFill>
                  <a:srgbClr val="323232"/>
                </a:solidFill>
                <a:effectLst/>
              </a:rPr>
              <a:t>participantes pueden proceder de </a:t>
            </a:r>
            <a:r>
              <a:rPr lang="es-ES" sz="1200" b="1" i="0" dirty="0">
                <a:solidFill>
                  <a:srgbClr val="323232"/>
                </a:solidFill>
                <a:effectLst/>
              </a:rPr>
              <a:t>cualquier área y ciclo </a:t>
            </a:r>
            <a:r>
              <a:rPr lang="es-ES" sz="1200" b="0" i="0" dirty="0">
                <a:solidFill>
                  <a:srgbClr val="323232"/>
                </a:solidFill>
                <a:effectLst/>
              </a:rPr>
              <a:t>de estudios, o incluso ofrecerse a personal docente y administrativo de las universidades socias.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2913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C40D33C-815C-46F8-8700-4572B1B39138}"/>
              </a:ext>
            </a:extLst>
          </p:cNvPr>
          <p:cNvSpPr/>
          <p:nvPr/>
        </p:nvSpPr>
        <p:spPr>
          <a:xfrm>
            <a:off x="1088747" y="68587"/>
            <a:ext cx="3675617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Requisitos mínimos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EF167B-A7EC-4D1A-AEF5-D5382C7C4905}"/>
              </a:ext>
            </a:extLst>
          </p:cNvPr>
          <p:cNvSpPr txBox="1"/>
          <p:nvPr/>
        </p:nvSpPr>
        <p:spPr>
          <a:xfrm>
            <a:off x="603594" y="917568"/>
            <a:ext cx="503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23232"/>
                </a:solidFill>
              </a:rPr>
              <a:t>Debe organizarse por un </a:t>
            </a:r>
            <a:r>
              <a:rPr lang="es-ES" sz="1200" b="1" dirty="0">
                <a:solidFill>
                  <a:srgbClr val="323232"/>
                </a:solidFill>
              </a:rPr>
              <a:t>mínimo de 3 instituciones de Educación Superior de 3 Estados miembros de la UE o terceros países asociados al Programa </a:t>
            </a:r>
            <a:r>
              <a:rPr lang="es-ES" sz="1200" dirty="0">
                <a:solidFill>
                  <a:srgbClr val="323232"/>
                </a:solidFill>
              </a:rPr>
              <a:t>(pueden consultarse </a:t>
            </a:r>
            <a:r>
              <a:rPr lang="es-ES" sz="1200" dirty="0">
                <a:solidFill>
                  <a:srgbClr val="323232"/>
                </a:solidFill>
                <a:hlinkClick r:id="rId3"/>
              </a:rPr>
              <a:t>aquí</a:t>
            </a:r>
            <a:r>
              <a:rPr lang="es-ES" sz="1200" dirty="0">
                <a:solidFill>
                  <a:srgbClr val="323232"/>
                </a:solidFill>
              </a:rPr>
              <a:t> los países admisibles).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798AD5-9454-4C47-9E94-686D022D3D69}"/>
              </a:ext>
            </a:extLst>
          </p:cNvPr>
          <p:cNvSpPr/>
          <p:nvPr/>
        </p:nvSpPr>
        <p:spPr>
          <a:xfrm>
            <a:off x="603594" y="609792"/>
            <a:ext cx="129727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Estructura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55570B-2114-4025-99F8-3B00335680FE}"/>
              </a:ext>
            </a:extLst>
          </p:cNvPr>
          <p:cNvSpPr txBox="1"/>
          <p:nvPr/>
        </p:nvSpPr>
        <p:spPr>
          <a:xfrm>
            <a:off x="675665" y="1953058"/>
            <a:ext cx="5031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23232"/>
                </a:solidFill>
              </a:rPr>
              <a:t>Terceros países no asociados al Programa también podrán participar, no obstante, </a:t>
            </a:r>
            <a:r>
              <a:rPr lang="es-ES" sz="1200" i="1" dirty="0">
                <a:solidFill>
                  <a:srgbClr val="323232"/>
                </a:solidFill>
              </a:rPr>
              <a:t>no cuentan para los requisitos mínimos </a:t>
            </a:r>
            <a:r>
              <a:rPr lang="es-ES" sz="1200" dirty="0">
                <a:solidFill>
                  <a:srgbClr val="323232"/>
                </a:solidFill>
              </a:rPr>
              <a:t>y </a:t>
            </a:r>
            <a:r>
              <a:rPr lang="es-ES" sz="1200" u="sng" dirty="0">
                <a:solidFill>
                  <a:srgbClr val="323232"/>
                </a:solidFill>
              </a:rPr>
              <a:t>deberán asumir los costes derivados de su participación</a:t>
            </a:r>
            <a:r>
              <a:rPr lang="es-ES" sz="1200" dirty="0">
                <a:solidFill>
                  <a:srgbClr val="323232"/>
                </a:solidFill>
              </a:rPr>
              <a:t>, o bien, participar en las convocatorias de movilidad KA171 vigentes de la UCA, siempre que exista un acuerdo interinstitucional vigente.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DDEE37-B36A-448A-A49E-1621E05F3451}"/>
              </a:ext>
            </a:extLst>
          </p:cNvPr>
          <p:cNvSpPr/>
          <p:nvPr/>
        </p:nvSpPr>
        <p:spPr>
          <a:xfrm>
            <a:off x="603594" y="1646035"/>
            <a:ext cx="150898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Bases legales</a:t>
            </a:r>
          </a:p>
        </p:txBody>
      </p:sp>
    </p:spTree>
    <p:extLst>
      <p:ext uri="{BB962C8B-B14F-4D97-AF65-F5344CB8AC3E}">
        <p14:creationId xmlns:p14="http://schemas.microsoft.com/office/powerpoint/2010/main" val="389742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EF167B-A7EC-4D1A-AEF5-D5382C7C4905}"/>
              </a:ext>
            </a:extLst>
          </p:cNvPr>
          <p:cNvSpPr txBox="1"/>
          <p:nvPr/>
        </p:nvSpPr>
        <p:spPr>
          <a:xfrm>
            <a:off x="576568" y="947961"/>
            <a:ext cx="503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23232"/>
                </a:solidFill>
                <a:effectLst/>
              </a:rPr>
              <a:t>El </a:t>
            </a:r>
            <a:r>
              <a:rPr lang="es-ES" sz="1200" b="1" i="0" dirty="0">
                <a:solidFill>
                  <a:srgbClr val="323232"/>
                </a:solidFill>
                <a:effectLst/>
              </a:rPr>
              <a:t>número mínimo de participantes móviles </a:t>
            </a:r>
            <a:r>
              <a:rPr lang="es-ES" sz="1200" b="0" i="0" dirty="0">
                <a:solidFill>
                  <a:srgbClr val="323232"/>
                </a:solidFill>
                <a:effectLst/>
              </a:rPr>
              <a:t>(es decir, que se desplacen físicamente para la actividad presencial) es de 10, y el número máximo que se ten</a:t>
            </a:r>
            <a:r>
              <a:rPr lang="es-ES" sz="1200" dirty="0">
                <a:solidFill>
                  <a:srgbClr val="323232"/>
                </a:solidFill>
              </a:rPr>
              <a:t>drá en cuenta a la hora de recibir financiación es de 20 (aunque pueden ser más).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798AD5-9454-4C47-9E94-686D022D3D69}"/>
              </a:ext>
            </a:extLst>
          </p:cNvPr>
          <p:cNvSpPr/>
          <p:nvPr/>
        </p:nvSpPr>
        <p:spPr>
          <a:xfrm>
            <a:off x="576568" y="609407"/>
            <a:ext cx="11261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Miembros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A86C65-9290-4130-A855-88E99D8656C5}"/>
              </a:ext>
            </a:extLst>
          </p:cNvPr>
          <p:cNvSpPr/>
          <p:nvPr/>
        </p:nvSpPr>
        <p:spPr>
          <a:xfrm>
            <a:off x="1088747" y="1903318"/>
            <a:ext cx="1379107" cy="30777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Consejo técnico: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186E05-F011-4916-B2F9-5A0D4A4C5696}"/>
              </a:ext>
            </a:extLst>
          </p:cNvPr>
          <p:cNvSpPr txBox="1"/>
          <p:nvPr/>
        </p:nvSpPr>
        <p:spPr>
          <a:xfrm>
            <a:off x="1256739" y="2325147"/>
            <a:ext cx="4351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Es aconsejable planificar un </a:t>
            </a:r>
            <a:r>
              <a:rPr lang="es-ES" sz="1200" u="sng" dirty="0"/>
              <a:t>BIP con más de 10 participantes </a:t>
            </a:r>
            <a:r>
              <a:rPr lang="es-ES" sz="1200" dirty="0"/>
              <a:t>para asegurarse de que los programas sigan siendo </a:t>
            </a:r>
            <a:r>
              <a:rPr lang="es-ES" sz="1200" i="1" dirty="0"/>
              <a:t>elegibles para financiación</a:t>
            </a:r>
            <a:r>
              <a:rPr lang="es-ES" sz="1200" dirty="0"/>
              <a:t> </a:t>
            </a:r>
            <a:r>
              <a:rPr lang="es-ES" sz="1200" dirty="0">
                <a:solidFill>
                  <a:schemeClr val="accent2"/>
                </a:solidFill>
              </a:rPr>
              <a:t>aún si alguno de los participantes lo abandonara</a:t>
            </a:r>
            <a:r>
              <a:rPr lang="es-ES" sz="1200" dirty="0"/>
              <a:t>.</a:t>
            </a:r>
            <a:endParaRPr lang="es-ES" sz="1200" dirty="0">
              <a:solidFill>
                <a:srgbClr val="323232"/>
              </a:solidFill>
              <a:latin typeface="SegoeU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2CD60D-BEFF-418D-B325-3CB326BAE547}"/>
              </a:ext>
            </a:extLst>
          </p:cNvPr>
          <p:cNvSpPr/>
          <p:nvPr/>
        </p:nvSpPr>
        <p:spPr>
          <a:xfrm>
            <a:off x="1088747" y="68587"/>
            <a:ext cx="3675617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Requisitos mínimos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86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EF167B-A7EC-4D1A-AEF5-D5382C7C4905}"/>
              </a:ext>
            </a:extLst>
          </p:cNvPr>
          <p:cNvSpPr txBox="1"/>
          <p:nvPr/>
        </p:nvSpPr>
        <p:spPr>
          <a:xfrm>
            <a:off x="702691" y="1081846"/>
            <a:ext cx="49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23232"/>
                </a:solidFill>
                <a:effectLst/>
              </a:rPr>
              <a:t>La actividad presencial tendrá una duración </a:t>
            </a:r>
            <a:r>
              <a:rPr lang="es-ES" sz="1200" b="1" i="0" dirty="0">
                <a:solidFill>
                  <a:srgbClr val="323232"/>
                </a:solidFill>
                <a:effectLst/>
              </a:rPr>
              <a:t>mínima de 5 días y máxima de 30 días</a:t>
            </a:r>
            <a:r>
              <a:rPr lang="es-ES" sz="1200" b="0" i="0" dirty="0">
                <a:solidFill>
                  <a:srgbClr val="323232"/>
                </a:solidFill>
                <a:effectLst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C9074F-11FE-467E-8F94-F92C688A5FF5}"/>
              </a:ext>
            </a:extLst>
          </p:cNvPr>
          <p:cNvSpPr txBox="1"/>
          <p:nvPr/>
        </p:nvSpPr>
        <p:spPr>
          <a:xfrm>
            <a:off x="702691" y="2012926"/>
            <a:ext cx="490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0" i="0" dirty="0">
                <a:solidFill>
                  <a:srgbClr val="323232"/>
                </a:solidFill>
                <a:effectLst/>
              </a:rPr>
              <a:t>La </a:t>
            </a:r>
            <a:r>
              <a:rPr lang="es-ES" sz="1200" dirty="0">
                <a:solidFill>
                  <a:srgbClr val="323232"/>
                </a:solidFill>
              </a:rPr>
              <a:t>actividad deberá ser reconocible académicamente para los estudiantes por un </a:t>
            </a:r>
            <a:r>
              <a:rPr lang="es-ES" sz="1200" b="1" dirty="0">
                <a:solidFill>
                  <a:srgbClr val="323232"/>
                </a:solidFill>
              </a:rPr>
              <a:t>mínimo de 3 ECTS </a:t>
            </a:r>
            <a:r>
              <a:rPr lang="es-ES" sz="1200" dirty="0">
                <a:solidFill>
                  <a:srgbClr val="323232"/>
                </a:solidFill>
              </a:rPr>
              <a:t>(</a:t>
            </a:r>
            <a:r>
              <a:rPr lang="es-ES" sz="1200" i="1" dirty="0">
                <a:solidFill>
                  <a:srgbClr val="323232"/>
                </a:solidFill>
              </a:rPr>
              <a:t>teniendo en cuenta ambas partes de la movilidad: física y virtual</a:t>
            </a:r>
            <a:r>
              <a:rPr lang="es-ES" sz="1200" dirty="0">
                <a:solidFill>
                  <a:srgbClr val="323232"/>
                </a:solidFill>
              </a:rPr>
              <a:t>).</a:t>
            </a:r>
            <a:endParaRPr lang="es-ES" sz="1200" b="0" i="0" dirty="0">
              <a:solidFill>
                <a:srgbClr val="323232"/>
              </a:solidFill>
              <a:effectLst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C6C1B5-4764-422C-9264-99D4118CB582}"/>
              </a:ext>
            </a:extLst>
          </p:cNvPr>
          <p:cNvSpPr/>
          <p:nvPr/>
        </p:nvSpPr>
        <p:spPr>
          <a:xfrm>
            <a:off x="576567" y="1679607"/>
            <a:ext cx="326120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Reconocimiento académico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981C6D-2F4E-4507-9ACE-FD55935FFBAD}"/>
              </a:ext>
            </a:extLst>
          </p:cNvPr>
          <p:cNvSpPr/>
          <p:nvPr/>
        </p:nvSpPr>
        <p:spPr>
          <a:xfrm>
            <a:off x="576567" y="743292"/>
            <a:ext cx="11332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Duración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A09DF88-4555-4B52-81F4-C0028817FED7}"/>
              </a:ext>
            </a:extLst>
          </p:cNvPr>
          <p:cNvSpPr/>
          <p:nvPr/>
        </p:nvSpPr>
        <p:spPr>
          <a:xfrm>
            <a:off x="1088747" y="68587"/>
            <a:ext cx="3675617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Requisitos mínimos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3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5D48D0-EE16-4D8A-853F-68F40E24665B}"/>
              </a:ext>
            </a:extLst>
          </p:cNvPr>
          <p:cNvSpPr/>
          <p:nvPr/>
        </p:nvSpPr>
        <p:spPr>
          <a:xfrm>
            <a:off x="1088747" y="680630"/>
            <a:ext cx="3675617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Financiación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1477F5-2F8E-4ACD-907E-02F96207A627}"/>
              </a:ext>
            </a:extLst>
          </p:cNvPr>
          <p:cNvSpPr txBox="1"/>
          <p:nvPr/>
        </p:nvSpPr>
        <p:spPr>
          <a:xfrm>
            <a:off x="360817" y="1282299"/>
            <a:ext cx="513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La financiación de un BIP </a:t>
            </a:r>
            <a:r>
              <a:rPr lang="es-ES" sz="1200" b="1" dirty="0"/>
              <a:t>variará en función del número de participantes móviles</a:t>
            </a:r>
            <a:r>
              <a:rPr lang="es-ES" sz="1200" dirty="0"/>
              <a:t> (que se desplazan físicamente a la universidad de acogida).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EA6AEE-0CE5-40A1-8010-DE2D92746791}"/>
              </a:ext>
            </a:extLst>
          </p:cNvPr>
          <p:cNvSpPr txBox="1"/>
          <p:nvPr/>
        </p:nvSpPr>
        <p:spPr>
          <a:xfrm>
            <a:off x="360817" y="1807024"/>
            <a:ext cx="5131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Esta financiación está </a:t>
            </a:r>
            <a:r>
              <a:rPr lang="es-ES" sz="1200" b="1" dirty="0"/>
              <a:t>destinada a cubrir los costes del programa </a:t>
            </a:r>
            <a:r>
              <a:rPr lang="es-ES" sz="1200" dirty="0"/>
              <a:t>relacionados con su preparación, diseño, desarrollo e implementación; el seguimiento y ejecución de las actividades virtuales, al igual que la gestión y coordinación general.</a:t>
            </a:r>
          </a:p>
        </p:txBody>
      </p:sp>
    </p:spTree>
    <p:extLst>
      <p:ext uri="{BB962C8B-B14F-4D97-AF65-F5344CB8AC3E}">
        <p14:creationId xmlns:p14="http://schemas.microsoft.com/office/powerpoint/2010/main" val="215472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5D48D0-EE16-4D8A-853F-68F40E24665B}"/>
              </a:ext>
            </a:extLst>
          </p:cNvPr>
          <p:cNvSpPr/>
          <p:nvPr/>
        </p:nvSpPr>
        <p:spPr>
          <a:xfrm>
            <a:off x="1088748" y="585298"/>
            <a:ext cx="3675617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Financiación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1477F5-2F8E-4ACD-907E-02F96207A627}"/>
              </a:ext>
            </a:extLst>
          </p:cNvPr>
          <p:cNvSpPr txBox="1"/>
          <p:nvPr/>
        </p:nvSpPr>
        <p:spPr>
          <a:xfrm>
            <a:off x="268940" y="1121818"/>
            <a:ext cx="531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b="1" dirty="0"/>
              <a:t>Los costes pueden incluir: </a:t>
            </a:r>
            <a:r>
              <a:rPr lang="es-ES" sz="1200" dirty="0"/>
              <a:t>producción de documentos o material educativo, alquiler de salas o equipos, viajes de campo, excursiones, actividades de comunicación, traducción e interpretación, visitas preparatorias y tareas administrativas.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FF39C2-F160-4F42-93FD-6DDB33432C3B}"/>
              </a:ext>
            </a:extLst>
          </p:cNvPr>
          <p:cNvSpPr txBox="1"/>
          <p:nvPr/>
        </p:nvSpPr>
        <p:spPr>
          <a:xfrm>
            <a:off x="268940" y="1952815"/>
            <a:ext cx="5315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323232"/>
                </a:solidFill>
              </a:rPr>
              <a:t>Las </a:t>
            </a:r>
            <a:r>
              <a:rPr lang="es-ES" sz="1200" b="1" dirty="0">
                <a:solidFill>
                  <a:srgbClr val="323232"/>
                </a:solidFill>
              </a:rPr>
              <a:t>movilidades del personal docente y de los participantes en el BIP </a:t>
            </a:r>
            <a:r>
              <a:rPr lang="es-ES" sz="1200" dirty="0">
                <a:solidFill>
                  <a:srgbClr val="323232"/>
                </a:solidFill>
              </a:rPr>
              <a:t>(ya sean estudiantes o personal de otras universidades) </a:t>
            </a:r>
            <a:r>
              <a:rPr lang="es-ES" sz="1200" dirty="0">
                <a:solidFill>
                  <a:schemeClr val="accent2"/>
                </a:solidFill>
              </a:rPr>
              <a:t>se financiará por sus universidades de origen</a:t>
            </a:r>
            <a:r>
              <a:rPr lang="es-ES" sz="1200" dirty="0">
                <a:solidFill>
                  <a:srgbClr val="323232"/>
                </a:solidFill>
              </a:rPr>
              <a:t>, a través de sus </a:t>
            </a:r>
            <a:r>
              <a:rPr lang="es-ES" sz="1200" u="sng" dirty="0">
                <a:solidFill>
                  <a:srgbClr val="323232"/>
                </a:solidFill>
              </a:rPr>
              <a:t>propias convocatorias de movilidad Erasmus+</a:t>
            </a:r>
            <a:r>
              <a:rPr lang="es-ES" sz="1200" dirty="0">
                <a:solidFill>
                  <a:srgbClr val="323232"/>
                </a:solidFill>
              </a:rPr>
              <a:t>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83315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9F26A87-7111-43F5-A980-3F04C6DCD7DB}"/>
              </a:ext>
            </a:extLst>
          </p:cNvPr>
          <p:cNvSpPr/>
          <p:nvPr/>
        </p:nvSpPr>
        <p:spPr>
          <a:xfrm>
            <a:off x="257007" y="836937"/>
            <a:ext cx="271935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Reconocimiento</a:t>
            </a:r>
            <a:endParaRPr lang="es-ES" sz="29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F9FA13-B84E-43BF-9D09-0A09E546B759}"/>
              </a:ext>
            </a:extLst>
          </p:cNvPr>
          <p:cNvSpPr txBox="1"/>
          <p:nvPr/>
        </p:nvSpPr>
        <p:spPr>
          <a:xfrm>
            <a:off x="494411" y="1440246"/>
            <a:ext cx="512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Las actividades desarrolladas en el marco de un BIP deben reconocerse académicamente a los estudiantes UCA </a:t>
            </a:r>
            <a:r>
              <a:rPr lang="es-ES" sz="1200" dirty="0">
                <a:solidFill>
                  <a:schemeClr val="accent2"/>
                </a:solidFill>
              </a:rPr>
              <a:t>(Grado/Máster*) </a:t>
            </a:r>
            <a:r>
              <a:rPr lang="es-ES" sz="1200" dirty="0"/>
              <a:t>con un </a:t>
            </a:r>
            <a:r>
              <a:rPr lang="es-ES" sz="1200" b="1" dirty="0"/>
              <a:t>mínimo de 3ECTS </a:t>
            </a:r>
            <a:r>
              <a:rPr lang="es-ES" sz="1200" dirty="0"/>
              <a:t>o el equivalente en </a:t>
            </a:r>
            <a:r>
              <a:rPr lang="es-ES" sz="1200" i="1" dirty="0"/>
              <a:t>horas de formación </a:t>
            </a:r>
            <a:r>
              <a:rPr lang="es-ES" sz="1200" dirty="0"/>
              <a:t>para </a:t>
            </a:r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Doctorado*</a:t>
            </a:r>
            <a:r>
              <a:rPr lang="es-ES" sz="1200" dirty="0"/>
              <a:t> (75h).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3C809F-8BDC-4F79-A11E-0B225FE48CCC}"/>
              </a:ext>
            </a:extLst>
          </p:cNvPr>
          <p:cNvSpPr txBox="1"/>
          <p:nvPr/>
        </p:nvSpPr>
        <p:spPr>
          <a:xfrm>
            <a:off x="494412" y="2135888"/>
            <a:ext cx="512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/>
              <a:t>Por ello, para que sean finalmente ofertados, además de disponer de financiación deberán obtener </a:t>
            </a:r>
            <a:r>
              <a:rPr lang="es-ES" sz="1200" u="sng" dirty="0"/>
              <a:t>autorización</a:t>
            </a:r>
            <a:r>
              <a:rPr lang="es-ES" sz="1200" dirty="0"/>
              <a:t> por parte de la Comisión de Ordenación Académica, Profesorado y Ordenación y Alumnos (</a:t>
            </a:r>
            <a:r>
              <a:rPr lang="es-ES" sz="1200" b="1" dirty="0"/>
              <a:t>COAPA</a:t>
            </a:r>
            <a:r>
              <a:rPr lang="es-ES" sz="1200" dirty="0"/>
              <a:t>). </a:t>
            </a:r>
            <a:r>
              <a:rPr lang="es-ES" sz="1200" b="1" dirty="0"/>
              <a:t>Dicha autorización debe solicitarse a través del </a:t>
            </a:r>
            <a:r>
              <a:rPr lang="es-ES" sz="1200" b="1" dirty="0">
                <a:hlinkClick r:id="rId3"/>
              </a:rPr>
              <a:t>CAU</a:t>
            </a:r>
            <a:r>
              <a:rPr lang="es-ES" sz="1200" b="1" dirty="0"/>
              <a:t> correspondiente</a:t>
            </a:r>
            <a:r>
              <a:rPr lang="es-E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32245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499</TotalTime>
  <Words>778</Words>
  <Application>Microsoft Office PowerPoint</Application>
  <PresentationFormat>Personalizado</PresentationFormat>
  <Paragraphs>46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Ariadna García</cp:lastModifiedBy>
  <cp:revision>34</cp:revision>
  <dcterms:created xsi:type="dcterms:W3CDTF">2024-05-15T09:07:54Z</dcterms:created>
  <dcterms:modified xsi:type="dcterms:W3CDTF">2025-05-20T11:31:23Z</dcterms:modified>
</cp:coreProperties>
</file>