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256" r:id="rId2"/>
    <p:sldId id="304" r:id="rId3"/>
    <p:sldId id="316" r:id="rId4"/>
    <p:sldId id="318" r:id="rId5"/>
    <p:sldId id="319" r:id="rId6"/>
    <p:sldId id="315" r:id="rId7"/>
    <p:sldId id="313" r:id="rId8"/>
    <p:sldId id="314" r:id="rId9"/>
    <p:sldId id="312" r:id="rId10"/>
    <p:sldId id="306" r:id="rId11"/>
    <p:sldId id="311" r:id="rId12"/>
    <p:sldId id="308" r:id="rId13"/>
    <p:sldId id="260" r:id="rId14"/>
    <p:sldId id="259" r:id="rId15"/>
  </p:sldIdLst>
  <p:sldSz cx="5853113" cy="3290888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94674"/>
  </p:normalViewPr>
  <p:slideViewPr>
    <p:cSldViewPr snapToGrid="0">
      <p:cViewPr varScale="1">
        <p:scale>
          <a:sx n="151" d="100"/>
          <a:sy n="151" d="100"/>
        </p:scale>
        <p:origin x="88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FBBB084-DAD1-4B1C-A589-70EDD2A1E972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9607F80-84A4-41E5-8D23-574A4D40DEB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043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639" y="538578"/>
            <a:ext cx="4389835" cy="1145717"/>
          </a:xfrm>
        </p:spPr>
        <p:txBody>
          <a:bodyPr anchor="b"/>
          <a:lstStyle>
            <a:lvl1pPr algn="ctr">
              <a:defRPr sz="287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639" y="1728478"/>
            <a:ext cx="4389835" cy="794536"/>
          </a:xfrm>
        </p:spPr>
        <p:txBody>
          <a:bodyPr/>
          <a:lstStyle>
            <a:lvl1pPr marL="0" indent="0" algn="ctr">
              <a:buNone/>
              <a:defRPr sz="1152"/>
            </a:lvl1pPr>
            <a:lvl2pPr marL="219410" indent="0" algn="ctr">
              <a:buNone/>
              <a:defRPr sz="960"/>
            </a:lvl2pPr>
            <a:lvl3pPr marL="438821" indent="0" algn="ctr">
              <a:buNone/>
              <a:defRPr sz="864"/>
            </a:lvl3pPr>
            <a:lvl4pPr marL="658231" indent="0" algn="ctr">
              <a:buNone/>
              <a:defRPr sz="768"/>
            </a:lvl4pPr>
            <a:lvl5pPr marL="877641" indent="0" algn="ctr">
              <a:buNone/>
              <a:defRPr sz="768"/>
            </a:lvl5pPr>
            <a:lvl6pPr marL="1097051" indent="0" algn="ctr">
              <a:buNone/>
              <a:defRPr sz="768"/>
            </a:lvl6pPr>
            <a:lvl7pPr marL="1316462" indent="0" algn="ctr">
              <a:buNone/>
              <a:defRPr sz="768"/>
            </a:lvl7pPr>
            <a:lvl8pPr marL="1535872" indent="0" algn="ctr">
              <a:buNone/>
              <a:defRPr sz="768"/>
            </a:lvl8pPr>
            <a:lvl9pPr marL="1755282" indent="0" algn="ctr">
              <a:buNone/>
              <a:defRPr sz="768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238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513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88634" y="175210"/>
            <a:ext cx="1262077" cy="27888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401" y="175210"/>
            <a:ext cx="3713069" cy="27888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3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690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53" y="820437"/>
            <a:ext cx="5048310" cy="1368918"/>
          </a:xfrm>
        </p:spPr>
        <p:txBody>
          <a:bodyPr anchor="b"/>
          <a:lstStyle>
            <a:lvl1pPr>
              <a:defRPr sz="287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9353" y="2202305"/>
            <a:ext cx="5048310" cy="719882"/>
          </a:xfrm>
        </p:spPr>
        <p:txBody>
          <a:bodyPr/>
          <a:lstStyle>
            <a:lvl1pPr marL="0" indent="0">
              <a:buNone/>
              <a:defRPr sz="1152">
                <a:solidFill>
                  <a:schemeClr val="tx1">
                    <a:tint val="75000"/>
                  </a:schemeClr>
                </a:solidFill>
              </a:defRPr>
            </a:lvl1pPr>
            <a:lvl2pPr marL="21941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2pPr>
            <a:lvl3pPr marL="438821" indent="0">
              <a:buNone/>
              <a:defRPr sz="864">
                <a:solidFill>
                  <a:schemeClr val="tx1">
                    <a:tint val="75000"/>
                  </a:schemeClr>
                </a:solidFill>
              </a:defRPr>
            </a:lvl3pPr>
            <a:lvl4pPr marL="658231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4pPr>
            <a:lvl5pPr marL="877641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5pPr>
            <a:lvl6pPr marL="1097051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6pPr>
            <a:lvl7pPr marL="1316462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7pPr>
            <a:lvl8pPr marL="1535872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8pPr>
            <a:lvl9pPr marL="1755282" indent="0">
              <a:buNone/>
              <a:defRPr sz="7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41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402" y="876047"/>
            <a:ext cx="2487573" cy="20880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63138" y="876047"/>
            <a:ext cx="2487573" cy="20880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08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64" y="175210"/>
            <a:ext cx="5048310" cy="63608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164" y="806725"/>
            <a:ext cx="2476141" cy="395363"/>
          </a:xfrm>
        </p:spPr>
        <p:txBody>
          <a:bodyPr anchor="b"/>
          <a:lstStyle>
            <a:lvl1pPr marL="0" indent="0">
              <a:buNone/>
              <a:defRPr sz="1152" b="1"/>
            </a:lvl1pPr>
            <a:lvl2pPr marL="219410" indent="0">
              <a:buNone/>
              <a:defRPr sz="960" b="1"/>
            </a:lvl2pPr>
            <a:lvl3pPr marL="438821" indent="0">
              <a:buNone/>
              <a:defRPr sz="864" b="1"/>
            </a:lvl3pPr>
            <a:lvl4pPr marL="658231" indent="0">
              <a:buNone/>
              <a:defRPr sz="768" b="1"/>
            </a:lvl4pPr>
            <a:lvl5pPr marL="877641" indent="0">
              <a:buNone/>
              <a:defRPr sz="768" b="1"/>
            </a:lvl5pPr>
            <a:lvl6pPr marL="1097051" indent="0">
              <a:buNone/>
              <a:defRPr sz="768" b="1"/>
            </a:lvl6pPr>
            <a:lvl7pPr marL="1316462" indent="0">
              <a:buNone/>
              <a:defRPr sz="768" b="1"/>
            </a:lvl7pPr>
            <a:lvl8pPr marL="1535872" indent="0">
              <a:buNone/>
              <a:defRPr sz="768" b="1"/>
            </a:lvl8pPr>
            <a:lvl9pPr marL="1755282" indent="0">
              <a:buNone/>
              <a:defRPr sz="76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164" y="1202088"/>
            <a:ext cx="2476141" cy="176809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3139" y="806725"/>
            <a:ext cx="2488335" cy="395363"/>
          </a:xfrm>
        </p:spPr>
        <p:txBody>
          <a:bodyPr anchor="b"/>
          <a:lstStyle>
            <a:lvl1pPr marL="0" indent="0">
              <a:buNone/>
              <a:defRPr sz="1152" b="1"/>
            </a:lvl1pPr>
            <a:lvl2pPr marL="219410" indent="0">
              <a:buNone/>
              <a:defRPr sz="960" b="1"/>
            </a:lvl2pPr>
            <a:lvl3pPr marL="438821" indent="0">
              <a:buNone/>
              <a:defRPr sz="864" b="1"/>
            </a:lvl3pPr>
            <a:lvl4pPr marL="658231" indent="0">
              <a:buNone/>
              <a:defRPr sz="768" b="1"/>
            </a:lvl4pPr>
            <a:lvl5pPr marL="877641" indent="0">
              <a:buNone/>
              <a:defRPr sz="768" b="1"/>
            </a:lvl5pPr>
            <a:lvl6pPr marL="1097051" indent="0">
              <a:buNone/>
              <a:defRPr sz="768" b="1"/>
            </a:lvl6pPr>
            <a:lvl7pPr marL="1316462" indent="0">
              <a:buNone/>
              <a:defRPr sz="768" b="1"/>
            </a:lvl7pPr>
            <a:lvl8pPr marL="1535872" indent="0">
              <a:buNone/>
              <a:defRPr sz="768" b="1"/>
            </a:lvl8pPr>
            <a:lvl9pPr marL="1755282" indent="0">
              <a:buNone/>
              <a:defRPr sz="768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63139" y="1202088"/>
            <a:ext cx="2488335" cy="176809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320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83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59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64" y="219392"/>
            <a:ext cx="1887781" cy="767874"/>
          </a:xfrm>
        </p:spPr>
        <p:txBody>
          <a:bodyPr anchor="b"/>
          <a:lstStyle>
            <a:lvl1pPr>
              <a:defRPr sz="153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8336" y="473827"/>
            <a:ext cx="2963138" cy="2338663"/>
          </a:xfrm>
        </p:spPr>
        <p:txBody>
          <a:bodyPr/>
          <a:lstStyle>
            <a:lvl1pPr>
              <a:defRPr sz="1536"/>
            </a:lvl1pPr>
            <a:lvl2pPr>
              <a:defRPr sz="1344"/>
            </a:lvl2pPr>
            <a:lvl3pPr>
              <a:defRPr sz="1152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164" y="987266"/>
            <a:ext cx="1887781" cy="1829033"/>
          </a:xfrm>
        </p:spPr>
        <p:txBody>
          <a:bodyPr/>
          <a:lstStyle>
            <a:lvl1pPr marL="0" indent="0">
              <a:buNone/>
              <a:defRPr sz="768"/>
            </a:lvl1pPr>
            <a:lvl2pPr marL="219410" indent="0">
              <a:buNone/>
              <a:defRPr sz="672"/>
            </a:lvl2pPr>
            <a:lvl3pPr marL="438821" indent="0">
              <a:buNone/>
              <a:defRPr sz="576"/>
            </a:lvl3pPr>
            <a:lvl4pPr marL="658231" indent="0">
              <a:buNone/>
              <a:defRPr sz="480"/>
            </a:lvl4pPr>
            <a:lvl5pPr marL="877641" indent="0">
              <a:buNone/>
              <a:defRPr sz="480"/>
            </a:lvl5pPr>
            <a:lvl6pPr marL="1097051" indent="0">
              <a:buNone/>
              <a:defRPr sz="480"/>
            </a:lvl6pPr>
            <a:lvl7pPr marL="1316462" indent="0">
              <a:buNone/>
              <a:defRPr sz="480"/>
            </a:lvl7pPr>
            <a:lvl8pPr marL="1535872" indent="0">
              <a:buNone/>
              <a:defRPr sz="480"/>
            </a:lvl8pPr>
            <a:lvl9pPr marL="1755282" indent="0">
              <a:buNone/>
              <a:defRPr sz="48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88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64" y="219392"/>
            <a:ext cx="1887781" cy="767874"/>
          </a:xfrm>
        </p:spPr>
        <p:txBody>
          <a:bodyPr anchor="b"/>
          <a:lstStyle>
            <a:lvl1pPr>
              <a:defRPr sz="1536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88336" y="473827"/>
            <a:ext cx="2963138" cy="2338663"/>
          </a:xfrm>
        </p:spPr>
        <p:txBody>
          <a:bodyPr anchor="t"/>
          <a:lstStyle>
            <a:lvl1pPr marL="0" indent="0">
              <a:buNone/>
              <a:defRPr sz="1536"/>
            </a:lvl1pPr>
            <a:lvl2pPr marL="219410" indent="0">
              <a:buNone/>
              <a:defRPr sz="1344"/>
            </a:lvl2pPr>
            <a:lvl3pPr marL="438821" indent="0">
              <a:buNone/>
              <a:defRPr sz="1152"/>
            </a:lvl3pPr>
            <a:lvl4pPr marL="658231" indent="0">
              <a:buNone/>
              <a:defRPr sz="960"/>
            </a:lvl4pPr>
            <a:lvl5pPr marL="877641" indent="0">
              <a:buNone/>
              <a:defRPr sz="960"/>
            </a:lvl5pPr>
            <a:lvl6pPr marL="1097051" indent="0">
              <a:buNone/>
              <a:defRPr sz="960"/>
            </a:lvl6pPr>
            <a:lvl7pPr marL="1316462" indent="0">
              <a:buNone/>
              <a:defRPr sz="960"/>
            </a:lvl7pPr>
            <a:lvl8pPr marL="1535872" indent="0">
              <a:buNone/>
              <a:defRPr sz="960"/>
            </a:lvl8pPr>
            <a:lvl9pPr marL="1755282" indent="0">
              <a:buNone/>
              <a:defRPr sz="96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164" y="987266"/>
            <a:ext cx="1887781" cy="1829033"/>
          </a:xfrm>
        </p:spPr>
        <p:txBody>
          <a:bodyPr/>
          <a:lstStyle>
            <a:lvl1pPr marL="0" indent="0">
              <a:buNone/>
              <a:defRPr sz="768"/>
            </a:lvl1pPr>
            <a:lvl2pPr marL="219410" indent="0">
              <a:buNone/>
              <a:defRPr sz="672"/>
            </a:lvl2pPr>
            <a:lvl3pPr marL="438821" indent="0">
              <a:buNone/>
              <a:defRPr sz="576"/>
            </a:lvl3pPr>
            <a:lvl4pPr marL="658231" indent="0">
              <a:buNone/>
              <a:defRPr sz="480"/>
            </a:lvl4pPr>
            <a:lvl5pPr marL="877641" indent="0">
              <a:buNone/>
              <a:defRPr sz="480"/>
            </a:lvl5pPr>
            <a:lvl6pPr marL="1097051" indent="0">
              <a:buNone/>
              <a:defRPr sz="480"/>
            </a:lvl6pPr>
            <a:lvl7pPr marL="1316462" indent="0">
              <a:buNone/>
              <a:defRPr sz="480"/>
            </a:lvl7pPr>
            <a:lvl8pPr marL="1535872" indent="0">
              <a:buNone/>
              <a:defRPr sz="480"/>
            </a:lvl8pPr>
            <a:lvl9pPr marL="1755282" indent="0">
              <a:buNone/>
              <a:defRPr sz="48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95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2402" y="175210"/>
            <a:ext cx="5048310" cy="636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402" y="876047"/>
            <a:ext cx="5048310" cy="2088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2402" y="3050166"/>
            <a:ext cx="1316950" cy="175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B449-66BF-0F42-A516-2A5D1D81B79C}" type="datetimeFigureOut">
              <a:rPr lang="es-ES" smtClean="0"/>
              <a:t>16/10/2024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8844" y="3050166"/>
            <a:ext cx="1975426" cy="175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33761" y="3050166"/>
            <a:ext cx="1316950" cy="175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DBEA0-70E2-4E4D-80EB-734E6BF0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062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8821" rtl="0" eaLnBrk="1" latinLnBrk="0" hangingPunct="1">
        <a:lnSpc>
          <a:spcPct val="90000"/>
        </a:lnSpc>
        <a:spcBef>
          <a:spcPct val="0"/>
        </a:spcBef>
        <a:buNone/>
        <a:defRPr sz="21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05" indent="-109705" algn="l" defTabSz="438821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344" kern="1200">
          <a:solidFill>
            <a:schemeClr val="tx1"/>
          </a:solidFill>
          <a:latin typeface="+mn-lt"/>
          <a:ea typeface="+mn-ea"/>
          <a:cs typeface="+mn-cs"/>
        </a:defRPr>
      </a:lvl1pPr>
      <a:lvl2pPr marL="329115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1152" kern="1200">
          <a:solidFill>
            <a:schemeClr val="tx1"/>
          </a:solidFill>
          <a:latin typeface="+mn-lt"/>
          <a:ea typeface="+mn-ea"/>
          <a:cs typeface="+mn-cs"/>
        </a:defRPr>
      </a:lvl2pPr>
      <a:lvl3pPr marL="548526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3pPr>
      <a:lvl4pPr marL="767936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4pPr>
      <a:lvl5pPr marL="987346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5pPr>
      <a:lvl6pPr marL="1206757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6pPr>
      <a:lvl7pPr marL="1426167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7pPr>
      <a:lvl8pPr marL="1645577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8pPr>
      <a:lvl9pPr marL="1864987" indent="-109705" algn="l" defTabSz="438821" rtl="0" eaLnBrk="1" latinLnBrk="0" hangingPunct="1">
        <a:lnSpc>
          <a:spcPct val="90000"/>
        </a:lnSpc>
        <a:spcBef>
          <a:spcPts val="24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1pPr>
      <a:lvl2pPr marL="219410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2pPr>
      <a:lvl3pPr marL="438821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3pPr>
      <a:lvl4pPr marL="658231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4pPr>
      <a:lvl5pPr marL="877641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5pPr>
      <a:lvl6pPr marL="1097051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6pPr>
      <a:lvl7pPr marL="1316462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7pPr>
      <a:lvl8pPr marL="1535872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8pPr>
      <a:lvl9pPr marL="1755282" algn="l" defTabSz="438821" rtl="0" eaLnBrk="1" latinLnBrk="0" hangingPunct="1">
        <a:defRPr sz="8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2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lm.uca.es/" TargetMode="External"/><Relationship Id="rId11" Type="http://schemas.openxmlformats.org/officeDocument/2006/relationships/image" Target="../media/image27.jpg"/><Relationship Id="rId5" Type="http://schemas.openxmlformats.org/officeDocument/2006/relationships/image" Target="../media/image2.png"/><Relationship Id="rId10" Type="http://schemas.openxmlformats.org/officeDocument/2006/relationships/image" Target="../media/image26.png"/><Relationship Id="rId4" Type="http://schemas.openxmlformats.org/officeDocument/2006/relationships/image" Target="../media/image16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acionalizacion.uca.es/" TargetMode="External"/><Relationship Id="rId7" Type="http://schemas.openxmlformats.org/officeDocument/2006/relationships/hyperlink" Target="https://www.instagram.com/uca_intern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UCAInt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D43221-B965-4E91-B6FE-56C0D234AF91}"/>
              </a:ext>
            </a:extLst>
          </p:cNvPr>
          <p:cNvSpPr txBox="1"/>
          <p:nvPr/>
        </p:nvSpPr>
        <p:spPr>
          <a:xfrm>
            <a:off x="2736584" y="1217601"/>
            <a:ext cx="3084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IV Jornadas de Internacionalización del PTGAS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588B56-DD09-4649-9075-9FE4A440E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915" y="1933153"/>
            <a:ext cx="842686" cy="842686"/>
          </a:xfrm>
          <a:prstGeom prst="rect">
            <a:avLst/>
          </a:prstGeom>
        </p:spPr>
      </p:pic>
      <p:pic>
        <p:nvPicPr>
          <p:cNvPr id="7" name="Google Shape;146;g2c36eab6452_2_14">
            <a:extLst>
              <a:ext uri="{FF2B5EF4-FFF2-40B4-BE49-F238E27FC236}">
                <a16:creationId xmlns:a16="http://schemas.microsoft.com/office/drawing/2014/main" id="{4716ABF5-9834-4709-9B44-3ABC4BE5B5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630" y="2845061"/>
            <a:ext cx="956893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D07157C-2609-48FD-8EA8-B76D99968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351037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08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45AD1A0-9741-4B9D-8634-CCBF4EEF1587}"/>
              </a:ext>
            </a:extLst>
          </p:cNvPr>
          <p:cNvSpPr txBox="1"/>
          <p:nvPr/>
        </p:nvSpPr>
        <p:spPr>
          <a:xfrm>
            <a:off x="231120" y="866945"/>
            <a:ext cx="547049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3.1. Los programas de movilidad internacional.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3.2. Los proyectos de cooperación Erasmus+.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3.3. Los proyectos de cooperación al desarrollo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3.4. Staff-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BIP….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E7E9527-ABC0-4BE2-BCD1-FAB1B8F5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6" y="393511"/>
            <a:ext cx="364748" cy="36474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61AC567-3FF7-4680-B835-B6825E6D1F8D}"/>
              </a:ext>
            </a:extLst>
          </p:cNvPr>
          <p:cNvSpPr txBox="1"/>
          <p:nvPr/>
        </p:nvSpPr>
        <p:spPr>
          <a:xfrm>
            <a:off x="1637899" y="230119"/>
            <a:ext cx="38063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La UCA en el mundo: internacionalización en el extranjero.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A85AEF9-6A3E-48C5-BB1E-EE648D196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040" y="53831"/>
            <a:ext cx="1021655" cy="522054"/>
          </a:xfrm>
          <a:prstGeom prst="rect">
            <a:avLst/>
          </a:prstGeom>
        </p:spPr>
      </p:pic>
      <p:pic>
        <p:nvPicPr>
          <p:cNvPr id="10" name="Picture 2" descr="uca póster scaled">
            <a:extLst>
              <a:ext uri="{FF2B5EF4-FFF2-40B4-BE49-F238E27FC236}">
                <a16:creationId xmlns:a16="http://schemas.microsoft.com/office/drawing/2014/main" id="{EDBC16D1-5E63-48C8-94EC-56158EE90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65" y="994654"/>
            <a:ext cx="1035459" cy="144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3C76814-D89F-4607-BA92-B815A88C8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621" y="2296235"/>
            <a:ext cx="1671491" cy="86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0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29840501-67AA-4694-B6B3-95CB7206B36F}"/>
              </a:ext>
            </a:extLst>
          </p:cNvPr>
          <p:cNvSpPr txBox="1"/>
          <p:nvPr/>
        </p:nvSpPr>
        <p:spPr>
          <a:xfrm>
            <a:off x="1357049" y="-9758"/>
            <a:ext cx="29265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El mundo en la UCA: internacionalización en casa.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4E6CC02-E213-4897-9601-E031C9541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6" y="393511"/>
            <a:ext cx="364748" cy="36474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6C51DA9-1553-4594-9522-B92BE8F2811F}"/>
              </a:ext>
            </a:extLst>
          </p:cNvPr>
          <p:cNvSpPr txBox="1"/>
          <p:nvPr/>
        </p:nvSpPr>
        <p:spPr>
          <a:xfrm>
            <a:off x="33067" y="960306"/>
            <a:ext cx="5744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- </a:t>
            </a:r>
            <a:r>
              <a:rPr lang="en-US" sz="1200" dirty="0" err="1"/>
              <a:t>Competencias</a:t>
            </a:r>
            <a:r>
              <a:rPr lang="en-US" sz="1200" dirty="0"/>
              <a:t> </a:t>
            </a:r>
            <a:r>
              <a:rPr lang="en-US" sz="1200" dirty="0" err="1"/>
              <a:t>digitales</a:t>
            </a:r>
            <a:r>
              <a:rPr lang="en-US" sz="1200" dirty="0"/>
              <a:t> 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Competencias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lenguas</a:t>
            </a:r>
            <a:r>
              <a:rPr lang="en-US" sz="1200" dirty="0"/>
              <a:t> </a:t>
            </a:r>
            <a:r>
              <a:rPr lang="en-US" sz="1200" dirty="0" err="1"/>
              <a:t>extranjeras</a:t>
            </a:r>
            <a:endParaRPr lang="en-US" sz="1200" dirty="0"/>
          </a:p>
          <a:p>
            <a:r>
              <a:rPr lang="en-US" sz="1200" dirty="0"/>
              <a:t>-</a:t>
            </a:r>
            <a:r>
              <a:rPr lang="en-US" sz="1200" dirty="0" err="1"/>
              <a:t>Trabajo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equipo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grupos</a:t>
            </a:r>
            <a:r>
              <a:rPr lang="en-US" sz="1200" dirty="0"/>
              <a:t> </a:t>
            </a:r>
            <a:r>
              <a:rPr lang="en-US" sz="1200" dirty="0" err="1"/>
              <a:t>internacionales</a:t>
            </a:r>
            <a:endParaRPr lang="en-US" sz="1200" dirty="0"/>
          </a:p>
          <a:p>
            <a:r>
              <a:rPr lang="en-US" sz="1200" dirty="0"/>
              <a:t>- </a:t>
            </a:r>
            <a:r>
              <a:rPr lang="en-US" sz="1200" dirty="0" err="1"/>
              <a:t>Intercambio</a:t>
            </a:r>
            <a:r>
              <a:rPr lang="en-US" sz="1200" dirty="0"/>
              <a:t> intercultural</a:t>
            </a:r>
          </a:p>
          <a:p>
            <a:r>
              <a:rPr lang="en-US" sz="1200" dirty="0"/>
              <a:t>- Soft skills: </a:t>
            </a:r>
            <a:r>
              <a:rPr lang="en-US" sz="1200" dirty="0" err="1"/>
              <a:t>competencias</a:t>
            </a:r>
            <a:r>
              <a:rPr lang="en-US" sz="1200" dirty="0"/>
              <a:t> </a:t>
            </a:r>
            <a:r>
              <a:rPr lang="en-US" sz="1200" dirty="0" err="1"/>
              <a:t>relacionales</a:t>
            </a:r>
            <a:r>
              <a:rPr lang="en-US" sz="1200" dirty="0"/>
              <a:t> y de </a:t>
            </a:r>
            <a:r>
              <a:rPr lang="en-US" sz="1200" dirty="0" err="1"/>
              <a:t>resolución</a:t>
            </a:r>
            <a:r>
              <a:rPr lang="en-US" sz="1200" dirty="0"/>
              <a:t> de </a:t>
            </a:r>
            <a:r>
              <a:rPr lang="en-US" sz="1200" dirty="0" err="1"/>
              <a:t>conflictos</a:t>
            </a:r>
            <a:r>
              <a:rPr lang="en-US" sz="1200" dirty="0"/>
              <a:t>, etc.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B8B4872-C03C-445A-BE92-B0D45852AD7F}"/>
              </a:ext>
            </a:extLst>
          </p:cNvPr>
          <p:cNvSpPr txBox="1"/>
          <p:nvPr/>
        </p:nvSpPr>
        <p:spPr>
          <a:xfrm>
            <a:off x="48746" y="732187"/>
            <a:ext cx="2710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accent2"/>
                </a:solidFill>
              </a:rPr>
              <a:t>Intercambio internacional virtual  </a:t>
            </a:r>
          </a:p>
        </p:txBody>
      </p:sp>
      <p:pic>
        <p:nvPicPr>
          <p:cNvPr id="7" name="Picture 6" descr="Educación Intercultural: Estudiantes Diferentes, Un Mismo Sueño - UkBlog">
            <a:extLst>
              <a:ext uri="{FF2B5EF4-FFF2-40B4-BE49-F238E27FC236}">
                <a16:creationId xmlns:a16="http://schemas.microsoft.com/office/drawing/2014/main" id="{C986EDE2-B739-40F0-A794-BB884A975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576" y="673543"/>
            <a:ext cx="1517690" cy="85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99BF6B3-A3AE-47DA-B3F5-BD43715C13F2}"/>
              </a:ext>
            </a:extLst>
          </p:cNvPr>
          <p:cNvSpPr txBox="1"/>
          <p:nvPr/>
        </p:nvSpPr>
        <p:spPr>
          <a:xfrm>
            <a:off x="4614353" y="575885"/>
            <a:ext cx="12255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61CCB"/>
                </a:solidFill>
                <a:effectLst/>
                <a:uLnTx/>
                <a:uFillTx/>
                <a:latin typeface="Palatino Linotype"/>
                <a:sym typeface="Palatino Linotype"/>
              </a:rPr>
              <a:t>It is KNOWLEDGE THAT TRAVELS within a virtual exchange</a:t>
            </a:r>
            <a:endParaRPr lang="es-ES" sz="11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38772D-67D0-4411-9AD5-E0E55B68B6C8}"/>
              </a:ext>
            </a:extLst>
          </p:cNvPr>
          <p:cNvSpPr txBox="1"/>
          <p:nvPr/>
        </p:nvSpPr>
        <p:spPr>
          <a:xfrm>
            <a:off x="48746" y="1908496"/>
            <a:ext cx="2697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accent2"/>
                </a:solidFill>
              </a:rPr>
              <a:t>Intercambio internacional en casa</a:t>
            </a:r>
          </a:p>
        </p:txBody>
      </p:sp>
      <p:pic>
        <p:nvPicPr>
          <p:cNvPr id="12" name="image5.png">
            <a:extLst>
              <a:ext uri="{FF2B5EF4-FFF2-40B4-BE49-F238E27FC236}">
                <a16:creationId xmlns:a16="http://schemas.microsoft.com/office/drawing/2014/main" id="{92628BDF-5D36-4763-8D65-0618A57449D3}"/>
              </a:ext>
            </a:extLst>
          </p:cNvPr>
          <p:cNvPicPr/>
          <p:nvPr/>
        </p:nvPicPr>
        <p:blipFill>
          <a:blip r:embed="rId5"/>
          <a:srcRect b="22664"/>
          <a:stretch>
            <a:fillRect/>
          </a:stretch>
        </p:blipFill>
        <p:spPr>
          <a:xfrm>
            <a:off x="3019571" y="2178016"/>
            <a:ext cx="2660855" cy="1107996"/>
          </a:xfrm>
          <a:prstGeom prst="rect">
            <a:avLst/>
          </a:prstGeom>
          <a:ln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8D338E3-BFE5-4096-835E-E483E915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4" y="2188654"/>
            <a:ext cx="2477975" cy="110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114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9FE726D-C5DE-4BD7-B1E0-3C66E3C14FAE}"/>
              </a:ext>
            </a:extLst>
          </p:cNvPr>
          <p:cNvSpPr txBox="1"/>
          <p:nvPr/>
        </p:nvSpPr>
        <p:spPr>
          <a:xfrm>
            <a:off x="16603" y="756063"/>
            <a:ext cx="5553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Formación en lengua extranjera: oferta del CSLM y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Tandem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Exchange (físicos y virtuales)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4" descr="Campus de Puerto Real - Wikipedia, la enciclopedia libre">
            <a:extLst>
              <a:ext uri="{FF2B5EF4-FFF2-40B4-BE49-F238E27FC236}">
                <a16:creationId xmlns:a16="http://schemas.microsoft.com/office/drawing/2014/main" id="{AE76EDD5-566B-48B2-A28C-8E24F8850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64" y="21916"/>
            <a:ext cx="1223078" cy="7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no Humana Que Sostiene El Mundo Globo Tierra Vector Ilustración  Ilustraciones svg, vectoriales, clip art vectorizado libre de derechos.  Image 96066873">
            <a:extLst>
              <a:ext uri="{FF2B5EF4-FFF2-40B4-BE49-F238E27FC236}">
                <a16:creationId xmlns:a16="http://schemas.microsoft.com/office/drawing/2014/main" id="{66BDF4CA-440F-4E2B-82DE-BCCD8CBB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556" y="455405"/>
            <a:ext cx="334694" cy="33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840501-67AA-4694-B6B3-95CB7206B36F}"/>
              </a:ext>
            </a:extLst>
          </p:cNvPr>
          <p:cNvSpPr txBox="1"/>
          <p:nvPr/>
        </p:nvSpPr>
        <p:spPr>
          <a:xfrm>
            <a:off x="1547624" y="12562"/>
            <a:ext cx="29265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El mundo en la UCA: internacionalización en casa.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4E6CC02-E213-4897-9601-E031C9541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6" y="393511"/>
            <a:ext cx="364748" cy="364748"/>
          </a:xfrm>
          <a:prstGeom prst="rect">
            <a:avLst/>
          </a:prstGeom>
        </p:spPr>
      </p:pic>
      <p:pic>
        <p:nvPicPr>
          <p:cNvPr id="2050" name="Picture 2" descr="IMG Este verano, vuelven nuestros cursos intensivos">
            <a:hlinkClick r:id="rId6"/>
            <a:extLst>
              <a:ext uri="{FF2B5EF4-FFF2-40B4-BE49-F238E27FC236}">
                <a16:creationId xmlns:a16="http://schemas.microsoft.com/office/drawing/2014/main" id="{9D3C1156-1ABC-4C1F-9D8C-C1240CB9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" y="1620955"/>
            <a:ext cx="1632948" cy="103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7817C80-11ED-4051-8122-D4BDC2256981}"/>
              </a:ext>
            </a:extLst>
          </p:cNvPr>
          <p:cNvSpPr txBox="1"/>
          <p:nvPr/>
        </p:nvSpPr>
        <p:spPr>
          <a:xfrm>
            <a:off x="126044" y="2655100"/>
            <a:ext cx="14895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hlinkClick r:id="rId6"/>
              </a:rPr>
              <a:t>https://cslm.uca.es/</a:t>
            </a:r>
            <a:endParaRPr lang="es-ES" sz="1200" dirty="0"/>
          </a:p>
          <a:p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E79FF51-DF84-4639-BD7D-DB5739F398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600"/>
          <a:stretch/>
        </p:blipFill>
        <p:spPr>
          <a:xfrm>
            <a:off x="4682849" y="1278885"/>
            <a:ext cx="1153661" cy="1086524"/>
          </a:xfrm>
          <a:prstGeom prst="rect">
            <a:avLst/>
          </a:prstGeom>
        </p:spPr>
      </p:pic>
      <p:pic>
        <p:nvPicPr>
          <p:cNvPr id="3074" name="Picture 2" descr="IMG ¡Únete a nuestros interUCAmbios!">
            <a:extLst>
              <a:ext uri="{FF2B5EF4-FFF2-40B4-BE49-F238E27FC236}">
                <a16:creationId xmlns:a16="http://schemas.microsoft.com/office/drawing/2014/main" id="{8931A1C3-FD75-41D9-B1F5-B2F8C4184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50" y="1005614"/>
            <a:ext cx="2196702" cy="139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ueva imagen de SEA-EU – Delegación del Rector de la Universidad Europea de  los Mares (SEA-EU)">
            <a:extLst>
              <a:ext uri="{FF2B5EF4-FFF2-40B4-BE49-F238E27FC236}">
                <a16:creationId xmlns:a16="http://schemas.microsoft.com/office/drawing/2014/main" id="{06E50248-FECF-45B1-89C4-D20029ED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72" y="2333967"/>
            <a:ext cx="1072013" cy="33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7.jpg">
            <a:extLst>
              <a:ext uri="{FF2B5EF4-FFF2-40B4-BE49-F238E27FC236}">
                <a16:creationId xmlns:a16="http://schemas.microsoft.com/office/drawing/2014/main" id="{D43BD9E6-13BD-41C4-A2F9-8C9D71CA0B3F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>
          <a:xfrm>
            <a:off x="1979666" y="2295222"/>
            <a:ext cx="2532670" cy="97970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13855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B9A16F1-11EE-459B-AC92-702A1AF08D53}"/>
              </a:ext>
            </a:extLst>
          </p:cNvPr>
          <p:cNvSpPr txBox="1"/>
          <p:nvPr/>
        </p:nvSpPr>
        <p:spPr>
          <a:xfrm>
            <a:off x="1604306" y="104032"/>
            <a:ext cx="4073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Web: </a:t>
            </a:r>
            <a:r>
              <a:rPr lang="es-ES" dirty="0">
                <a:hlinkClick r:id="rId3"/>
              </a:rPr>
              <a:t>https://internacionalizacion.uca.es/</a:t>
            </a:r>
            <a:endParaRPr lang="es-ES" dirty="0"/>
          </a:p>
          <a:p>
            <a:endParaRPr lang="es-ES" dirty="0"/>
          </a:p>
        </p:txBody>
      </p:sp>
      <p:pic>
        <p:nvPicPr>
          <p:cNvPr id="4" name="Imagen 3">
            <a:hlinkClick r:id="rId3"/>
            <a:extLst>
              <a:ext uri="{FF2B5EF4-FFF2-40B4-BE49-F238E27FC236}">
                <a16:creationId xmlns:a16="http://schemas.microsoft.com/office/drawing/2014/main" id="{3A3DF55B-F6EE-4E03-ADA6-CF146BE7B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76" y="475114"/>
            <a:ext cx="5131882" cy="21216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A7AF1AE-D047-42DC-9FB6-D233191A6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4" y="0"/>
            <a:ext cx="609382" cy="6093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072BFC3-E641-478D-9BA8-F6C2BED1F86A}"/>
              </a:ext>
            </a:extLst>
          </p:cNvPr>
          <p:cNvSpPr txBox="1"/>
          <p:nvPr/>
        </p:nvSpPr>
        <p:spPr>
          <a:xfrm>
            <a:off x="175214" y="2506172"/>
            <a:ext cx="5067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FB: </a:t>
            </a:r>
            <a:r>
              <a:rPr lang="es-ES" dirty="0">
                <a:hlinkClick r:id="rId6"/>
              </a:rPr>
              <a:t>https://www.facebook.com/UCAInt</a:t>
            </a:r>
            <a:endParaRPr lang="es-ES" dirty="0"/>
          </a:p>
          <a:p>
            <a:r>
              <a:rPr lang="es-ES" dirty="0"/>
              <a:t>Instagram: </a:t>
            </a:r>
            <a:r>
              <a:rPr lang="es-ES" dirty="0">
                <a:hlinkClick r:id="rId7"/>
              </a:rPr>
              <a:t>https://www.instagram.com/uca_intern/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472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DA7ACD-855C-4936-9660-2DA61A0A4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1" y="1176696"/>
            <a:ext cx="1751428" cy="141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B9E7130-51FC-4761-B407-897FF6D56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923" y="1319787"/>
            <a:ext cx="1000176" cy="100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7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C1C7000-B5CF-42AB-A700-09EE1CBF7351}"/>
              </a:ext>
            </a:extLst>
          </p:cNvPr>
          <p:cNvSpPr txBox="1"/>
          <p:nvPr/>
        </p:nvSpPr>
        <p:spPr>
          <a:xfrm>
            <a:off x="1546469" y="199751"/>
            <a:ext cx="423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La importancia de la internacionalización.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7E777E-5852-4388-A059-A045C31A1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6" y="393511"/>
            <a:ext cx="364748" cy="36474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47DB97D-E694-406A-A0DD-481C6ABD34ED}"/>
              </a:ext>
            </a:extLst>
          </p:cNvPr>
          <p:cNvSpPr txBox="1"/>
          <p:nvPr/>
        </p:nvSpPr>
        <p:spPr>
          <a:xfrm>
            <a:off x="126415" y="901529"/>
            <a:ext cx="58329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¿Por qué internacionalizar las universidades?</a:t>
            </a:r>
          </a:p>
          <a:p>
            <a:endParaRPr lang="es-ES" sz="1600" dirty="0"/>
          </a:p>
          <a:p>
            <a:r>
              <a:rPr lang="es-ES" sz="1600" dirty="0"/>
              <a:t>¿Cómo medimos el nivel de internacionalización de una </a:t>
            </a:r>
          </a:p>
          <a:p>
            <a:r>
              <a:rPr lang="es-ES" sz="1600" dirty="0"/>
              <a:t>universidad?</a:t>
            </a:r>
          </a:p>
          <a:p>
            <a:endParaRPr lang="es-ES" sz="1600" dirty="0"/>
          </a:p>
          <a:p>
            <a:r>
              <a:rPr lang="es-ES" sz="1600" dirty="0"/>
              <a:t>                                                ¿Para qué internacionalizar al PTGAS?</a:t>
            </a:r>
          </a:p>
          <a:p>
            <a:endParaRPr lang="es-ES" sz="1600" dirty="0"/>
          </a:p>
        </p:txBody>
      </p:sp>
      <p:pic>
        <p:nvPicPr>
          <p:cNvPr id="4102" name="Picture 6" descr="Quino nuestro que ya estás en los cielos">
            <a:extLst>
              <a:ext uri="{FF2B5EF4-FFF2-40B4-BE49-F238E27FC236}">
                <a16:creationId xmlns:a16="http://schemas.microsoft.com/office/drawing/2014/main" id="{BFACCCFF-0E06-47FC-B254-ED191FC7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6" y="2264979"/>
            <a:ext cx="1779777" cy="99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0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7E777E-5852-4388-A059-A045C31A1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6" y="393511"/>
            <a:ext cx="364748" cy="36474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47DB97D-E694-406A-A0DD-481C6ABD34ED}"/>
              </a:ext>
            </a:extLst>
          </p:cNvPr>
          <p:cNvSpPr txBox="1"/>
          <p:nvPr/>
        </p:nvSpPr>
        <p:spPr>
          <a:xfrm>
            <a:off x="218876" y="871723"/>
            <a:ext cx="56342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La </a:t>
            </a:r>
            <a:r>
              <a:rPr lang="es-ES" sz="1600" b="1" dirty="0">
                <a:solidFill>
                  <a:schemeClr val="accent2"/>
                </a:solidFill>
              </a:rPr>
              <a:t>internacionalización de la educación superior universitaria </a:t>
            </a:r>
            <a:r>
              <a:rPr lang="es-ES" sz="1600" dirty="0"/>
              <a:t>se define como el proceso de integrar una dimensión internacional, </a:t>
            </a:r>
            <a:r>
              <a:rPr lang="es-ES" sz="1600" dirty="0" err="1"/>
              <a:t>inter-cultural</a:t>
            </a:r>
            <a:r>
              <a:rPr lang="es-ES" sz="1600" dirty="0"/>
              <a:t> y/o global en los objetivos, funciones (enseñanza/</a:t>
            </a:r>
          </a:p>
          <a:p>
            <a:r>
              <a:rPr lang="es-ES" sz="1600" dirty="0"/>
              <a:t>aprendizaje, investigación, servicios) y suministro de la educación superior. </a:t>
            </a:r>
          </a:p>
          <a:p>
            <a:endParaRPr lang="es-ES" sz="1600" dirty="0"/>
          </a:p>
          <a:p>
            <a:r>
              <a:rPr lang="es-ES" sz="1100" dirty="0"/>
              <a:t>De </a:t>
            </a:r>
            <a:r>
              <a:rPr lang="es-ES" sz="1100" dirty="0" err="1"/>
              <a:t>Wit</a:t>
            </a:r>
            <a:r>
              <a:rPr lang="es-ES" sz="1100" dirty="0"/>
              <a:t>, H. (1995). </a:t>
            </a:r>
            <a:r>
              <a:rPr lang="en-US" sz="1100" i="1" dirty="0"/>
              <a:t>Strategies for Internationalization of Higher Education: A Comparative Study of Australia, Canada, Europe, and the United States</a:t>
            </a:r>
            <a:r>
              <a:rPr lang="en-US" sz="1100" dirty="0"/>
              <a:t>. </a:t>
            </a:r>
            <a:r>
              <a:rPr lang="en-US" sz="1100" dirty="0" err="1"/>
              <a:t>Ámsterdam</a:t>
            </a:r>
            <a:r>
              <a:rPr lang="en-US" sz="1100" dirty="0"/>
              <a:t>. </a:t>
            </a:r>
          </a:p>
          <a:p>
            <a:endParaRPr lang="en-US" sz="1100" dirty="0"/>
          </a:p>
          <a:p>
            <a:r>
              <a:rPr lang="en-US" sz="1100" dirty="0"/>
              <a:t>Knight J. (2008). </a:t>
            </a:r>
            <a:r>
              <a:rPr lang="en-US" sz="1100" i="1" dirty="0"/>
              <a:t>Higher education in turmoil : the changing world of internationalization</a:t>
            </a:r>
            <a:r>
              <a:rPr lang="en-US" sz="1100" dirty="0"/>
              <a:t>. Rotterdam, Sense.</a:t>
            </a:r>
          </a:p>
          <a:p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74848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7E777E-5852-4388-A059-A045C31A1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6" y="393511"/>
            <a:ext cx="364748" cy="36474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47DB97D-E694-406A-A0DD-481C6ABD34ED}"/>
              </a:ext>
            </a:extLst>
          </p:cNvPr>
          <p:cNvSpPr txBox="1"/>
          <p:nvPr/>
        </p:nvSpPr>
        <p:spPr>
          <a:xfrm>
            <a:off x="177916" y="758259"/>
            <a:ext cx="57000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internacionalización universitaria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mucho más que la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movilidad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estudiantes y los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convenios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internacionales…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 internacionalización de los currículum formativos, de la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investigaci</a:t>
            </a:r>
            <a:r>
              <a:rPr lang="es-ES" sz="1400" b="1" dirty="0" err="1">
                <a:solidFill>
                  <a:prstClr val="black"/>
                </a:solidFill>
                <a:latin typeface="Calibri" panose="020F0502020204030204"/>
              </a:rPr>
              <a:t>ón</a:t>
            </a:r>
            <a:r>
              <a:rPr lang="es-ES" sz="1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titulaciones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internacionales conjuntas, internacionalización en casa, campus transnacionales, sistemas internacionales de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acreditación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verificación (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Approach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clasificaciones internacionales (ranking) de universidades, asociaciones de antiguos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alumnos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(“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alumni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”) internacionales, intercambio de experiencias y buenas prácticas,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empleabilidad y emprendimiento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etc. </a:t>
            </a: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D9FBD380-A30B-48C4-92C5-03038F83D91F}"/>
              </a:ext>
            </a:extLst>
          </p:cNvPr>
          <p:cNvSpPr/>
          <p:nvPr/>
        </p:nvSpPr>
        <p:spPr>
          <a:xfrm>
            <a:off x="3772231" y="1109826"/>
            <a:ext cx="344954" cy="29019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E5A313-7DDC-4F88-909A-E608AB8E4097}"/>
              </a:ext>
            </a:extLst>
          </p:cNvPr>
          <p:cNvSpPr txBox="1"/>
          <p:nvPr/>
        </p:nvSpPr>
        <p:spPr>
          <a:xfrm>
            <a:off x="0" y="3112821"/>
            <a:ext cx="65103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/>
              <a:t>MINISTERIO DE EDUCACIÓN, CULTURA Y DEPORTE (2016). Estrategia para la Internacionalización de las Universidades Españolas 2015-2020</a:t>
            </a:r>
          </a:p>
        </p:txBody>
      </p:sp>
    </p:spTree>
    <p:extLst>
      <p:ext uri="{BB962C8B-B14F-4D97-AF65-F5344CB8AC3E}">
        <p14:creationId xmlns:p14="http://schemas.microsoft.com/office/powerpoint/2010/main" val="414190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7E777E-5852-4388-A059-A045C31A1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6" y="393511"/>
            <a:ext cx="364748" cy="3647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0621D4-7F23-4C53-9A8B-0CEAE17A7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883" y="70760"/>
            <a:ext cx="2179230" cy="31493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6F6EA3F-AAAA-40CD-825F-109D2E3B78BF}"/>
              </a:ext>
            </a:extLst>
          </p:cNvPr>
          <p:cNvSpPr txBox="1"/>
          <p:nvPr/>
        </p:nvSpPr>
        <p:spPr>
          <a:xfrm>
            <a:off x="48746" y="805420"/>
            <a:ext cx="34281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MINISTERIO DE EDUCACIÓN, CULTURA Y DEPORTE (2016). Estrategia para la Internacionalización de las Universidades Españolas 2015-2020.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36122A6-BA40-4BF4-A0D5-1051ABB7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0" y="1852423"/>
            <a:ext cx="3643233" cy="11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C1C7000-B5CF-42AB-A700-09EE1CBF7351}"/>
              </a:ext>
            </a:extLst>
          </p:cNvPr>
          <p:cNvSpPr txBox="1"/>
          <p:nvPr/>
        </p:nvSpPr>
        <p:spPr>
          <a:xfrm>
            <a:off x="1828802" y="113774"/>
            <a:ext cx="4230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1. La internacionalización del sistema universitario español.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7E777E-5852-4388-A059-A045C31A1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6" y="393511"/>
            <a:ext cx="364748" cy="3647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A09607-C71E-45F3-947C-BD9A1469C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59" y="1198803"/>
            <a:ext cx="4407319" cy="188809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83238DC-AF91-4DEA-B971-BF4C127A669A}"/>
              </a:ext>
            </a:extLst>
          </p:cNvPr>
          <p:cNvSpPr txBox="1"/>
          <p:nvPr/>
        </p:nvSpPr>
        <p:spPr>
          <a:xfrm>
            <a:off x="48746" y="891026"/>
            <a:ext cx="5408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Ley Orgánica 2/2023, de 22 de marzo, del Sistema Universitario (LOSU)</a:t>
            </a:r>
          </a:p>
        </p:txBody>
      </p:sp>
      <p:pic>
        <p:nvPicPr>
          <p:cNvPr id="8" name="Picture 2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E773A7D6-0822-45F1-A65B-9690A3C9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91" y="2212082"/>
            <a:ext cx="1087968" cy="7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587F969-5C40-4922-BA13-412FF31A4F9F}"/>
              </a:ext>
            </a:extLst>
          </p:cNvPr>
          <p:cNvSpPr txBox="1"/>
          <p:nvPr/>
        </p:nvSpPr>
        <p:spPr>
          <a:xfrm>
            <a:off x="4622195" y="1815087"/>
            <a:ext cx="1146159" cy="276999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transversalidad</a:t>
            </a:r>
          </a:p>
        </p:txBody>
      </p:sp>
    </p:spTree>
    <p:extLst>
      <p:ext uri="{BB962C8B-B14F-4D97-AF65-F5344CB8AC3E}">
        <p14:creationId xmlns:p14="http://schemas.microsoft.com/office/powerpoint/2010/main" val="2227069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C1C7000-B5CF-42AB-A700-09EE1CBF7351}"/>
              </a:ext>
            </a:extLst>
          </p:cNvPr>
          <p:cNvSpPr txBox="1"/>
          <p:nvPr/>
        </p:nvSpPr>
        <p:spPr>
          <a:xfrm>
            <a:off x="1828802" y="113774"/>
            <a:ext cx="4230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1. La internacionalización del sistema universitario español.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7E777E-5852-4388-A059-A045C31A1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6" y="393511"/>
            <a:ext cx="364748" cy="36474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83238DC-AF91-4DEA-B971-BF4C127A669A}"/>
              </a:ext>
            </a:extLst>
          </p:cNvPr>
          <p:cNvSpPr txBox="1"/>
          <p:nvPr/>
        </p:nvSpPr>
        <p:spPr>
          <a:xfrm>
            <a:off x="48746" y="891026"/>
            <a:ext cx="5408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Ley Orgánica 2/2023, de 22 de marzo, del Sistema Universitario.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FA902D-D254-4DC9-A97B-6DDFB561A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94" y="1239822"/>
            <a:ext cx="3612788" cy="19372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DB376BE-9EEA-47A1-AA64-11B3F03F73BF}"/>
              </a:ext>
            </a:extLst>
          </p:cNvPr>
          <p:cNvSpPr txBox="1"/>
          <p:nvPr/>
        </p:nvSpPr>
        <p:spPr>
          <a:xfrm>
            <a:off x="4303702" y="2643315"/>
            <a:ext cx="892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LUPA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C52BB4F3-82FE-4362-8484-02725DC7B065}"/>
              </a:ext>
            </a:extLst>
          </p:cNvPr>
          <p:cNvSpPr/>
          <p:nvPr/>
        </p:nvSpPr>
        <p:spPr>
          <a:xfrm>
            <a:off x="4106587" y="2754151"/>
            <a:ext cx="257346" cy="1697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1723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C1C7000-B5CF-42AB-A700-09EE1CBF7351}"/>
              </a:ext>
            </a:extLst>
          </p:cNvPr>
          <p:cNvSpPr txBox="1"/>
          <p:nvPr/>
        </p:nvSpPr>
        <p:spPr>
          <a:xfrm>
            <a:off x="1872606" y="6130"/>
            <a:ext cx="4230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1. La internacionalización del sistema universitario español.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7E777E-5852-4388-A059-A045C31A1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6" y="393511"/>
            <a:ext cx="364748" cy="36474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83238DC-AF91-4DEA-B971-BF4C127A669A}"/>
              </a:ext>
            </a:extLst>
          </p:cNvPr>
          <p:cNvSpPr txBox="1"/>
          <p:nvPr/>
        </p:nvSpPr>
        <p:spPr>
          <a:xfrm>
            <a:off x="48746" y="758259"/>
            <a:ext cx="5408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Ley Orgánica 2/2023, de 22 de marzo, del Sistema Universitario.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C8113D4-D962-4270-8229-D71263499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57" y="1017209"/>
            <a:ext cx="3052965" cy="221283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C4DB989-30E0-4EEB-80AF-5EAEBD836D8C}"/>
              </a:ext>
            </a:extLst>
          </p:cNvPr>
          <p:cNvSpPr txBox="1"/>
          <p:nvPr/>
        </p:nvSpPr>
        <p:spPr>
          <a:xfrm>
            <a:off x="3325226" y="1066036"/>
            <a:ext cx="30306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/>
              <a:t>Artículo 28. Atracción de talento</a:t>
            </a:r>
            <a:r>
              <a:rPr lang="es-ES" sz="100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727798F-F743-4BC0-8C34-BF93277CDF95}"/>
              </a:ext>
            </a:extLst>
          </p:cNvPr>
          <p:cNvSpPr txBox="1"/>
          <p:nvPr/>
        </p:nvSpPr>
        <p:spPr>
          <a:xfrm>
            <a:off x="3325226" y="1246855"/>
            <a:ext cx="33756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/>
              <a:t>Artículo 29. Centros en el extranjero.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E1993C3-B850-41C2-8846-E0A5CF8737F9}"/>
              </a:ext>
            </a:extLst>
          </p:cNvPr>
          <p:cNvSpPr txBox="1"/>
          <p:nvPr/>
        </p:nvSpPr>
        <p:spPr>
          <a:xfrm>
            <a:off x="3302617" y="1508465"/>
            <a:ext cx="2322039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/>
              <a:t>Artículo 30. Cooperación internacional universitaria para la solidaridad y el desarrollo. </a:t>
            </a:r>
          </a:p>
          <a:p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1960490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E7E9527-ABC0-4BE2-BCD1-FAB1B8F5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084" y="79831"/>
            <a:ext cx="609382" cy="6093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BC445A-C162-4307-AE9E-3C0EF3127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31" y="1174630"/>
            <a:ext cx="2179527" cy="1113714"/>
          </a:xfrm>
          <a:prstGeom prst="rect">
            <a:avLst/>
          </a:prstGeom>
        </p:spPr>
      </p:pic>
      <p:sp>
        <p:nvSpPr>
          <p:cNvPr id="7" name="Google Shape;151;g2c36eab6452_2_34">
            <a:extLst>
              <a:ext uri="{FF2B5EF4-FFF2-40B4-BE49-F238E27FC236}">
                <a16:creationId xmlns:a16="http://schemas.microsoft.com/office/drawing/2014/main" id="{8412C9B2-EAD4-45D5-89F8-6EFD01C5DB25}"/>
              </a:ext>
            </a:extLst>
          </p:cNvPr>
          <p:cNvSpPr txBox="1">
            <a:spLocks/>
          </p:cNvSpPr>
          <p:nvPr/>
        </p:nvSpPr>
        <p:spPr>
          <a:xfrm>
            <a:off x="272256" y="632814"/>
            <a:ext cx="2662078" cy="23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71" tIns="21930" rIns="43871" bIns="2193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38821">
              <a:lnSpc>
                <a:spcPct val="115000"/>
              </a:lnSpc>
              <a:spcBef>
                <a:spcPts val="1152"/>
              </a:spcBef>
              <a:buClr>
                <a:srgbClr val="5FCBEF"/>
              </a:buClr>
              <a:buSzPts val="990"/>
            </a:pPr>
            <a:r>
              <a:rPr lang="en-US" sz="1600" b="1" kern="0" dirty="0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La</a:t>
            </a:r>
            <a:r>
              <a:rPr lang="en-US" sz="1600" b="1" kern="0" dirty="0">
                <a:solidFill>
                  <a:srgbClr val="00618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kern="0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sz="1600" b="1" kern="0" dirty="0">
                <a:solidFill>
                  <a:srgbClr val="006189"/>
                </a:solidFill>
                <a:latin typeface="Arial"/>
                <a:ea typeface="Arial"/>
                <a:cs typeface="Arial"/>
                <a:sym typeface="Arial"/>
              </a:rPr>
              <a:t>CA </a:t>
            </a:r>
            <a:r>
              <a:rPr lang="en-US" sz="1600" b="1" kern="0" dirty="0" err="1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1" kern="0" dirty="0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kern="0" dirty="0" err="1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1" kern="0" dirty="0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kern="0" dirty="0" err="1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mundo</a:t>
            </a:r>
            <a:endParaRPr lang="en-US" sz="1600" b="1" kern="0" dirty="0">
              <a:solidFill>
                <a:srgbClr val="FFFFFF">
                  <a:lumMod val="50000"/>
                </a:srgbClr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defTabSz="438821">
              <a:spcBef>
                <a:spcPts val="288"/>
              </a:spcBef>
              <a:buClr>
                <a:srgbClr val="5FCBEF"/>
              </a:buClr>
              <a:buSzPts val="990"/>
            </a:pPr>
            <a:endParaRPr lang="en-US" sz="1555" kern="0" dirty="0">
              <a:solidFill>
                <a:srgbClr val="5FCBEF"/>
              </a:solidFill>
            </a:endParaRPr>
          </a:p>
        </p:txBody>
      </p:sp>
      <p:pic>
        <p:nvPicPr>
          <p:cNvPr id="8" name="Picture 4" descr="Campus de Puerto Real - Wikipedia, la enciclopedia libre">
            <a:extLst>
              <a:ext uri="{FF2B5EF4-FFF2-40B4-BE49-F238E27FC236}">
                <a16:creationId xmlns:a16="http://schemas.microsoft.com/office/drawing/2014/main" id="{7BF0FF23-FDC8-4C28-A10C-D0EB65D83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58" y="1546825"/>
            <a:ext cx="400228" cy="24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B5889F9-BDA0-43F4-8152-3C17F4BB3D7C}"/>
              </a:ext>
            </a:extLst>
          </p:cNvPr>
          <p:cNvSpPr txBox="1"/>
          <p:nvPr/>
        </p:nvSpPr>
        <p:spPr>
          <a:xfrm>
            <a:off x="29286" y="2172317"/>
            <a:ext cx="329769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0" cmpd="dbl">
            <a:solidFill>
              <a:srgbClr val="FFC000"/>
            </a:solidFill>
          </a:ln>
          <a:effectLst>
            <a:softEdge rad="139700"/>
          </a:effectLst>
        </p:spPr>
        <p:txBody>
          <a:bodyPr wrap="none" rtlCol="0">
            <a:spAutoFit/>
          </a:bodyPr>
          <a:lstStyle/>
          <a:p>
            <a:pPr defTabSz="438821">
              <a:buClr>
                <a:srgbClr val="000000"/>
              </a:buClr>
            </a:pPr>
            <a:r>
              <a:rPr lang="es-ES" sz="1400" kern="0" dirty="0">
                <a:solidFill>
                  <a:srgbClr val="2E83C3">
                    <a:lumMod val="75000"/>
                  </a:srgbClr>
                </a:solidFill>
                <a:latin typeface="Arial"/>
                <a:cs typeface="Arial"/>
                <a:sym typeface="Arial"/>
              </a:rPr>
              <a:t>Internacionalización en el extranjero  </a:t>
            </a:r>
            <a:r>
              <a:rPr lang="es-ES" sz="2000" b="1" kern="0" dirty="0">
                <a:solidFill>
                  <a:schemeClr val="accent2"/>
                </a:solidFill>
                <a:latin typeface="Arial"/>
                <a:cs typeface="Arial"/>
                <a:sym typeface="Arial"/>
              </a:rPr>
              <a:t>+</a:t>
            </a:r>
          </a:p>
        </p:txBody>
      </p:sp>
      <p:sp>
        <p:nvSpPr>
          <p:cNvPr id="11" name="Google Shape;151;g2c36eab6452_2_34">
            <a:extLst>
              <a:ext uri="{FF2B5EF4-FFF2-40B4-BE49-F238E27FC236}">
                <a16:creationId xmlns:a16="http://schemas.microsoft.com/office/drawing/2014/main" id="{571A823C-7E44-420C-9196-807F4FA64B8A}"/>
              </a:ext>
            </a:extLst>
          </p:cNvPr>
          <p:cNvSpPr txBox="1">
            <a:spLocks/>
          </p:cNvSpPr>
          <p:nvPr/>
        </p:nvSpPr>
        <p:spPr>
          <a:xfrm>
            <a:off x="3044919" y="632814"/>
            <a:ext cx="2662078" cy="23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871" tIns="21930" rIns="43871" bIns="2193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438821">
              <a:lnSpc>
                <a:spcPct val="115000"/>
              </a:lnSpc>
              <a:spcBef>
                <a:spcPts val="1152"/>
              </a:spcBef>
              <a:buClr>
                <a:srgbClr val="5FCBEF"/>
              </a:buClr>
              <a:buSzPts val="990"/>
            </a:pPr>
            <a:r>
              <a:rPr lang="en-US" sz="1600" b="1" kern="0" dirty="0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1600" b="1" kern="0" dirty="0" err="1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mundo</a:t>
            </a:r>
            <a:r>
              <a:rPr lang="en-US" sz="1600" b="1" kern="0" dirty="0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kern="0" dirty="0" err="1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1" kern="0" dirty="0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 la</a:t>
            </a:r>
            <a:r>
              <a:rPr lang="en-US" sz="1600" b="1" kern="0" dirty="0">
                <a:solidFill>
                  <a:srgbClr val="00618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kern="0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sz="1600" b="1" kern="0" dirty="0">
                <a:solidFill>
                  <a:srgbClr val="006189"/>
                </a:solidFill>
                <a:latin typeface="Arial"/>
                <a:ea typeface="Arial"/>
                <a:cs typeface="Arial"/>
                <a:sym typeface="Arial"/>
              </a:rPr>
              <a:t>CA </a:t>
            </a:r>
            <a:endParaRPr lang="en-US" sz="1600" kern="0" dirty="0">
              <a:solidFill>
                <a:srgbClr val="5FCBEF"/>
              </a:solidFill>
            </a:endParaRPr>
          </a:p>
        </p:txBody>
      </p:sp>
      <p:pic>
        <p:nvPicPr>
          <p:cNvPr id="12" name="Picture 4" descr="Campus de Puerto Real - Wikipedia, la enciclopedia libre">
            <a:extLst>
              <a:ext uri="{FF2B5EF4-FFF2-40B4-BE49-F238E27FC236}">
                <a16:creationId xmlns:a16="http://schemas.microsoft.com/office/drawing/2014/main" id="{BA414D6F-23E9-46C9-A512-1D025C05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85" y="1174630"/>
            <a:ext cx="1639950" cy="99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no Humana Que Sostiene El Mundo Globo Tierra Vector Ilustración  Ilustraciones svg, vectoriales, clip art vectorizado libre de derechos.  Image 96066873">
            <a:extLst>
              <a:ext uri="{FF2B5EF4-FFF2-40B4-BE49-F238E27FC236}">
                <a16:creationId xmlns:a16="http://schemas.microsoft.com/office/drawing/2014/main" id="{11680828-F11A-4F0D-AD93-081793F2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17" y="1731487"/>
            <a:ext cx="452117" cy="45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7385839-E3DA-41AF-B9E3-F83E881F8813}"/>
              </a:ext>
            </a:extLst>
          </p:cNvPr>
          <p:cNvSpPr txBox="1"/>
          <p:nvPr/>
        </p:nvSpPr>
        <p:spPr>
          <a:xfrm>
            <a:off x="3326984" y="2238611"/>
            <a:ext cx="244329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 cmpd="dbl">
            <a:solidFill>
              <a:schemeClr val="accent1">
                <a:shade val="50000"/>
              </a:schemeClr>
            </a:solidFill>
          </a:ln>
          <a:effectLst>
            <a:softEdge rad="139700"/>
          </a:effectLst>
        </p:spPr>
        <p:txBody>
          <a:bodyPr wrap="none" rtlCol="0">
            <a:spAutoFit/>
          </a:bodyPr>
          <a:lstStyle/>
          <a:p>
            <a:pPr defTabSz="438821">
              <a:buClr>
                <a:srgbClr val="000000"/>
              </a:buClr>
            </a:pPr>
            <a:r>
              <a:rPr lang="es-ES" sz="1400" kern="0" dirty="0">
                <a:solidFill>
                  <a:srgbClr val="2E83C3">
                    <a:lumMod val="75000"/>
                  </a:srgbClr>
                </a:solidFill>
                <a:latin typeface="Arial"/>
                <a:cs typeface="Arial"/>
                <a:sym typeface="Arial"/>
              </a:rPr>
              <a:t>Internacionalización en casa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7EB0AC3-7066-43DF-B20E-2B98041B2B0F}"/>
              </a:ext>
            </a:extLst>
          </p:cNvPr>
          <p:cNvSpPr txBox="1"/>
          <p:nvPr/>
        </p:nvSpPr>
        <p:spPr>
          <a:xfrm>
            <a:off x="1743250" y="256505"/>
            <a:ext cx="337083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4450" cmpd="dbl">
            <a:solidFill>
              <a:schemeClr val="accent1">
                <a:shade val="50000"/>
              </a:schemeClr>
            </a:solidFill>
          </a:ln>
          <a:effectLst>
            <a:softEdge rad="139700"/>
          </a:effectLst>
        </p:spPr>
        <p:txBody>
          <a:bodyPr wrap="square" rtlCol="0">
            <a:spAutoFit/>
          </a:bodyPr>
          <a:lstStyle/>
          <a:p>
            <a:pPr defTabSz="438821">
              <a:buClr>
                <a:srgbClr val="000000"/>
              </a:buClr>
            </a:pPr>
            <a:r>
              <a:rPr lang="es-ES" kern="0" dirty="0">
                <a:solidFill>
                  <a:srgbClr val="2E83C3">
                    <a:lumMod val="75000"/>
                  </a:srgbClr>
                </a:solidFill>
                <a:latin typeface="Arial"/>
                <a:cs typeface="Arial"/>
                <a:sym typeface="Arial"/>
              </a:rPr>
              <a:t> 2 ejes de internacionalización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ED794F-E361-413E-ADC7-55316F13E16D}"/>
              </a:ext>
            </a:extLst>
          </p:cNvPr>
          <p:cNvSpPr txBox="1"/>
          <p:nvPr/>
        </p:nvSpPr>
        <p:spPr>
          <a:xfrm>
            <a:off x="1277040" y="2890825"/>
            <a:ext cx="4526935" cy="369332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PLAN DE INTERNACIONALIZACIÓN</a:t>
            </a:r>
          </a:p>
        </p:txBody>
      </p:sp>
    </p:spTree>
    <p:extLst>
      <p:ext uri="{BB962C8B-B14F-4D97-AF65-F5344CB8AC3E}">
        <p14:creationId xmlns:p14="http://schemas.microsoft.com/office/powerpoint/2010/main" val="28227381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3675</TotalTime>
  <Words>551</Words>
  <Application>Microsoft Office PowerPoint</Application>
  <PresentationFormat>Personalizado</PresentationFormat>
  <Paragraphs>60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Palatino Linotype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Marcela Iglesias Onofrio</cp:lastModifiedBy>
  <cp:revision>57</cp:revision>
  <cp:lastPrinted>2024-10-17T21:49:29Z</cp:lastPrinted>
  <dcterms:created xsi:type="dcterms:W3CDTF">2024-05-15T09:07:54Z</dcterms:created>
  <dcterms:modified xsi:type="dcterms:W3CDTF">2024-10-17T22:00:31Z</dcterms:modified>
</cp:coreProperties>
</file>