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625C-FDE8-4BE6-BE8D-4DF409017B2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4D04B-6D84-4D7B-B293-D38B31691CC9}">
      <dgm:prSet/>
      <dgm:spPr/>
      <dgm:t>
        <a:bodyPr/>
        <a:lstStyle/>
        <a:p>
          <a:r>
            <a:rPr lang="hr-HR"/>
            <a:t>Ministries and foreign affairs</a:t>
          </a:r>
          <a:endParaRPr lang="en-US"/>
        </a:p>
      </dgm:t>
    </dgm:pt>
    <dgm:pt modelId="{C1E70DE1-FBA9-4815-9DEB-9F80A9C5FFC7}" type="parTrans" cxnId="{4121A905-7DB8-4667-8E4B-7B5E16A9448B}">
      <dgm:prSet/>
      <dgm:spPr/>
      <dgm:t>
        <a:bodyPr/>
        <a:lstStyle/>
        <a:p>
          <a:endParaRPr lang="en-US"/>
        </a:p>
      </dgm:t>
    </dgm:pt>
    <dgm:pt modelId="{AF24EC81-D5B3-409F-8ADB-D69C1A871DEA}" type="sibTrans" cxnId="{4121A905-7DB8-4667-8E4B-7B5E16A9448B}">
      <dgm:prSet/>
      <dgm:spPr/>
      <dgm:t>
        <a:bodyPr/>
        <a:lstStyle/>
        <a:p>
          <a:endParaRPr lang="en-US"/>
        </a:p>
      </dgm:t>
    </dgm:pt>
    <dgm:pt modelId="{13988E6A-C9A9-4AC7-875F-C64369D49B76}">
      <dgm:prSet/>
      <dgm:spPr/>
      <dgm:t>
        <a:bodyPr/>
        <a:lstStyle/>
        <a:p>
          <a:r>
            <a:rPr lang="hr-HR"/>
            <a:t>International departments</a:t>
          </a:r>
          <a:endParaRPr lang="en-US"/>
        </a:p>
      </dgm:t>
    </dgm:pt>
    <dgm:pt modelId="{E4ADA2F6-68ED-45C2-BD86-7A2B4BC36704}" type="parTrans" cxnId="{96F66C69-C836-48F2-BE04-18B869CDC93D}">
      <dgm:prSet/>
      <dgm:spPr/>
      <dgm:t>
        <a:bodyPr/>
        <a:lstStyle/>
        <a:p>
          <a:endParaRPr lang="en-US"/>
        </a:p>
      </dgm:t>
    </dgm:pt>
    <dgm:pt modelId="{48DB7940-55C5-4A3A-9430-6951BA98B575}" type="sibTrans" cxnId="{96F66C69-C836-48F2-BE04-18B869CDC93D}">
      <dgm:prSet/>
      <dgm:spPr/>
      <dgm:t>
        <a:bodyPr/>
        <a:lstStyle/>
        <a:p>
          <a:endParaRPr lang="en-US"/>
        </a:p>
      </dgm:t>
    </dgm:pt>
    <dgm:pt modelId="{A62E2135-E43A-453C-A38C-B02050F97C01}">
      <dgm:prSet/>
      <dgm:spPr/>
      <dgm:t>
        <a:bodyPr/>
        <a:lstStyle/>
        <a:p>
          <a:r>
            <a:rPr lang="hr-HR"/>
            <a:t>Export companies</a:t>
          </a:r>
          <a:endParaRPr lang="en-US"/>
        </a:p>
      </dgm:t>
    </dgm:pt>
    <dgm:pt modelId="{5B6E44E1-CFB8-4C9F-808A-26C7AEC3328A}" type="parTrans" cxnId="{6DFB63F8-FB1F-4B18-BEC1-8566DAE2E6A3}">
      <dgm:prSet/>
      <dgm:spPr/>
      <dgm:t>
        <a:bodyPr/>
        <a:lstStyle/>
        <a:p>
          <a:endParaRPr lang="en-US"/>
        </a:p>
      </dgm:t>
    </dgm:pt>
    <dgm:pt modelId="{99230003-9FBD-4D14-BEF0-74E9B763C75F}" type="sibTrans" cxnId="{6DFB63F8-FB1F-4B18-BEC1-8566DAE2E6A3}">
      <dgm:prSet/>
      <dgm:spPr/>
      <dgm:t>
        <a:bodyPr/>
        <a:lstStyle/>
        <a:p>
          <a:endParaRPr lang="en-US"/>
        </a:p>
      </dgm:t>
    </dgm:pt>
    <dgm:pt modelId="{F7B58417-56F6-4031-824C-C5359785C083}">
      <dgm:prSet/>
      <dgm:spPr/>
      <dgm:t>
        <a:bodyPr/>
        <a:lstStyle/>
        <a:p>
          <a:r>
            <a:rPr lang="hr-HR"/>
            <a:t>International organisations </a:t>
          </a:r>
          <a:endParaRPr lang="en-US"/>
        </a:p>
      </dgm:t>
    </dgm:pt>
    <dgm:pt modelId="{5FA469BC-7A37-4730-8A43-65D5D3B88FF1}" type="parTrans" cxnId="{28AEAFB8-FE20-4908-9EC6-1E4C98CA9F6D}">
      <dgm:prSet/>
      <dgm:spPr/>
      <dgm:t>
        <a:bodyPr/>
        <a:lstStyle/>
        <a:p>
          <a:endParaRPr lang="en-US"/>
        </a:p>
      </dgm:t>
    </dgm:pt>
    <dgm:pt modelId="{A8192ABD-8472-4A5D-96E2-E3DB47C6F826}" type="sibTrans" cxnId="{28AEAFB8-FE20-4908-9EC6-1E4C98CA9F6D}">
      <dgm:prSet/>
      <dgm:spPr/>
      <dgm:t>
        <a:bodyPr/>
        <a:lstStyle/>
        <a:p>
          <a:endParaRPr lang="en-US"/>
        </a:p>
      </dgm:t>
    </dgm:pt>
    <dgm:pt modelId="{F3EDF633-0072-47B3-9FF4-8CE68613D5E0}">
      <dgm:prSet/>
      <dgm:spPr/>
      <dgm:t>
        <a:bodyPr/>
        <a:lstStyle/>
        <a:p>
          <a:r>
            <a:rPr lang="hr-HR"/>
            <a:t>Governmental bodies</a:t>
          </a:r>
          <a:endParaRPr lang="en-US"/>
        </a:p>
      </dgm:t>
    </dgm:pt>
    <dgm:pt modelId="{88712C43-07E5-49C1-A401-C371CD4D9A95}" type="parTrans" cxnId="{4A4E3EA4-1C81-4EA4-81CD-C08526F1CB46}">
      <dgm:prSet/>
      <dgm:spPr/>
      <dgm:t>
        <a:bodyPr/>
        <a:lstStyle/>
        <a:p>
          <a:endParaRPr lang="en-US"/>
        </a:p>
      </dgm:t>
    </dgm:pt>
    <dgm:pt modelId="{8764DAE7-1D1D-4757-8F9B-F87D6468978C}" type="sibTrans" cxnId="{4A4E3EA4-1C81-4EA4-81CD-C08526F1CB46}">
      <dgm:prSet/>
      <dgm:spPr/>
      <dgm:t>
        <a:bodyPr/>
        <a:lstStyle/>
        <a:p>
          <a:endParaRPr lang="en-US"/>
        </a:p>
      </dgm:t>
    </dgm:pt>
    <dgm:pt modelId="{2C972C3D-D107-421E-A824-007AA32AE060}">
      <dgm:prSet/>
      <dgm:spPr/>
      <dgm:t>
        <a:bodyPr/>
        <a:lstStyle/>
        <a:p>
          <a:r>
            <a:rPr lang="hr-HR"/>
            <a:t>Chambers of commerce</a:t>
          </a:r>
          <a:endParaRPr lang="en-US"/>
        </a:p>
      </dgm:t>
    </dgm:pt>
    <dgm:pt modelId="{8222ADFC-DCAE-4A61-B5F7-E57DCC3339A3}" type="parTrans" cxnId="{D9C8D15F-3A26-4928-9C0D-DBA9C2C2DABE}">
      <dgm:prSet/>
      <dgm:spPr/>
      <dgm:t>
        <a:bodyPr/>
        <a:lstStyle/>
        <a:p>
          <a:endParaRPr lang="en-US"/>
        </a:p>
      </dgm:t>
    </dgm:pt>
    <dgm:pt modelId="{1B15A2FA-219B-4EE7-9842-FE826E1FE368}" type="sibTrans" cxnId="{D9C8D15F-3A26-4928-9C0D-DBA9C2C2DABE}">
      <dgm:prSet/>
      <dgm:spPr/>
      <dgm:t>
        <a:bodyPr/>
        <a:lstStyle/>
        <a:p>
          <a:endParaRPr lang="en-US"/>
        </a:p>
      </dgm:t>
    </dgm:pt>
    <dgm:pt modelId="{78D3A7E4-C1F1-4997-9536-783F148F990A}" type="pres">
      <dgm:prSet presAssocID="{2DC1625C-FDE8-4BE6-BE8D-4DF409017B26}" presName="diagram" presStyleCnt="0">
        <dgm:presLayoutVars>
          <dgm:dir/>
          <dgm:resizeHandles val="exact"/>
        </dgm:presLayoutVars>
      </dgm:prSet>
      <dgm:spPr/>
    </dgm:pt>
    <dgm:pt modelId="{A537B259-13F0-4AE5-A419-B0D6710BB098}" type="pres">
      <dgm:prSet presAssocID="{16D4D04B-6D84-4D7B-B293-D38B31691CC9}" presName="node" presStyleLbl="node1" presStyleIdx="0" presStyleCnt="6">
        <dgm:presLayoutVars>
          <dgm:bulletEnabled val="1"/>
        </dgm:presLayoutVars>
      </dgm:prSet>
      <dgm:spPr/>
    </dgm:pt>
    <dgm:pt modelId="{19D14C58-EA56-4F31-B8B6-ECEAC32051D8}" type="pres">
      <dgm:prSet presAssocID="{AF24EC81-D5B3-409F-8ADB-D69C1A871DEA}" presName="sibTrans" presStyleCnt="0"/>
      <dgm:spPr/>
    </dgm:pt>
    <dgm:pt modelId="{E471F84A-DC93-46C3-9D0D-D15B8915ADC3}" type="pres">
      <dgm:prSet presAssocID="{13988E6A-C9A9-4AC7-875F-C64369D49B76}" presName="node" presStyleLbl="node1" presStyleIdx="1" presStyleCnt="6">
        <dgm:presLayoutVars>
          <dgm:bulletEnabled val="1"/>
        </dgm:presLayoutVars>
      </dgm:prSet>
      <dgm:spPr/>
    </dgm:pt>
    <dgm:pt modelId="{5D3751B0-6FEB-4C7E-A261-DCFDECDA028B}" type="pres">
      <dgm:prSet presAssocID="{48DB7940-55C5-4A3A-9430-6951BA98B575}" presName="sibTrans" presStyleCnt="0"/>
      <dgm:spPr/>
    </dgm:pt>
    <dgm:pt modelId="{DA8DF49D-B90E-4E2C-8A33-028329B11064}" type="pres">
      <dgm:prSet presAssocID="{A62E2135-E43A-453C-A38C-B02050F97C01}" presName="node" presStyleLbl="node1" presStyleIdx="2" presStyleCnt="6">
        <dgm:presLayoutVars>
          <dgm:bulletEnabled val="1"/>
        </dgm:presLayoutVars>
      </dgm:prSet>
      <dgm:spPr/>
    </dgm:pt>
    <dgm:pt modelId="{09CCA9F7-80B0-489D-870C-DD3FC380AF3D}" type="pres">
      <dgm:prSet presAssocID="{99230003-9FBD-4D14-BEF0-74E9B763C75F}" presName="sibTrans" presStyleCnt="0"/>
      <dgm:spPr/>
    </dgm:pt>
    <dgm:pt modelId="{39843210-D46C-454C-8B61-C069EE0596A7}" type="pres">
      <dgm:prSet presAssocID="{F7B58417-56F6-4031-824C-C5359785C083}" presName="node" presStyleLbl="node1" presStyleIdx="3" presStyleCnt="6">
        <dgm:presLayoutVars>
          <dgm:bulletEnabled val="1"/>
        </dgm:presLayoutVars>
      </dgm:prSet>
      <dgm:spPr/>
    </dgm:pt>
    <dgm:pt modelId="{73EA8442-32BE-40ED-9A90-3C40A630F1B7}" type="pres">
      <dgm:prSet presAssocID="{A8192ABD-8472-4A5D-96E2-E3DB47C6F826}" presName="sibTrans" presStyleCnt="0"/>
      <dgm:spPr/>
    </dgm:pt>
    <dgm:pt modelId="{9735C766-69F6-4141-A151-9EC73E71496A}" type="pres">
      <dgm:prSet presAssocID="{F3EDF633-0072-47B3-9FF4-8CE68613D5E0}" presName="node" presStyleLbl="node1" presStyleIdx="4" presStyleCnt="6">
        <dgm:presLayoutVars>
          <dgm:bulletEnabled val="1"/>
        </dgm:presLayoutVars>
      </dgm:prSet>
      <dgm:spPr/>
    </dgm:pt>
    <dgm:pt modelId="{519A0280-8F46-462E-88D8-6AA59FA66B6F}" type="pres">
      <dgm:prSet presAssocID="{8764DAE7-1D1D-4757-8F9B-F87D6468978C}" presName="sibTrans" presStyleCnt="0"/>
      <dgm:spPr/>
    </dgm:pt>
    <dgm:pt modelId="{26E1B5A0-E9E6-49CE-B63D-A6F2662A7CC1}" type="pres">
      <dgm:prSet presAssocID="{2C972C3D-D107-421E-A824-007AA32AE060}" presName="node" presStyleLbl="node1" presStyleIdx="5" presStyleCnt="6">
        <dgm:presLayoutVars>
          <dgm:bulletEnabled val="1"/>
        </dgm:presLayoutVars>
      </dgm:prSet>
      <dgm:spPr/>
    </dgm:pt>
  </dgm:ptLst>
  <dgm:cxnLst>
    <dgm:cxn modelId="{4121A905-7DB8-4667-8E4B-7B5E16A9448B}" srcId="{2DC1625C-FDE8-4BE6-BE8D-4DF409017B26}" destId="{16D4D04B-6D84-4D7B-B293-D38B31691CC9}" srcOrd="0" destOrd="0" parTransId="{C1E70DE1-FBA9-4815-9DEB-9F80A9C5FFC7}" sibTransId="{AF24EC81-D5B3-409F-8ADB-D69C1A871DEA}"/>
    <dgm:cxn modelId="{D9C8D15F-3A26-4928-9C0D-DBA9C2C2DABE}" srcId="{2DC1625C-FDE8-4BE6-BE8D-4DF409017B26}" destId="{2C972C3D-D107-421E-A824-007AA32AE060}" srcOrd="5" destOrd="0" parTransId="{8222ADFC-DCAE-4A61-B5F7-E57DCC3339A3}" sibTransId="{1B15A2FA-219B-4EE7-9842-FE826E1FE368}"/>
    <dgm:cxn modelId="{A427DF46-B08B-448A-BDD8-BADEAA9A5223}" type="presOf" srcId="{13988E6A-C9A9-4AC7-875F-C64369D49B76}" destId="{E471F84A-DC93-46C3-9D0D-D15B8915ADC3}" srcOrd="0" destOrd="0" presId="urn:microsoft.com/office/officeart/2005/8/layout/default"/>
    <dgm:cxn modelId="{96F66C69-C836-48F2-BE04-18B869CDC93D}" srcId="{2DC1625C-FDE8-4BE6-BE8D-4DF409017B26}" destId="{13988E6A-C9A9-4AC7-875F-C64369D49B76}" srcOrd="1" destOrd="0" parTransId="{E4ADA2F6-68ED-45C2-BD86-7A2B4BC36704}" sibTransId="{48DB7940-55C5-4A3A-9430-6951BA98B575}"/>
    <dgm:cxn modelId="{CDCCEF4D-05F6-428C-92EB-E70ACB305D16}" type="presOf" srcId="{16D4D04B-6D84-4D7B-B293-D38B31691CC9}" destId="{A537B259-13F0-4AE5-A419-B0D6710BB098}" srcOrd="0" destOrd="0" presId="urn:microsoft.com/office/officeart/2005/8/layout/default"/>
    <dgm:cxn modelId="{4A4E3EA4-1C81-4EA4-81CD-C08526F1CB46}" srcId="{2DC1625C-FDE8-4BE6-BE8D-4DF409017B26}" destId="{F3EDF633-0072-47B3-9FF4-8CE68613D5E0}" srcOrd="4" destOrd="0" parTransId="{88712C43-07E5-49C1-A401-C371CD4D9A95}" sibTransId="{8764DAE7-1D1D-4757-8F9B-F87D6468978C}"/>
    <dgm:cxn modelId="{012D33B4-C1AC-467F-AE81-F42B857AE084}" type="presOf" srcId="{2DC1625C-FDE8-4BE6-BE8D-4DF409017B26}" destId="{78D3A7E4-C1F1-4997-9536-783F148F990A}" srcOrd="0" destOrd="0" presId="urn:microsoft.com/office/officeart/2005/8/layout/default"/>
    <dgm:cxn modelId="{28AEAFB8-FE20-4908-9EC6-1E4C98CA9F6D}" srcId="{2DC1625C-FDE8-4BE6-BE8D-4DF409017B26}" destId="{F7B58417-56F6-4031-824C-C5359785C083}" srcOrd="3" destOrd="0" parTransId="{5FA469BC-7A37-4730-8A43-65D5D3B88FF1}" sibTransId="{A8192ABD-8472-4A5D-96E2-E3DB47C6F826}"/>
    <dgm:cxn modelId="{1E79FBB9-DD82-4E5B-8CDA-C7F2956224F4}" type="presOf" srcId="{F3EDF633-0072-47B3-9FF4-8CE68613D5E0}" destId="{9735C766-69F6-4141-A151-9EC73E71496A}" srcOrd="0" destOrd="0" presId="urn:microsoft.com/office/officeart/2005/8/layout/default"/>
    <dgm:cxn modelId="{3AEB55CD-9148-4298-9FE8-CC7D29A04330}" type="presOf" srcId="{F7B58417-56F6-4031-824C-C5359785C083}" destId="{39843210-D46C-454C-8B61-C069EE0596A7}" srcOrd="0" destOrd="0" presId="urn:microsoft.com/office/officeart/2005/8/layout/default"/>
    <dgm:cxn modelId="{01D349D1-069B-476A-92B4-9D0FB60CF8FE}" type="presOf" srcId="{2C972C3D-D107-421E-A824-007AA32AE060}" destId="{26E1B5A0-E9E6-49CE-B63D-A6F2662A7CC1}" srcOrd="0" destOrd="0" presId="urn:microsoft.com/office/officeart/2005/8/layout/default"/>
    <dgm:cxn modelId="{E0AC3AE6-27AE-406C-B2BA-EF5C91945F88}" type="presOf" srcId="{A62E2135-E43A-453C-A38C-B02050F97C01}" destId="{DA8DF49D-B90E-4E2C-8A33-028329B11064}" srcOrd="0" destOrd="0" presId="urn:microsoft.com/office/officeart/2005/8/layout/default"/>
    <dgm:cxn modelId="{6DFB63F8-FB1F-4B18-BEC1-8566DAE2E6A3}" srcId="{2DC1625C-FDE8-4BE6-BE8D-4DF409017B26}" destId="{A62E2135-E43A-453C-A38C-B02050F97C01}" srcOrd="2" destOrd="0" parTransId="{5B6E44E1-CFB8-4C9F-808A-26C7AEC3328A}" sibTransId="{99230003-9FBD-4D14-BEF0-74E9B763C75F}"/>
    <dgm:cxn modelId="{A0BE7A0B-6FBB-474C-969B-F552DFDDFD7C}" type="presParOf" srcId="{78D3A7E4-C1F1-4997-9536-783F148F990A}" destId="{A537B259-13F0-4AE5-A419-B0D6710BB098}" srcOrd="0" destOrd="0" presId="urn:microsoft.com/office/officeart/2005/8/layout/default"/>
    <dgm:cxn modelId="{C68AC487-2155-41E6-B98A-351B4766A79D}" type="presParOf" srcId="{78D3A7E4-C1F1-4997-9536-783F148F990A}" destId="{19D14C58-EA56-4F31-B8B6-ECEAC32051D8}" srcOrd="1" destOrd="0" presId="urn:microsoft.com/office/officeart/2005/8/layout/default"/>
    <dgm:cxn modelId="{AAE16042-5908-4B99-9013-107E8FAFDDC0}" type="presParOf" srcId="{78D3A7E4-C1F1-4997-9536-783F148F990A}" destId="{E471F84A-DC93-46C3-9D0D-D15B8915ADC3}" srcOrd="2" destOrd="0" presId="urn:microsoft.com/office/officeart/2005/8/layout/default"/>
    <dgm:cxn modelId="{16A381BF-779D-46FA-AF3B-7ECDA6DF9C2C}" type="presParOf" srcId="{78D3A7E4-C1F1-4997-9536-783F148F990A}" destId="{5D3751B0-6FEB-4C7E-A261-DCFDECDA028B}" srcOrd="3" destOrd="0" presId="urn:microsoft.com/office/officeart/2005/8/layout/default"/>
    <dgm:cxn modelId="{69794576-D748-43F5-A222-FADC2B3621A1}" type="presParOf" srcId="{78D3A7E4-C1F1-4997-9536-783F148F990A}" destId="{DA8DF49D-B90E-4E2C-8A33-028329B11064}" srcOrd="4" destOrd="0" presId="urn:microsoft.com/office/officeart/2005/8/layout/default"/>
    <dgm:cxn modelId="{14C06E6A-D5B2-417F-9568-2DA569B08CDB}" type="presParOf" srcId="{78D3A7E4-C1F1-4997-9536-783F148F990A}" destId="{09CCA9F7-80B0-489D-870C-DD3FC380AF3D}" srcOrd="5" destOrd="0" presId="urn:microsoft.com/office/officeart/2005/8/layout/default"/>
    <dgm:cxn modelId="{B0BB5ADA-2A48-41E6-A033-DC73A47C5D6C}" type="presParOf" srcId="{78D3A7E4-C1F1-4997-9536-783F148F990A}" destId="{39843210-D46C-454C-8B61-C069EE0596A7}" srcOrd="6" destOrd="0" presId="urn:microsoft.com/office/officeart/2005/8/layout/default"/>
    <dgm:cxn modelId="{AD41BB19-4680-434D-9B73-E6CF76D8360B}" type="presParOf" srcId="{78D3A7E4-C1F1-4997-9536-783F148F990A}" destId="{73EA8442-32BE-40ED-9A90-3C40A630F1B7}" srcOrd="7" destOrd="0" presId="urn:microsoft.com/office/officeart/2005/8/layout/default"/>
    <dgm:cxn modelId="{D9367DB2-EEC7-4BE3-B178-9EA6E4FC2C3E}" type="presParOf" srcId="{78D3A7E4-C1F1-4997-9536-783F148F990A}" destId="{9735C766-69F6-4141-A151-9EC73E71496A}" srcOrd="8" destOrd="0" presId="urn:microsoft.com/office/officeart/2005/8/layout/default"/>
    <dgm:cxn modelId="{817ABB93-6A88-44B6-B118-83DD3AA6FC95}" type="presParOf" srcId="{78D3A7E4-C1F1-4997-9536-783F148F990A}" destId="{519A0280-8F46-462E-88D8-6AA59FA66B6F}" srcOrd="9" destOrd="0" presId="urn:microsoft.com/office/officeart/2005/8/layout/default"/>
    <dgm:cxn modelId="{F3633ADC-3345-4D49-BB69-5E7B52E4A66E}" type="presParOf" srcId="{78D3A7E4-C1F1-4997-9536-783F148F990A}" destId="{26E1B5A0-E9E6-49CE-B63D-A6F2662A7C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7B259-13F0-4AE5-A419-B0D6710BB09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Ministries and foreign affairs</a:t>
          </a:r>
          <a:endParaRPr lang="en-US" sz="4000" kern="1200"/>
        </a:p>
      </dsp:txBody>
      <dsp:txXfrm>
        <a:off x="0" y="39687"/>
        <a:ext cx="3286125" cy="1971675"/>
      </dsp:txXfrm>
    </dsp:sp>
    <dsp:sp modelId="{E471F84A-DC93-46C3-9D0D-D15B8915ADC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International departments</a:t>
          </a:r>
          <a:endParaRPr lang="en-US" sz="4000" kern="1200"/>
        </a:p>
      </dsp:txBody>
      <dsp:txXfrm>
        <a:off x="3614737" y="39687"/>
        <a:ext cx="3286125" cy="1971675"/>
      </dsp:txXfrm>
    </dsp:sp>
    <dsp:sp modelId="{DA8DF49D-B90E-4E2C-8A33-028329B1106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Export companies</a:t>
          </a:r>
          <a:endParaRPr lang="en-US" sz="4000" kern="1200"/>
        </a:p>
      </dsp:txBody>
      <dsp:txXfrm>
        <a:off x="7229475" y="39687"/>
        <a:ext cx="3286125" cy="1971675"/>
      </dsp:txXfrm>
    </dsp:sp>
    <dsp:sp modelId="{39843210-D46C-454C-8B61-C069EE0596A7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International organisations </a:t>
          </a:r>
          <a:endParaRPr lang="en-US" sz="4000" kern="1200"/>
        </a:p>
      </dsp:txBody>
      <dsp:txXfrm>
        <a:off x="0" y="2339975"/>
        <a:ext cx="3286125" cy="1971675"/>
      </dsp:txXfrm>
    </dsp:sp>
    <dsp:sp modelId="{9735C766-69F6-4141-A151-9EC73E71496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Governmental bodies</a:t>
          </a:r>
          <a:endParaRPr lang="en-US" sz="4000" kern="1200"/>
        </a:p>
      </dsp:txBody>
      <dsp:txXfrm>
        <a:off x="3614737" y="2339975"/>
        <a:ext cx="3286125" cy="1971675"/>
      </dsp:txXfrm>
    </dsp:sp>
    <dsp:sp modelId="{26E1B5A0-E9E6-49CE-B63D-A6F2662A7CC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/>
            <a:t>Chambers of commerce</a:t>
          </a:r>
          <a:endParaRPr lang="en-US" sz="40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F382-B61C-5C3F-CBE9-02E66DE2A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3B0D1-26E9-45C7-5767-24C4FCE8D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28B5-00B2-6BFF-F151-500A43DA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1D82-AACB-291E-CF7F-168FAB32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B74F-F544-7AEA-B75E-E3B88EA4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07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919B-3138-30A4-0990-5E2F87C8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F40F7-D00B-B60F-A148-7CE95490D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4290-0BB6-3E6F-A905-BB4300A1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67D9E-7AB3-4BE1-701F-8B505402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E5A9A-65CD-AFC9-6B25-8CE0A47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0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730D3-F00A-2C21-371D-A03B28208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6929-5591-4EA0-4E98-73F405DF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4D80-DF0B-8978-477B-A436EDB1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8377-E31D-E1E3-6DF3-94BF652C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9DDC-12A5-D56F-7A6D-87BC3D0D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29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942C-B250-C2EA-A27A-3E9AA73C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5184-1F88-591D-8336-004CFAD7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BC2CE-B42E-5B08-FF19-411E8638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5E42-4E9E-699A-168B-33C4E68E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E2A7-1C4D-3D16-08A3-D1E5920C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38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F8CC-A780-1D75-7F84-26B323EE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EF821-F2C3-4B60-8CBA-86C780D7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787DA-EA2D-4BA1-25AF-8660DB6D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78DB-C3C0-9EDF-2A51-B59E84A8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E37C-D44A-6BB5-D7EE-9B0F6515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87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628D-19D7-3E38-5F49-0AD04959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5DC3-2F04-CA24-35DC-A2CE6F3E3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5498F-1E64-F884-2943-7A67FD1E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92343-B614-C47F-2FB7-2119B032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F1178-FCA0-4F5B-6A98-126812E5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0EB60-7AC9-88BD-AD1E-63F36C88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41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2FF1-6E2C-0BB4-DE0A-7935493B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33514-8F51-0E39-3ADC-949CAA20A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18F91-192E-D2B3-C82F-6B3F42C89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9E3CB-5374-AC74-3FFB-062AE88FE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0132C-6611-A8BE-5124-D70708477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2E3EF-D8DB-807D-CFF0-B37518BD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FA5FA-0D11-3AC0-FD00-D05E246D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E383F-EA68-D8AE-E1B8-261AE08A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1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3132-4F4D-984E-7A02-1090C624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1F84F-FEC7-43F1-4122-8AA9CB70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578C1-02BF-68AC-9456-98ECE2C3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9AA57-C3B3-80AD-ECFC-B422C3B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4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C4F37-8EFF-8AD1-0E09-C18BE4C9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0055A-E897-A24F-8A72-2E5A122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7705D-9C0F-7D2F-F43F-B8A19E6D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0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C1F5-4C0A-1C0D-F2AA-0D094DBC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36D7B-859E-A143-E7B6-7A578059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1A7FB-044D-6AF2-422C-4218E265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72FA6-5B74-6A07-8119-489057B2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FB93D-D60B-1F8A-DD0B-22D6B4CE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C7518-F215-0523-1D50-35DA9900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2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8B21-DA1D-64D6-41B2-3FD4E1B3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90C5-6498-B9FD-D5D0-F84B38907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2AE22-58B1-938A-4019-BB59B96E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AFD59-EA11-CA93-5280-C9A42575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D4814-A213-1904-8A49-AA7EE0AD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D75BD-1E78-475D-2C49-F25BC3CF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61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AEF92-76DD-EDAB-375B-83872532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50E1E-1B1C-5E13-185D-9C9F70E1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436-23C2-322D-74E2-18CE40A01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B6C49-9657-4BCF-8ADF-D0B70A0BBB8C}" type="datetimeFigureOut">
              <a:rPr lang="hr-HR" smtClean="0"/>
              <a:t>18.10.2024.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6218C-E664-CA25-C3D8-1943A1844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AB23-289F-21FC-159E-B1E16CE6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B971-B9D8-4FDB-B282-2477D51B769E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1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73589-9D1B-5BAA-EDC9-04BEDB45F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hr-HR" sz="4800" dirty="0">
                <a:solidFill>
                  <a:srgbClr val="FFFFFF"/>
                </a:solidFill>
              </a:rPr>
              <a:t>LIBERTAS INTERNATIONAL UNIVERSITY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bertas međunarodno sveučilište - S Libertasom ste uvijek prvi">
            <a:extLst>
              <a:ext uri="{FF2B5EF4-FFF2-40B4-BE49-F238E27FC236}">
                <a16:creationId xmlns:a16="http://schemas.microsoft.com/office/drawing/2014/main" id="{5EF76B6D-405A-9B1D-6D29-1BDE8027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514" y="2563634"/>
            <a:ext cx="4798763" cy="14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Erasmus +, K1 projekt - SUVREMENI IZAZOVI ZA NOVE GENERACIJE - Tehnička  škola Čakovec">
            <a:extLst>
              <a:ext uri="{FF2B5EF4-FFF2-40B4-BE49-F238E27FC236}">
                <a16:creationId xmlns:a16="http://schemas.microsoft.com/office/drawing/2014/main" id="{EDF3D888-A95A-927E-D45E-0EF697AD4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410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35C49-6290-D67B-868C-4D6975ED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6600" dirty="0"/>
              <a:t>GOALS</a:t>
            </a:r>
            <a:endParaRPr lang="hr-H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6EAC-0A94-600C-D189-7463C983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600" b="1" kern="0" dirty="0"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Encouraging the mobility of students, teachers and administrative staff, </a:t>
            </a:r>
            <a:endParaRPr lang="hr-HR" sz="26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600" b="1" kern="0" dirty="0"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Srengthening cooperation between higher education institutions in Europe,</a:t>
            </a:r>
            <a:endParaRPr lang="hr-HR" sz="26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600" b="1" kern="0" dirty="0"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Increasing the level of transparency and compatibility of qualifications in higher education.</a:t>
            </a:r>
            <a:endParaRPr lang="hr-HR" sz="26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4915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ree or Cheap Things to do in Zagreb - HI Croatia">
            <a:extLst>
              <a:ext uri="{FF2B5EF4-FFF2-40B4-BE49-F238E27FC236}">
                <a16:creationId xmlns:a16="http://schemas.microsoft.com/office/drawing/2014/main" id="{CE54749C-56FE-0FA0-8B1F-4BC55EC3CD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7F743-440D-B8A0-ED70-CB752E96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ZAGREB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54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FAEF2-BDC8-A897-FE71-37FDC4E0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DUBROVNIK</a:t>
            </a:r>
          </a:p>
        </p:txBody>
      </p:sp>
      <p:pic>
        <p:nvPicPr>
          <p:cNvPr id="2050" name="Picture 2" descr="Dubrovnik travel - Lonely Planet | Croatia, Europe">
            <a:extLst>
              <a:ext uri="{FF2B5EF4-FFF2-40B4-BE49-F238E27FC236}">
                <a16:creationId xmlns:a16="http://schemas.microsoft.com/office/drawing/2014/main" id="{A8229A55-7940-7587-E6BF-9F1E03F889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2" name="Group 2056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: Shape 2058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03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40512F-E725-C3B2-1773-0E4259247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B999F-5027-969D-FB46-11DD8BA1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Students get the chance to perform varouis tasks in: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959B1E-E2C8-3D58-024E-C11129FB6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782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37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A10B8-EDE7-07A3-1F99-6E380D58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hr-HR" sz="40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E8E51-6E00-EA48-1519-F5E0486C6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hr-HR" sz="2000" dirty="0">
                <a:solidFill>
                  <a:schemeClr val="tx2"/>
                </a:solidFill>
              </a:rPr>
              <a:t>Martina Glavan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8385D906-812B-F1AE-D56A-F3913E29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17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5D8B-2404-C4A0-F063-EE139956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6000" dirty="0"/>
              <a:t>WELCOME TO LIBERTAS</a:t>
            </a:r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2CC9-182F-17BC-DEA0-19B0CF9F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4000" dirty="0"/>
              <a:t>Zagreb</a:t>
            </a:r>
          </a:p>
          <a:p>
            <a:r>
              <a:rPr lang="hr-HR" sz="4000" dirty="0"/>
              <a:t>Kutina</a:t>
            </a:r>
          </a:p>
          <a:p>
            <a:r>
              <a:rPr lang="hr-HR" sz="4000" dirty="0"/>
              <a:t>Dubrovnik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2050" name="Picture 2" descr="8 Most Beautiful Regions in Croatia (with Map) - Touropia">
            <a:extLst>
              <a:ext uri="{FF2B5EF4-FFF2-40B4-BE49-F238E27FC236}">
                <a16:creationId xmlns:a16="http://schemas.microsoft.com/office/drawing/2014/main" id="{EAA1D367-3A64-C5A5-A728-878269F2A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r="10713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5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4" name="Rectangle 309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DAFE9-883B-E24E-C3C5-DDB8BA50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dirty="0"/>
              <a:t>UNDERGRADUATE UNIVERSITY PROGRAMS</a:t>
            </a:r>
          </a:p>
        </p:txBody>
      </p:sp>
      <p:sp>
        <p:nvSpPr>
          <p:cNvPr id="3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2979-FCE8-8312-609C-6AF048E3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hr-HR" sz="3600" dirty="0"/>
              <a:t>International Relations and Diplomacy</a:t>
            </a:r>
          </a:p>
          <a:p>
            <a:r>
              <a:rPr lang="hr-HR" sz="3600" dirty="0"/>
              <a:t>International Business</a:t>
            </a:r>
          </a:p>
          <a:p>
            <a:r>
              <a:rPr lang="hr-HR" sz="3600" dirty="0"/>
              <a:t>Physical Therapy</a:t>
            </a:r>
          </a:p>
          <a:p>
            <a:r>
              <a:rPr lang="hr-HR" sz="3600" dirty="0"/>
              <a:t>Acting</a:t>
            </a:r>
          </a:p>
        </p:txBody>
      </p:sp>
      <p:pic>
        <p:nvPicPr>
          <p:cNvPr id="3076" name="Picture 4" descr="8 stvari koje ti donosi studiranje na privatnom sveučilištu">
            <a:extLst>
              <a:ext uri="{FF2B5EF4-FFF2-40B4-BE49-F238E27FC236}">
                <a16:creationId xmlns:a16="http://schemas.microsoft.com/office/drawing/2014/main" id="{60352800-FBC6-6A3C-C6C4-567C6BA1B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r="1345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7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1" name="Rectangle 411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DB4B7-D056-DC83-EA39-4D9A0598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</p:spPr>
        <p:txBody>
          <a:bodyPr anchor="b">
            <a:normAutofit/>
          </a:bodyPr>
          <a:lstStyle/>
          <a:p>
            <a:r>
              <a:rPr lang="hr-HR" sz="3700"/>
              <a:t>UNDERGRADUATE PROFESSIONAL PROGRAMS</a:t>
            </a:r>
          </a:p>
        </p:txBody>
      </p:sp>
      <p:pic>
        <p:nvPicPr>
          <p:cNvPr id="4098" name="Picture 2" descr="Libertas University - Croatia - EduCativ">
            <a:extLst>
              <a:ext uri="{FF2B5EF4-FFF2-40B4-BE49-F238E27FC236}">
                <a16:creationId xmlns:a16="http://schemas.microsoft.com/office/drawing/2014/main" id="{6B4CCD83-2894-04F6-0EFB-312225F45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r="1" b="2"/>
          <a:stretch/>
        </p:blipFill>
        <p:spPr bwMode="auto">
          <a:xfrm>
            <a:off x="1068130" y="1028701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7F90-FFD0-6987-B411-9E8FB730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014765"/>
          </a:xfrm>
        </p:spPr>
        <p:txBody>
          <a:bodyPr anchor="t">
            <a:normAutofit/>
          </a:bodyPr>
          <a:lstStyle/>
          <a:p>
            <a:r>
              <a:rPr lang="hr-HR" sz="3200" dirty="0"/>
              <a:t>Business Economics</a:t>
            </a:r>
          </a:p>
          <a:p>
            <a:r>
              <a:rPr lang="hr-HR" sz="3200" dirty="0"/>
              <a:t>Tourism and Hotel Management</a:t>
            </a:r>
          </a:p>
          <a:p>
            <a:r>
              <a:rPr lang="hr-HR" sz="3200" dirty="0"/>
              <a:t>Business Security Management</a:t>
            </a:r>
          </a:p>
          <a:p>
            <a:r>
              <a:rPr lang="hr-HR" sz="3200" dirty="0"/>
              <a:t>Sports Management</a:t>
            </a:r>
          </a:p>
        </p:txBody>
      </p:sp>
      <p:sp>
        <p:nvSpPr>
          <p:cNvPr id="4132" name="Rectangle 412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3" name="Rectangle 412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CB118-4AD9-E324-B928-AE403599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r-HR" sz="5000"/>
              <a:t>GRADUATE UNIVERSITY PROGRAMS (MASTERS)</a:t>
            </a:r>
          </a:p>
        </p:txBody>
      </p:sp>
      <p:pic>
        <p:nvPicPr>
          <p:cNvPr id="5122" name="Picture 2" descr="Libertas">
            <a:extLst>
              <a:ext uri="{FF2B5EF4-FFF2-40B4-BE49-F238E27FC236}">
                <a16:creationId xmlns:a16="http://schemas.microsoft.com/office/drawing/2014/main" id="{EFC47E1F-6D45-1469-5EFA-DE47B9859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7" r="29376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804E-E2AB-EBAE-B072-08EC78924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hr-HR" sz="3200" dirty="0"/>
              <a:t>Business Economics and Globalisation</a:t>
            </a:r>
          </a:p>
          <a:p>
            <a:r>
              <a:rPr lang="hr-HR" sz="3200" dirty="0"/>
              <a:t>Internatonal Relations and Diplomacy </a:t>
            </a:r>
          </a:p>
        </p:txBody>
      </p:sp>
    </p:spTree>
    <p:extLst>
      <p:ext uri="{BB962C8B-B14F-4D97-AF65-F5344CB8AC3E}">
        <p14:creationId xmlns:p14="http://schemas.microsoft.com/office/powerpoint/2010/main" val="386404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3" name="Freeform: Shape 615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098B5-8517-5969-EB86-E0782A27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36860"/>
            <a:ext cx="3529574" cy="1363440"/>
          </a:xfrm>
        </p:spPr>
        <p:txBody>
          <a:bodyPr anchor="ctr">
            <a:normAutofit/>
          </a:bodyPr>
          <a:lstStyle/>
          <a:p>
            <a:r>
              <a:rPr lang="hr-HR" sz="2800" dirty="0"/>
              <a:t>GRADUATE PROFESSIONAL PROGRAMS (MASTERS)</a:t>
            </a: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944F7-8F6C-E94D-4F2D-D4C3DDB7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hr-HR" sz="3200" dirty="0"/>
              <a:t>Domestic and International Trade</a:t>
            </a:r>
          </a:p>
          <a:p>
            <a:r>
              <a:rPr lang="hr-HR" sz="3200" dirty="0"/>
              <a:t>Banking, Insurance and Financial Management</a:t>
            </a:r>
          </a:p>
          <a:p>
            <a:r>
              <a:rPr lang="hr-HR" sz="3200" dirty="0"/>
              <a:t>Tourism and Hotel Management</a:t>
            </a:r>
          </a:p>
        </p:txBody>
      </p:sp>
      <p:pic>
        <p:nvPicPr>
          <p:cNvPr id="6146" name="Picture 2" descr="Status redovnog studenata na Libertas međunarodnom sveučilištu i prava koja  iz njega proizlaze">
            <a:extLst>
              <a:ext uri="{FF2B5EF4-FFF2-40B4-BE49-F238E27FC236}">
                <a16:creationId xmlns:a16="http://schemas.microsoft.com/office/drawing/2014/main" id="{B25EC532-31A7-1D82-DF6C-F5C53B06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1662265"/>
            <a:ext cx="6922008" cy="36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3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607E-5F67-AF64-3929-5CDBEC8A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3600" dirty="0"/>
              <a:t>POSTGRADUATE STUDY PROGRAMS </a:t>
            </a:r>
          </a:p>
        </p:txBody>
      </p:sp>
      <p:pic>
        <p:nvPicPr>
          <p:cNvPr id="7170" name="Picture 2" descr="Međunarodni odnosi">
            <a:extLst>
              <a:ext uri="{FF2B5EF4-FFF2-40B4-BE49-F238E27FC236}">
                <a16:creationId xmlns:a16="http://schemas.microsoft.com/office/drawing/2014/main" id="{F5E6C197-B9BF-8B95-17F5-71F8075B5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9928-7E7D-8BE4-ACAF-4CE54B5F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HR" dirty="0"/>
              <a:t>International Relations (doctoral)</a:t>
            </a:r>
          </a:p>
          <a:p>
            <a:r>
              <a:rPr lang="hr-HR" dirty="0"/>
              <a:t>Quality Management in Healthcare (postgraduate specialist study program) </a:t>
            </a:r>
          </a:p>
        </p:txBody>
      </p:sp>
    </p:spTree>
    <p:extLst>
      <p:ext uri="{BB962C8B-B14F-4D97-AF65-F5344CB8AC3E}">
        <p14:creationId xmlns:p14="http://schemas.microsoft.com/office/powerpoint/2010/main" val="6308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627E0-1BC3-F576-A867-7C965661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hr-HR" dirty="0"/>
              <a:t>OFFICES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4239-901D-0BF6-F3A0-7DB49E00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hr-HR" sz="3200" dirty="0"/>
              <a:t>Careers center</a:t>
            </a:r>
          </a:p>
          <a:p>
            <a:r>
              <a:rPr lang="hr-HR" sz="3200" dirty="0"/>
              <a:t>Student Registration office</a:t>
            </a:r>
          </a:p>
          <a:p>
            <a:r>
              <a:rPr lang="hr-HR" sz="3200" dirty="0"/>
              <a:t>International Relations Office</a:t>
            </a:r>
          </a:p>
          <a:p>
            <a:endParaRPr lang="hr-HR" sz="2000" dirty="0"/>
          </a:p>
        </p:txBody>
      </p:sp>
      <p:pic>
        <p:nvPicPr>
          <p:cNvPr id="8194" name="Picture 2" descr="Događaji koji su obilježili prvih 15 godina djelovanja Sveučilišta Libertas">
            <a:extLst>
              <a:ext uri="{FF2B5EF4-FFF2-40B4-BE49-F238E27FC236}">
                <a16:creationId xmlns:a16="http://schemas.microsoft.com/office/drawing/2014/main" id="{C33D22E9-EC65-573E-2784-48E509FD9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11785" b="-6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A9E6C-05C3-7CD9-CCBB-85EC4BA8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hr-HR" sz="4800" dirty="0"/>
              <a:t>ERASMUS+ PROGRAM</a:t>
            </a:r>
          </a:p>
        </p:txBody>
      </p:sp>
      <p:pic>
        <p:nvPicPr>
          <p:cNvPr id="3074" name="Picture 2" descr="AMPEU - Predlošci za preuzimanje">
            <a:extLst>
              <a:ext uri="{FF2B5EF4-FFF2-40B4-BE49-F238E27FC236}">
                <a16:creationId xmlns:a16="http://schemas.microsoft.com/office/drawing/2014/main" id="{2DD83A65-B508-E2F1-5E75-C75A5FC6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438" y="574836"/>
            <a:ext cx="4074288" cy="11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0A30-E886-5786-7A40-69E4B2C4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hr-HR" sz="3200" dirty="0"/>
              <a:t>42 partners</a:t>
            </a:r>
          </a:p>
          <a:p>
            <a:r>
              <a:rPr lang="hr-HR" sz="3200" dirty="0"/>
              <a:t>Student mobility, erasmus internships, staff mobility, professor mobility</a:t>
            </a:r>
          </a:p>
        </p:txBody>
      </p:sp>
    </p:spTree>
    <p:extLst>
      <p:ext uri="{BB962C8B-B14F-4D97-AF65-F5344CB8AC3E}">
        <p14:creationId xmlns:p14="http://schemas.microsoft.com/office/powerpoint/2010/main" val="295911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178</Words>
  <Application>Microsoft Office PowerPoint</Application>
  <PresentationFormat>Panorámica</PresentationFormat>
  <Paragraphs>47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LIBERTAS INTERNATIONAL UNIVERSITY</vt:lpstr>
      <vt:lpstr>WELCOME TO LIBERTAS</vt:lpstr>
      <vt:lpstr>UNDERGRADUATE UNIVERSITY PROGRAMS</vt:lpstr>
      <vt:lpstr>UNDERGRADUATE PROFESSIONAL PROGRAMS</vt:lpstr>
      <vt:lpstr>GRADUATE UNIVERSITY PROGRAMS (MASTERS)</vt:lpstr>
      <vt:lpstr>GRADUATE PROFESSIONAL PROGRAMS (MASTERS)</vt:lpstr>
      <vt:lpstr>POSTGRADUATE STUDY PROGRAMS </vt:lpstr>
      <vt:lpstr>OFFICES </vt:lpstr>
      <vt:lpstr>ERASMUS+ PROGRAM</vt:lpstr>
      <vt:lpstr>GOALS</vt:lpstr>
      <vt:lpstr>ZAGREB</vt:lpstr>
      <vt:lpstr>DUBROVNIK</vt:lpstr>
      <vt:lpstr>Students get the chance to perform varouis tasks in: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LIBERTAS INTERNATIONAL UNIVERSITY</dc:title>
  <dc:creator>Matej Kovačević</dc:creator>
  <cp:lastModifiedBy>usuario</cp:lastModifiedBy>
  <cp:revision>4</cp:revision>
  <dcterms:created xsi:type="dcterms:W3CDTF">2023-05-15T13:31:47Z</dcterms:created>
  <dcterms:modified xsi:type="dcterms:W3CDTF">2024-10-18T06:51:18Z</dcterms:modified>
</cp:coreProperties>
</file>