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4" r:id="rId6"/>
    <p:sldId id="263" r:id="rId7"/>
    <p:sldId id="265" r:id="rId8"/>
    <p:sldId id="268" r:id="rId9"/>
    <p:sldId id="270" r:id="rId10"/>
    <p:sldId id="266" r:id="rId11"/>
    <p:sldId id="269" r:id="rId12"/>
    <p:sldId id="260" r:id="rId13"/>
    <p:sldId id="278" r:id="rId14"/>
    <p:sldId id="261" r:id="rId15"/>
    <p:sldId id="271" r:id="rId16"/>
    <p:sldId id="262" r:id="rId17"/>
    <p:sldId id="280" r:id="rId18"/>
    <p:sldId id="279" r:id="rId19"/>
    <p:sldId id="273" r:id="rId20"/>
    <p:sldId id="274" r:id="rId21"/>
    <p:sldId id="275" r:id="rId22"/>
    <p:sldId id="276" r:id="rId23"/>
    <p:sldId id="272" r:id="rId24"/>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71541-38F8-448E-B83C-006C44A44D41}" type="datetimeFigureOut">
              <a:rPr lang="hr-HR" smtClean="0"/>
              <a:t>18.10.2024.</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D1B737-7EBB-47EF-9CDD-E1359F13F5BE}" type="slidenum">
              <a:rPr lang="hr-HR" smtClean="0"/>
              <a:t>‹#›</a:t>
            </a:fld>
            <a:endParaRPr lang="hr-HR"/>
          </a:p>
        </p:txBody>
      </p:sp>
    </p:spTree>
    <p:extLst>
      <p:ext uri="{BB962C8B-B14F-4D97-AF65-F5344CB8AC3E}">
        <p14:creationId xmlns:p14="http://schemas.microsoft.com/office/powerpoint/2010/main" val="428134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BE7B141-3C73-4F69-B958-2E3B50E1CC87}"/>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D8512630-0302-4431-BD11-9BB75F659A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588B5937-22CD-4407-A39B-3BF33E064E99}"/>
              </a:ext>
            </a:extLst>
          </p:cNvPr>
          <p:cNvSpPr>
            <a:spLocks noGrp="1"/>
          </p:cNvSpPr>
          <p:nvPr>
            <p:ph type="dt" sz="half" idx="10"/>
          </p:nvPr>
        </p:nvSpPr>
        <p:spPr/>
        <p:txBody>
          <a:bodyPr/>
          <a:lstStyle/>
          <a:p>
            <a:fld id="{BFE336A0-9C58-4296-94D4-8B5A387376A8}" type="datetime1">
              <a:rPr lang="hr-HR" smtClean="0"/>
              <a:t>18.10.2024.</a:t>
            </a:fld>
            <a:endParaRPr lang="hr-HR"/>
          </a:p>
        </p:txBody>
      </p:sp>
      <p:sp>
        <p:nvSpPr>
          <p:cNvPr id="5" name="Rezervirano mjesto podnožja 4">
            <a:extLst>
              <a:ext uri="{FF2B5EF4-FFF2-40B4-BE49-F238E27FC236}">
                <a16:creationId xmlns:a16="http://schemas.microsoft.com/office/drawing/2014/main" id="{0E4859B3-6C19-4773-9E13-3BB9CA83E421}"/>
              </a:ext>
            </a:extLst>
          </p:cNvPr>
          <p:cNvSpPr>
            <a:spLocks noGrp="1"/>
          </p:cNvSpPr>
          <p:nvPr>
            <p:ph type="ftr" sz="quarter" idx="11"/>
          </p:nvPr>
        </p:nvSpPr>
        <p:spPr/>
        <p:txBody>
          <a:bodyPr/>
          <a:lstStyle/>
          <a:p>
            <a:r>
              <a:rPr lang="hr-HR"/>
              <a:t>UNIOS, Erasmus+</a:t>
            </a:r>
          </a:p>
        </p:txBody>
      </p:sp>
      <p:sp>
        <p:nvSpPr>
          <p:cNvPr id="6" name="Rezervirano mjesto broja slajda 5">
            <a:extLst>
              <a:ext uri="{FF2B5EF4-FFF2-40B4-BE49-F238E27FC236}">
                <a16:creationId xmlns:a16="http://schemas.microsoft.com/office/drawing/2014/main" id="{4522FA46-7A4A-4C50-9297-7B8B404460FE}"/>
              </a:ext>
            </a:extLst>
          </p:cNvPr>
          <p:cNvSpPr>
            <a:spLocks noGrp="1"/>
          </p:cNvSpPr>
          <p:nvPr>
            <p:ph type="sldNum" sz="quarter" idx="12"/>
          </p:nvPr>
        </p:nvSpPr>
        <p:spPr/>
        <p:txBody>
          <a:bodyPr/>
          <a:lstStyle/>
          <a:p>
            <a:fld id="{B96C5195-BF62-407B-B914-E47F33FCFE06}" type="slidenum">
              <a:rPr lang="hr-HR" smtClean="0"/>
              <a:t>‹#›</a:t>
            </a:fld>
            <a:endParaRPr lang="hr-HR"/>
          </a:p>
        </p:txBody>
      </p:sp>
    </p:spTree>
    <p:extLst>
      <p:ext uri="{BB962C8B-B14F-4D97-AF65-F5344CB8AC3E}">
        <p14:creationId xmlns:p14="http://schemas.microsoft.com/office/powerpoint/2010/main" val="380532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B4CF4F7-78CB-4181-A8ED-FA9271543762}"/>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8CC19C9E-2682-4335-8836-14DC94DD9CED}"/>
              </a:ext>
            </a:extLst>
          </p:cNvPr>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BF3B4AE6-FEEC-4E0C-9ADE-B12E74705C9A}"/>
              </a:ext>
            </a:extLst>
          </p:cNvPr>
          <p:cNvSpPr>
            <a:spLocks noGrp="1"/>
          </p:cNvSpPr>
          <p:nvPr>
            <p:ph type="dt" sz="half" idx="10"/>
          </p:nvPr>
        </p:nvSpPr>
        <p:spPr/>
        <p:txBody>
          <a:bodyPr/>
          <a:lstStyle/>
          <a:p>
            <a:fld id="{7F02D7FC-F156-43D0-8042-97604371D43F}" type="datetime1">
              <a:rPr lang="hr-HR" smtClean="0"/>
              <a:t>18.10.2024.</a:t>
            </a:fld>
            <a:endParaRPr lang="hr-HR"/>
          </a:p>
        </p:txBody>
      </p:sp>
      <p:sp>
        <p:nvSpPr>
          <p:cNvPr id="5" name="Rezervirano mjesto podnožja 4">
            <a:extLst>
              <a:ext uri="{FF2B5EF4-FFF2-40B4-BE49-F238E27FC236}">
                <a16:creationId xmlns:a16="http://schemas.microsoft.com/office/drawing/2014/main" id="{7A85ACC3-67C9-46FF-9C03-C85A86178BBB}"/>
              </a:ext>
            </a:extLst>
          </p:cNvPr>
          <p:cNvSpPr>
            <a:spLocks noGrp="1"/>
          </p:cNvSpPr>
          <p:nvPr>
            <p:ph type="ftr" sz="quarter" idx="11"/>
          </p:nvPr>
        </p:nvSpPr>
        <p:spPr/>
        <p:txBody>
          <a:bodyPr/>
          <a:lstStyle/>
          <a:p>
            <a:r>
              <a:rPr lang="hr-HR"/>
              <a:t>UNIOS, Erasmus+</a:t>
            </a:r>
          </a:p>
        </p:txBody>
      </p:sp>
      <p:sp>
        <p:nvSpPr>
          <p:cNvPr id="6" name="Rezervirano mjesto broja slajda 5">
            <a:extLst>
              <a:ext uri="{FF2B5EF4-FFF2-40B4-BE49-F238E27FC236}">
                <a16:creationId xmlns:a16="http://schemas.microsoft.com/office/drawing/2014/main" id="{6F417BC1-C6F6-42A6-A324-BFF51DDF3AA1}"/>
              </a:ext>
            </a:extLst>
          </p:cNvPr>
          <p:cNvSpPr>
            <a:spLocks noGrp="1"/>
          </p:cNvSpPr>
          <p:nvPr>
            <p:ph type="sldNum" sz="quarter" idx="12"/>
          </p:nvPr>
        </p:nvSpPr>
        <p:spPr/>
        <p:txBody>
          <a:bodyPr/>
          <a:lstStyle/>
          <a:p>
            <a:fld id="{B96C5195-BF62-407B-B914-E47F33FCFE06}" type="slidenum">
              <a:rPr lang="hr-HR" smtClean="0"/>
              <a:t>‹#›</a:t>
            </a:fld>
            <a:endParaRPr lang="hr-HR"/>
          </a:p>
        </p:txBody>
      </p:sp>
    </p:spTree>
    <p:extLst>
      <p:ext uri="{BB962C8B-B14F-4D97-AF65-F5344CB8AC3E}">
        <p14:creationId xmlns:p14="http://schemas.microsoft.com/office/powerpoint/2010/main" val="2000840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25DAD432-ADC5-462F-A5F9-3728AFC4A08A}"/>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A779C638-D213-4C31-BB67-BD76F28157FD}"/>
              </a:ext>
            </a:extLst>
          </p:cNvPr>
          <p:cNvSpPr>
            <a:spLocks noGrp="1"/>
          </p:cNvSpPr>
          <p:nvPr>
            <p:ph type="body" orient="vert" idx="1"/>
          </p:nvPr>
        </p:nvSpPr>
        <p:spPr>
          <a:xfrm>
            <a:off x="838200" y="365125"/>
            <a:ext cx="7734300"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9C9BAC49-8AFF-42B7-BDE7-4D2BA05F6C9A}"/>
              </a:ext>
            </a:extLst>
          </p:cNvPr>
          <p:cNvSpPr>
            <a:spLocks noGrp="1"/>
          </p:cNvSpPr>
          <p:nvPr>
            <p:ph type="dt" sz="half" idx="10"/>
          </p:nvPr>
        </p:nvSpPr>
        <p:spPr/>
        <p:txBody>
          <a:bodyPr/>
          <a:lstStyle/>
          <a:p>
            <a:fld id="{C21AEDA9-A79A-4326-A044-F32507A9EB4B}" type="datetime1">
              <a:rPr lang="hr-HR" smtClean="0"/>
              <a:t>18.10.2024.</a:t>
            </a:fld>
            <a:endParaRPr lang="hr-HR"/>
          </a:p>
        </p:txBody>
      </p:sp>
      <p:sp>
        <p:nvSpPr>
          <p:cNvPr id="5" name="Rezervirano mjesto podnožja 4">
            <a:extLst>
              <a:ext uri="{FF2B5EF4-FFF2-40B4-BE49-F238E27FC236}">
                <a16:creationId xmlns:a16="http://schemas.microsoft.com/office/drawing/2014/main" id="{B44850BE-A330-43A7-ADA6-124EDF9B5F02}"/>
              </a:ext>
            </a:extLst>
          </p:cNvPr>
          <p:cNvSpPr>
            <a:spLocks noGrp="1"/>
          </p:cNvSpPr>
          <p:nvPr>
            <p:ph type="ftr" sz="quarter" idx="11"/>
          </p:nvPr>
        </p:nvSpPr>
        <p:spPr/>
        <p:txBody>
          <a:bodyPr/>
          <a:lstStyle/>
          <a:p>
            <a:r>
              <a:rPr lang="hr-HR"/>
              <a:t>UNIOS, Erasmus+</a:t>
            </a:r>
          </a:p>
        </p:txBody>
      </p:sp>
      <p:sp>
        <p:nvSpPr>
          <p:cNvPr id="6" name="Rezervirano mjesto broja slajda 5">
            <a:extLst>
              <a:ext uri="{FF2B5EF4-FFF2-40B4-BE49-F238E27FC236}">
                <a16:creationId xmlns:a16="http://schemas.microsoft.com/office/drawing/2014/main" id="{E0B19CE5-369B-4BEF-B165-973DE425C0F3}"/>
              </a:ext>
            </a:extLst>
          </p:cNvPr>
          <p:cNvSpPr>
            <a:spLocks noGrp="1"/>
          </p:cNvSpPr>
          <p:nvPr>
            <p:ph type="sldNum" sz="quarter" idx="12"/>
          </p:nvPr>
        </p:nvSpPr>
        <p:spPr/>
        <p:txBody>
          <a:bodyPr/>
          <a:lstStyle/>
          <a:p>
            <a:fld id="{B96C5195-BF62-407B-B914-E47F33FCFE06}" type="slidenum">
              <a:rPr lang="hr-HR" smtClean="0"/>
              <a:t>‹#›</a:t>
            </a:fld>
            <a:endParaRPr lang="hr-HR"/>
          </a:p>
        </p:txBody>
      </p:sp>
    </p:spTree>
    <p:extLst>
      <p:ext uri="{BB962C8B-B14F-4D97-AF65-F5344CB8AC3E}">
        <p14:creationId xmlns:p14="http://schemas.microsoft.com/office/powerpoint/2010/main" val="1543503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6694AB9-0AC9-484B-8AA3-538F3B49FC54}"/>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CCE64F66-7820-4454-8A95-2182F7EE42B0}"/>
              </a:ext>
            </a:extLst>
          </p:cNvPr>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DED65253-1FD3-4546-9DBA-E7834870F753}"/>
              </a:ext>
            </a:extLst>
          </p:cNvPr>
          <p:cNvSpPr>
            <a:spLocks noGrp="1"/>
          </p:cNvSpPr>
          <p:nvPr>
            <p:ph type="dt" sz="half" idx="10"/>
          </p:nvPr>
        </p:nvSpPr>
        <p:spPr/>
        <p:txBody>
          <a:bodyPr/>
          <a:lstStyle/>
          <a:p>
            <a:fld id="{4627690F-7B18-4BCD-B609-E87AF8D4B4E8}" type="datetime1">
              <a:rPr lang="hr-HR" smtClean="0"/>
              <a:t>18.10.2024.</a:t>
            </a:fld>
            <a:endParaRPr lang="hr-HR"/>
          </a:p>
        </p:txBody>
      </p:sp>
      <p:sp>
        <p:nvSpPr>
          <p:cNvPr id="5" name="Rezervirano mjesto podnožja 4">
            <a:extLst>
              <a:ext uri="{FF2B5EF4-FFF2-40B4-BE49-F238E27FC236}">
                <a16:creationId xmlns:a16="http://schemas.microsoft.com/office/drawing/2014/main" id="{0376A7D1-66BE-431F-A8F8-EF104715BCED}"/>
              </a:ext>
            </a:extLst>
          </p:cNvPr>
          <p:cNvSpPr>
            <a:spLocks noGrp="1"/>
          </p:cNvSpPr>
          <p:nvPr>
            <p:ph type="ftr" sz="quarter" idx="11"/>
          </p:nvPr>
        </p:nvSpPr>
        <p:spPr/>
        <p:txBody>
          <a:bodyPr/>
          <a:lstStyle/>
          <a:p>
            <a:r>
              <a:rPr lang="hr-HR"/>
              <a:t>UNIOS, Erasmus+</a:t>
            </a:r>
          </a:p>
        </p:txBody>
      </p:sp>
      <p:sp>
        <p:nvSpPr>
          <p:cNvPr id="6" name="Rezervirano mjesto broja slajda 5">
            <a:extLst>
              <a:ext uri="{FF2B5EF4-FFF2-40B4-BE49-F238E27FC236}">
                <a16:creationId xmlns:a16="http://schemas.microsoft.com/office/drawing/2014/main" id="{2E229597-9FDA-4ACF-90FD-9AD37C68FB36}"/>
              </a:ext>
            </a:extLst>
          </p:cNvPr>
          <p:cNvSpPr>
            <a:spLocks noGrp="1"/>
          </p:cNvSpPr>
          <p:nvPr>
            <p:ph type="sldNum" sz="quarter" idx="12"/>
          </p:nvPr>
        </p:nvSpPr>
        <p:spPr/>
        <p:txBody>
          <a:bodyPr/>
          <a:lstStyle/>
          <a:p>
            <a:fld id="{B96C5195-BF62-407B-B914-E47F33FCFE06}" type="slidenum">
              <a:rPr lang="hr-HR" smtClean="0"/>
              <a:t>‹#›</a:t>
            </a:fld>
            <a:endParaRPr lang="hr-HR"/>
          </a:p>
        </p:txBody>
      </p:sp>
    </p:spTree>
    <p:extLst>
      <p:ext uri="{BB962C8B-B14F-4D97-AF65-F5344CB8AC3E}">
        <p14:creationId xmlns:p14="http://schemas.microsoft.com/office/powerpoint/2010/main" val="895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C4A83F7-6748-4A00-92EA-5FE13691EF03}"/>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E6CB6487-E555-4DD5-A3D2-EC6FCAA3A1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Uredite stilove teksta matrice</a:t>
            </a:r>
          </a:p>
        </p:txBody>
      </p:sp>
      <p:sp>
        <p:nvSpPr>
          <p:cNvPr id="4" name="Rezervirano mjesto datuma 3">
            <a:extLst>
              <a:ext uri="{FF2B5EF4-FFF2-40B4-BE49-F238E27FC236}">
                <a16:creationId xmlns:a16="http://schemas.microsoft.com/office/drawing/2014/main" id="{232D2A88-BD79-4E74-8364-2BD61A8E3C5B}"/>
              </a:ext>
            </a:extLst>
          </p:cNvPr>
          <p:cNvSpPr>
            <a:spLocks noGrp="1"/>
          </p:cNvSpPr>
          <p:nvPr>
            <p:ph type="dt" sz="half" idx="10"/>
          </p:nvPr>
        </p:nvSpPr>
        <p:spPr/>
        <p:txBody>
          <a:bodyPr/>
          <a:lstStyle/>
          <a:p>
            <a:fld id="{7E3CE58F-0AB5-4336-9EFB-FA6A006CEF9F}" type="datetime1">
              <a:rPr lang="hr-HR" smtClean="0"/>
              <a:t>18.10.2024.</a:t>
            </a:fld>
            <a:endParaRPr lang="hr-HR"/>
          </a:p>
        </p:txBody>
      </p:sp>
      <p:sp>
        <p:nvSpPr>
          <p:cNvPr id="5" name="Rezervirano mjesto podnožja 4">
            <a:extLst>
              <a:ext uri="{FF2B5EF4-FFF2-40B4-BE49-F238E27FC236}">
                <a16:creationId xmlns:a16="http://schemas.microsoft.com/office/drawing/2014/main" id="{2F8CEC6F-6D30-4A19-A55E-B23CC2B6930A}"/>
              </a:ext>
            </a:extLst>
          </p:cNvPr>
          <p:cNvSpPr>
            <a:spLocks noGrp="1"/>
          </p:cNvSpPr>
          <p:nvPr>
            <p:ph type="ftr" sz="quarter" idx="11"/>
          </p:nvPr>
        </p:nvSpPr>
        <p:spPr/>
        <p:txBody>
          <a:bodyPr/>
          <a:lstStyle/>
          <a:p>
            <a:r>
              <a:rPr lang="hr-HR"/>
              <a:t>UNIOS, Erasmus+</a:t>
            </a:r>
          </a:p>
        </p:txBody>
      </p:sp>
      <p:sp>
        <p:nvSpPr>
          <p:cNvPr id="6" name="Rezervirano mjesto broja slajda 5">
            <a:extLst>
              <a:ext uri="{FF2B5EF4-FFF2-40B4-BE49-F238E27FC236}">
                <a16:creationId xmlns:a16="http://schemas.microsoft.com/office/drawing/2014/main" id="{6D0A26E2-4B82-47DB-B595-91F2D11074C8}"/>
              </a:ext>
            </a:extLst>
          </p:cNvPr>
          <p:cNvSpPr>
            <a:spLocks noGrp="1"/>
          </p:cNvSpPr>
          <p:nvPr>
            <p:ph type="sldNum" sz="quarter" idx="12"/>
          </p:nvPr>
        </p:nvSpPr>
        <p:spPr/>
        <p:txBody>
          <a:bodyPr/>
          <a:lstStyle/>
          <a:p>
            <a:fld id="{B96C5195-BF62-407B-B914-E47F33FCFE06}" type="slidenum">
              <a:rPr lang="hr-HR" smtClean="0"/>
              <a:t>‹#›</a:t>
            </a:fld>
            <a:endParaRPr lang="hr-HR"/>
          </a:p>
        </p:txBody>
      </p:sp>
    </p:spTree>
    <p:extLst>
      <p:ext uri="{BB962C8B-B14F-4D97-AF65-F5344CB8AC3E}">
        <p14:creationId xmlns:p14="http://schemas.microsoft.com/office/powerpoint/2010/main" val="1131960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F2BBD4-4D6B-4DBF-9E02-20A1FC78A277}"/>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9D1F32A2-9490-422D-A03F-4183BA957BB4}"/>
              </a:ext>
            </a:extLst>
          </p:cNvPr>
          <p:cNvSpPr>
            <a:spLocks noGrp="1"/>
          </p:cNvSpPr>
          <p:nvPr>
            <p:ph sz="half" idx="1"/>
          </p:nvPr>
        </p:nvSpPr>
        <p:spPr>
          <a:xfrm>
            <a:off x="838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a:extLst>
              <a:ext uri="{FF2B5EF4-FFF2-40B4-BE49-F238E27FC236}">
                <a16:creationId xmlns:a16="http://schemas.microsoft.com/office/drawing/2014/main" id="{E784AA3E-9D05-4E17-827D-01C016DDB76A}"/>
              </a:ext>
            </a:extLst>
          </p:cNvPr>
          <p:cNvSpPr>
            <a:spLocks noGrp="1"/>
          </p:cNvSpPr>
          <p:nvPr>
            <p:ph sz="half" idx="2"/>
          </p:nvPr>
        </p:nvSpPr>
        <p:spPr>
          <a:xfrm>
            <a:off x="6172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a:extLst>
              <a:ext uri="{FF2B5EF4-FFF2-40B4-BE49-F238E27FC236}">
                <a16:creationId xmlns:a16="http://schemas.microsoft.com/office/drawing/2014/main" id="{1B8EAAC1-09EE-4EBC-A1B6-E894729714B4}"/>
              </a:ext>
            </a:extLst>
          </p:cNvPr>
          <p:cNvSpPr>
            <a:spLocks noGrp="1"/>
          </p:cNvSpPr>
          <p:nvPr>
            <p:ph type="dt" sz="half" idx="10"/>
          </p:nvPr>
        </p:nvSpPr>
        <p:spPr/>
        <p:txBody>
          <a:bodyPr/>
          <a:lstStyle/>
          <a:p>
            <a:fld id="{B874E6A9-26CE-44FB-BF53-BCBD5961A357}" type="datetime1">
              <a:rPr lang="hr-HR" smtClean="0"/>
              <a:t>18.10.2024.</a:t>
            </a:fld>
            <a:endParaRPr lang="hr-HR"/>
          </a:p>
        </p:txBody>
      </p:sp>
      <p:sp>
        <p:nvSpPr>
          <p:cNvPr id="6" name="Rezervirano mjesto podnožja 5">
            <a:extLst>
              <a:ext uri="{FF2B5EF4-FFF2-40B4-BE49-F238E27FC236}">
                <a16:creationId xmlns:a16="http://schemas.microsoft.com/office/drawing/2014/main" id="{9CE7C30C-1368-44E2-BB9A-2F8C993725AD}"/>
              </a:ext>
            </a:extLst>
          </p:cNvPr>
          <p:cNvSpPr>
            <a:spLocks noGrp="1"/>
          </p:cNvSpPr>
          <p:nvPr>
            <p:ph type="ftr" sz="quarter" idx="11"/>
          </p:nvPr>
        </p:nvSpPr>
        <p:spPr/>
        <p:txBody>
          <a:bodyPr/>
          <a:lstStyle/>
          <a:p>
            <a:r>
              <a:rPr lang="hr-HR"/>
              <a:t>UNIOS, Erasmus+</a:t>
            </a:r>
          </a:p>
        </p:txBody>
      </p:sp>
      <p:sp>
        <p:nvSpPr>
          <p:cNvPr id="7" name="Rezervirano mjesto broja slajda 6">
            <a:extLst>
              <a:ext uri="{FF2B5EF4-FFF2-40B4-BE49-F238E27FC236}">
                <a16:creationId xmlns:a16="http://schemas.microsoft.com/office/drawing/2014/main" id="{CEDD0CE4-8D17-4B2F-99E3-7F6EDA5FD13B}"/>
              </a:ext>
            </a:extLst>
          </p:cNvPr>
          <p:cNvSpPr>
            <a:spLocks noGrp="1"/>
          </p:cNvSpPr>
          <p:nvPr>
            <p:ph type="sldNum" sz="quarter" idx="12"/>
          </p:nvPr>
        </p:nvSpPr>
        <p:spPr/>
        <p:txBody>
          <a:bodyPr/>
          <a:lstStyle/>
          <a:p>
            <a:fld id="{B96C5195-BF62-407B-B914-E47F33FCFE06}" type="slidenum">
              <a:rPr lang="hr-HR" smtClean="0"/>
              <a:t>‹#›</a:t>
            </a:fld>
            <a:endParaRPr lang="hr-HR"/>
          </a:p>
        </p:txBody>
      </p:sp>
    </p:spTree>
    <p:extLst>
      <p:ext uri="{BB962C8B-B14F-4D97-AF65-F5344CB8AC3E}">
        <p14:creationId xmlns:p14="http://schemas.microsoft.com/office/powerpoint/2010/main" val="5242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DDE9868-4407-4664-B1BD-C6CCD994B41B}"/>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08020CC1-92C1-4E55-A80C-E75968FDF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Rezervirano mjesto sadržaja 3">
            <a:extLst>
              <a:ext uri="{FF2B5EF4-FFF2-40B4-BE49-F238E27FC236}">
                <a16:creationId xmlns:a16="http://schemas.microsoft.com/office/drawing/2014/main" id="{E2129093-6336-4F27-8361-EB70F8161058}"/>
              </a:ext>
            </a:extLst>
          </p:cNvPr>
          <p:cNvSpPr>
            <a:spLocks noGrp="1"/>
          </p:cNvSpPr>
          <p:nvPr>
            <p:ph sz="half" idx="2"/>
          </p:nvPr>
        </p:nvSpPr>
        <p:spPr>
          <a:xfrm>
            <a:off x="839788" y="2505075"/>
            <a:ext cx="5157787"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a:extLst>
              <a:ext uri="{FF2B5EF4-FFF2-40B4-BE49-F238E27FC236}">
                <a16:creationId xmlns:a16="http://schemas.microsoft.com/office/drawing/2014/main" id="{1D32C005-2BF7-445F-8EDB-DEEFB78266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Rezervirano mjesto sadržaja 5">
            <a:extLst>
              <a:ext uri="{FF2B5EF4-FFF2-40B4-BE49-F238E27FC236}">
                <a16:creationId xmlns:a16="http://schemas.microsoft.com/office/drawing/2014/main" id="{B0C0E8A7-F8E0-4009-A4E8-34E29313797A}"/>
              </a:ext>
            </a:extLst>
          </p:cNvPr>
          <p:cNvSpPr>
            <a:spLocks noGrp="1"/>
          </p:cNvSpPr>
          <p:nvPr>
            <p:ph sz="quarter" idx="4"/>
          </p:nvPr>
        </p:nvSpPr>
        <p:spPr>
          <a:xfrm>
            <a:off x="6172200" y="2505075"/>
            <a:ext cx="5183188"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a:extLst>
              <a:ext uri="{FF2B5EF4-FFF2-40B4-BE49-F238E27FC236}">
                <a16:creationId xmlns:a16="http://schemas.microsoft.com/office/drawing/2014/main" id="{24F30A30-F838-4075-81A9-E8E7E9A691C0}"/>
              </a:ext>
            </a:extLst>
          </p:cNvPr>
          <p:cNvSpPr>
            <a:spLocks noGrp="1"/>
          </p:cNvSpPr>
          <p:nvPr>
            <p:ph type="dt" sz="half" idx="10"/>
          </p:nvPr>
        </p:nvSpPr>
        <p:spPr/>
        <p:txBody>
          <a:bodyPr/>
          <a:lstStyle/>
          <a:p>
            <a:fld id="{47AA7D58-96D8-456F-8DA3-DA74F9C75652}" type="datetime1">
              <a:rPr lang="hr-HR" smtClean="0"/>
              <a:t>18.10.2024.</a:t>
            </a:fld>
            <a:endParaRPr lang="hr-HR"/>
          </a:p>
        </p:txBody>
      </p:sp>
      <p:sp>
        <p:nvSpPr>
          <p:cNvPr id="8" name="Rezervirano mjesto podnožja 7">
            <a:extLst>
              <a:ext uri="{FF2B5EF4-FFF2-40B4-BE49-F238E27FC236}">
                <a16:creationId xmlns:a16="http://schemas.microsoft.com/office/drawing/2014/main" id="{0F02B42E-E358-4BCD-A023-E78B149C2A1B}"/>
              </a:ext>
            </a:extLst>
          </p:cNvPr>
          <p:cNvSpPr>
            <a:spLocks noGrp="1"/>
          </p:cNvSpPr>
          <p:nvPr>
            <p:ph type="ftr" sz="quarter" idx="11"/>
          </p:nvPr>
        </p:nvSpPr>
        <p:spPr/>
        <p:txBody>
          <a:bodyPr/>
          <a:lstStyle/>
          <a:p>
            <a:r>
              <a:rPr lang="hr-HR"/>
              <a:t>UNIOS, Erasmus+</a:t>
            </a:r>
          </a:p>
        </p:txBody>
      </p:sp>
      <p:sp>
        <p:nvSpPr>
          <p:cNvPr id="9" name="Rezervirano mjesto broja slajda 8">
            <a:extLst>
              <a:ext uri="{FF2B5EF4-FFF2-40B4-BE49-F238E27FC236}">
                <a16:creationId xmlns:a16="http://schemas.microsoft.com/office/drawing/2014/main" id="{182CD28E-1E70-47F4-8DEF-4903A599C90C}"/>
              </a:ext>
            </a:extLst>
          </p:cNvPr>
          <p:cNvSpPr>
            <a:spLocks noGrp="1"/>
          </p:cNvSpPr>
          <p:nvPr>
            <p:ph type="sldNum" sz="quarter" idx="12"/>
          </p:nvPr>
        </p:nvSpPr>
        <p:spPr/>
        <p:txBody>
          <a:bodyPr/>
          <a:lstStyle/>
          <a:p>
            <a:fld id="{B96C5195-BF62-407B-B914-E47F33FCFE06}" type="slidenum">
              <a:rPr lang="hr-HR" smtClean="0"/>
              <a:t>‹#›</a:t>
            </a:fld>
            <a:endParaRPr lang="hr-HR"/>
          </a:p>
        </p:txBody>
      </p:sp>
    </p:spTree>
    <p:extLst>
      <p:ext uri="{BB962C8B-B14F-4D97-AF65-F5344CB8AC3E}">
        <p14:creationId xmlns:p14="http://schemas.microsoft.com/office/powerpoint/2010/main" val="3041404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FE806A0-7882-48CB-A568-3D836CC1CCBD}"/>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3059ABAA-9083-46B7-B73A-D9BF3CC6982D}"/>
              </a:ext>
            </a:extLst>
          </p:cNvPr>
          <p:cNvSpPr>
            <a:spLocks noGrp="1"/>
          </p:cNvSpPr>
          <p:nvPr>
            <p:ph type="dt" sz="half" idx="10"/>
          </p:nvPr>
        </p:nvSpPr>
        <p:spPr/>
        <p:txBody>
          <a:bodyPr/>
          <a:lstStyle/>
          <a:p>
            <a:fld id="{F175ECB7-CDC6-42EB-A9FC-17AC5679B7E6}" type="datetime1">
              <a:rPr lang="hr-HR" smtClean="0"/>
              <a:t>18.10.2024.</a:t>
            </a:fld>
            <a:endParaRPr lang="hr-HR"/>
          </a:p>
        </p:txBody>
      </p:sp>
      <p:sp>
        <p:nvSpPr>
          <p:cNvPr id="4" name="Rezervirano mjesto podnožja 3">
            <a:extLst>
              <a:ext uri="{FF2B5EF4-FFF2-40B4-BE49-F238E27FC236}">
                <a16:creationId xmlns:a16="http://schemas.microsoft.com/office/drawing/2014/main" id="{B705F1F9-F5CD-4377-B309-BACD6CFB385D}"/>
              </a:ext>
            </a:extLst>
          </p:cNvPr>
          <p:cNvSpPr>
            <a:spLocks noGrp="1"/>
          </p:cNvSpPr>
          <p:nvPr>
            <p:ph type="ftr" sz="quarter" idx="11"/>
          </p:nvPr>
        </p:nvSpPr>
        <p:spPr/>
        <p:txBody>
          <a:bodyPr/>
          <a:lstStyle/>
          <a:p>
            <a:r>
              <a:rPr lang="hr-HR"/>
              <a:t>UNIOS, Erasmus+</a:t>
            </a:r>
          </a:p>
        </p:txBody>
      </p:sp>
      <p:sp>
        <p:nvSpPr>
          <p:cNvPr id="5" name="Rezervirano mjesto broja slajda 4">
            <a:extLst>
              <a:ext uri="{FF2B5EF4-FFF2-40B4-BE49-F238E27FC236}">
                <a16:creationId xmlns:a16="http://schemas.microsoft.com/office/drawing/2014/main" id="{4A4ECDDA-8B5E-4E9D-A93B-A0D972250EF4}"/>
              </a:ext>
            </a:extLst>
          </p:cNvPr>
          <p:cNvSpPr>
            <a:spLocks noGrp="1"/>
          </p:cNvSpPr>
          <p:nvPr>
            <p:ph type="sldNum" sz="quarter" idx="12"/>
          </p:nvPr>
        </p:nvSpPr>
        <p:spPr/>
        <p:txBody>
          <a:bodyPr/>
          <a:lstStyle/>
          <a:p>
            <a:fld id="{B96C5195-BF62-407B-B914-E47F33FCFE06}" type="slidenum">
              <a:rPr lang="hr-HR" smtClean="0"/>
              <a:t>‹#›</a:t>
            </a:fld>
            <a:endParaRPr lang="hr-HR"/>
          </a:p>
        </p:txBody>
      </p:sp>
    </p:spTree>
    <p:extLst>
      <p:ext uri="{BB962C8B-B14F-4D97-AF65-F5344CB8AC3E}">
        <p14:creationId xmlns:p14="http://schemas.microsoft.com/office/powerpoint/2010/main" val="2348540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A3BD6D88-11C6-41B2-862C-263E8C1BC757}"/>
              </a:ext>
            </a:extLst>
          </p:cNvPr>
          <p:cNvSpPr>
            <a:spLocks noGrp="1"/>
          </p:cNvSpPr>
          <p:nvPr>
            <p:ph type="dt" sz="half" idx="10"/>
          </p:nvPr>
        </p:nvSpPr>
        <p:spPr/>
        <p:txBody>
          <a:bodyPr/>
          <a:lstStyle/>
          <a:p>
            <a:fld id="{BD77D25E-1370-41E0-8E62-B721F25C6BDF}" type="datetime1">
              <a:rPr lang="hr-HR" smtClean="0"/>
              <a:t>18.10.2024.</a:t>
            </a:fld>
            <a:endParaRPr lang="hr-HR"/>
          </a:p>
        </p:txBody>
      </p:sp>
      <p:sp>
        <p:nvSpPr>
          <p:cNvPr id="3" name="Rezervirano mjesto podnožja 2">
            <a:extLst>
              <a:ext uri="{FF2B5EF4-FFF2-40B4-BE49-F238E27FC236}">
                <a16:creationId xmlns:a16="http://schemas.microsoft.com/office/drawing/2014/main" id="{98D345B4-5C4D-4228-9415-FE5D9EE50A7F}"/>
              </a:ext>
            </a:extLst>
          </p:cNvPr>
          <p:cNvSpPr>
            <a:spLocks noGrp="1"/>
          </p:cNvSpPr>
          <p:nvPr>
            <p:ph type="ftr" sz="quarter" idx="11"/>
          </p:nvPr>
        </p:nvSpPr>
        <p:spPr/>
        <p:txBody>
          <a:bodyPr/>
          <a:lstStyle/>
          <a:p>
            <a:r>
              <a:rPr lang="hr-HR"/>
              <a:t>UNIOS, Erasmus+</a:t>
            </a:r>
          </a:p>
        </p:txBody>
      </p:sp>
      <p:sp>
        <p:nvSpPr>
          <p:cNvPr id="4" name="Rezervirano mjesto broja slajda 3">
            <a:extLst>
              <a:ext uri="{FF2B5EF4-FFF2-40B4-BE49-F238E27FC236}">
                <a16:creationId xmlns:a16="http://schemas.microsoft.com/office/drawing/2014/main" id="{840EA69B-0D8F-47D7-993B-8C6B0476E6E9}"/>
              </a:ext>
            </a:extLst>
          </p:cNvPr>
          <p:cNvSpPr>
            <a:spLocks noGrp="1"/>
          </p:cNvSpPr>
          <p:nvPr>
            <p:ph type="sldNum" sz="quarter" idx="12"/>
          </p:nvPr>
        </p:nvSpPr>
        <p:spPr/>
        <p:txBody>
          <a:bodyPr/>
          <a:lstStyle/>
          <a:p>
            <a:fld id="{B96C5195-BF62-407B-B914-E47F33FCFE06}" type="slidenum">
              <a:rPr lang="hr-HR" smtClean="0"/>
              <a:t>‹#›</a:t>
            </a:fld>
            <a:endParaRPr lang="hr-HR"/>
          </a:p>
        </p:txBody>
      </p:sp>
    </p:spTree>
    <p:extLst>
      <p:ext uri="{BB962C8B-B14F-4D97-AF65-F5344CB8AC3E}">
        <p14:creationId xmlns:p14="http://schemas.microsoft.com/office/powerpoint/2010/main" val="223120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B709E89-D015-4443-9E25-F3E0F2C69E01}"/>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F1A485B2-11E1-408B-B800-5F8F86AA69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a:extLst>
              <a:ext uri="{FF2B5EF4-FFF2-40B4-BE49-F238E27FC236}">
                <a16:creationId xmlns:a16="http://schemas.microsoft.com/office/drawing/2014/main" id="{F8D6E9D8-4735-402D-A344-F3B8A4FB6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a:extLst>
              <a:ext uri="{FF2B5EF4-FFF2-40B4-BE49-F238E27FC236}">
                <a16:creationId xmlns:a16="http://schemas.microsoft.com/office/drawing/2014/main" id="{E799B491-6039-4DA3-BFB3-D502AF2D6DCE}"/>
              </a:ext>
            </a:extLst>
          </p:cNvPr>
          <p:cNvSpPr>
            <a:spLocks noGrp="1"/>
          </p:cNvSpPr>
          <p:nvPr>
            <p:ph type="dt" sz="half" idx="10"/>
          </p:nvPr>
        </p:nvSpPr>
        <p:spPr/>
        <p:txBody>
          <a:bodyPr/>
          <a:lstStyle/>
          <a:p>
            <a:fld id="{3D394227-91C1-4D10-9952-48014B9A2491}" type="datetime1">
              <a:rPr lang="hr-HR" smtClean="0"/>
              <a:t>18.10.2024.</a:t>
            </a:fld>
            <a:endParaRPr lang="hr-HR"/>
          </a:p>
        </p:txBody>
      </p:sp>
      <p:sp>
        <p:nvSpPr>
          <p:cNvPr id="6" name="Rezervirano mjesto podnožja 5">
            <a:extLst>
              <a:ext uri="{FF2B5EF4-FFF2-40B4-BE49-F238E27FC236}">
                <a16:creationId xmlns:a16="http://schemas.microsoft.com/office/drawing/2014/main" id="{4966F177-F8B7-4F9E-BC9D-AE9290B5F15D}"/>
              </a:ext>
            </a:extLst>
          </p:cNvPr>
          <p:cNvSpPr>
            <a:spLocks noGrp="1"/>
          </p:cNvSpPr>
          <p:nvPr>
            <p:ph type="ftr" sz="quarter" idx="11"/>
          </p:nvPr>
        </p:nvSpPr>
        <p:spPr/>
        <p:txBody>
          <a:bodyPr/>
          <a:lstStyle/>
          <a:p>
            <a:r>
              <a:rPr lang="hr-HR"/>
              <a:t>UNIOS, Erasmus+</a:t>
            </a:r>
          </a:p>
        </p:txBody>
      </p:sp>
      <p:sp>
        <p:nvSpPr>
          <p:cNvPr id="7" name="Rezervirano mjesto broja slajda 6">
            <a:extLst>
              <a:ext uri="{FF2B5EF4-FFF2-40B4-BE49-F238E27FC236}">
                <a16:creationId xmlns:a16="http://schemas.microsoft.com/office/drawing/2014/main" id="{F2C22234-F927-44EA-A75B-D5058AC92784}"/>
              </a:ext>
            </a:extLst>
          </p:cNvPr>
          <p:cNvSpPr>
            <a:spLocks noGrp="1"/>
          </p:cNvSpPr>
          <p:nvPr>
            <p:ph type="sldNum" sz="quarter" idx="12"/>
          </p:nvPr>
        </p:nvSpPr>
        <p:spPr/>
        <p:txBody>
          <a:bodyPr/>
          <a:lstStyle/>
          <a:p>
            <a:fld id="{B96C5195-BF62-407B-B914-E47F33FCFE06}" type="slidenum">
              <a:rPr lang="hr-HR" smtClean="0"/>
              <a:t>‹#›</a:t>
            </a:fld>
            <a:endParaRPr lang="hr-HR"/>
          </a:p>
        </p:txBody>
      </p:sp>
    </p:spTree>
    <p:extLst>
      <p:ext uri="{BB962C8B-B14F-4D97-AF65-F5344CB8AC3E}">
        <p14:creationId xmlns:p14="http://schemas.microsoft.com/office/powerpoint/2010/main" val="4020092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E23C7B7-7582-4A95-8F3A-12EFFF063E78}"/>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A6498D32-5FCA-446C-99B5-2C77E30F8B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CDB4F78C-B60C-42D6-BFC5-0D5A571D85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a:extLst>
              <a:ext uri="{FF2B5EF4-FFF2-40B4-BE49-F238E27FC236}">
                <a16:creationId xmlns:a16="http://schemas.microsoft.com/office/drawing/2014/main" id="{EACAB71B-BFDE-4E4D-81A5-3F564539CBC4}"/>
              </a:ext>
            </a:extLst>
          </p:cNvPr>
          <p:cNvSpPr>
            <a:spLocks noGrp="1"/>
          </p:cNvSpPr>
          <p:nvPr>
            <p:ph type="dt" sz="half" idx="10"/>
          </p:nvPr>
        </p:nvSpPr>
        <p:spPr/>
        <p:txBody>
          <a:bodyPr/>
          <a:lstStyle/>
          <a:p>
            <a:fld id="{61F45159-C019-474B-B7CB-3D45C326A19B}" type="datetime1">
              <a:rPr lang="hr-HR" smtClean="0"/>
              <a:t>18.10.2024.</a:t>
            </a:fld>
            <a:endParaRPr lang="hr-HR"/>
          </a:p>
        </p:txBody>
      </p:sp>
      <p:sp>
        <p:nvSpPr>
          <p:cNvPr id="6" name="Rezervirano mjesto podnožja 5">
            <a:extLst>
              <a:ext uri="{FF2B5EF4-FFF2-40B4-BE49-F238E27FC236}">
                <a16:creationId xmlns:a16="http://schemas.microsoft.com/office/drawing/2014/main" id="{11E57EFC-F4DD-4494-A4BE-1C7B3F6A2840}"/>
              </a:ext>
            </a:extLst>
          </p:cNvPr>
          <p:cNvSpPr>
            <a:spLocks noGrp="1"/>
          </p:cNvSpPr>
          <p:nvPr>
            <p:ph type="ftr" sz="quarter" idx="11"/>
          </p:nvPr>
        </p:nvSpPr>
        <p:spPr/>
        <p:txBody>
          <a:bodyPr/>
          <a:lstStyle/>
          <a:p>
            <a:r>
              <a:rPr lang="hr-HR"/>
              <a:t>UNIOS, Erasmus+</a:t>
            </a:r>
          </a:p>
        </p:txBody>
      </p:sp>
      <p:sp>
        <p:nvSpPr>
          <p:cNvPr id="7" name="Rezervirano mjesto broja slajda 6">
            <a:extLst>
              <a:ext uri="{FF2B5EF4-FFF2-40B4-BE49-F238E27FC236}">
                <a16:creationId xmlns:a16="http://schemas.microsoft.com/office/drawing/2014/main" id="{77774387-7BAC-4C88-B7FE-AD3E7194EDA0}"/>
              </a:ext>
            </a:extLst>
          </p:cNvPr>
          <p:cNvSpPr>
            <a:spLocks noGrp="1"/>
          </p:cNvSpPr>
          <p:nvPr>
            <p:ph type="sldNum" sz="quarter" idx="12"/>
          </p:nvPr>
        </p:nvSpPr>
        <p:spPr/>
        <p:txBody>
          <a:bodyPr/>
          <a:lstStyle/>
          <a:p>
            <a:fld id="{B96C5195-BF62-407B-B914-E47F33FCFE06}" type="slidenum">
              <a:rPr lang="hr-HR" smtClean="0"/>
              <a:t>‹#›</a:t>
            </a:fld>
            <a:endParaRPr lang="hr-HR"/>
          </a:p>
        </p:txBody>
      </p:sp>
    </p:spTree>
    <p:extLst>
      <p:ext uri="{BB962C8B-B14F-4D97-AF65-F5344CB8AC3E}">
        <p14:creationId xmlns:p14="http://schemas.microsoft.com/office/powerpoint/2010/main" val="234901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0FF4DC7D-2333-43C5-A077-6B266331D8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BF16673F-89BF-463B-894A-4807D6001A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a:extLst>
              <a:ext uri="{FF2B5EF4-FFF2-40B4-BE49-F238E27FC236}">
                <a16:creationId xmlns:a16="http://schemas.microsoft.com/office/drawing/2014/main" id="{42A7F4DA-C48A-49E6-8668-93C2BAD5A2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AB493-1A10-47EA-9243-E9451E7CB1B6}" type="datetime1">
              <a:rPr lang="hr-HR" smtClean="0"/>
              <a:t>18.10.2024.</a:t>
            </a:fld>
            <a:endParaRPr lang="hr-HR"/>
          </a:p>
        </p:txBody>
      </p:sp>
      <p:sp>
        <p:nvSpPr>
          <p:cNvPr id="5" name="Rezervirano mjesto podnožja 4">
            <a:extLst>
              <a:ext uri="{FF2B5EF4-FFF2-40B4-BE49-F238E27FC236}">
                <a16:creationId xmlns:a16="http://schemas.microsoft.com/office/drawing/2014/main" id="{1C9A16FC-5F0B-43D1-A1CE-7E66531518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r-HR"/>
              <a:t>UNIOS, Erasmus+</a:t>
            </a:r>
          </a:p>
        </p:txBody>
      </p:sp>
      <p:sp>
        <p:nvSpPr>
          <p:cNvPr id="6" name="Rezervirano mjesto broja slajda 5">
            <a:extLst>
              <a:ext uri="{FF2B5EF4-FFF2-40B4-BE49-F238E27FC236}">
                <a16:creationId xmlns:a16="http://schemas.microsoft.com/office/drawing/2014/main" id="{9DC92BBE-D5E7-4634-8119-D279910890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C5195-BF62-407B-B914-E47F33FCFE06}" type="slidenum">
              <a:rPr lang="hr-HR" smtClean="0"/>
              <a:t>‹#›</a:t>
            </a:fld>
            <a:endParaRPr lang="hr-HR"/>
          </a:p>
        </p:txBody>
      </p:sp>
    </p:spTree>
    <p:extLst>
      <p:ext uri="{BB962C8B-B14F-4D97-AF65-F5344CB8AC3E}">
        <p14:creationId xmlns:p14="http://schemas.microsoft.com/office/powerpoint/2010/main" val="708044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mailto:erasmus@unios.h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A67E1E6-DFE2-4787-8873-B2CC2671F3C0}"/>
              </a:ext>
            </a:extLst>
          </p:cNvPr>
          <p:cNvSpPr>
            <a:spLocks noGrp="1"/>
          </p:cNvSpPr>
          <p:nvPr>
            <p:ph type="ctrTitle"/>
          </p:nvPr>
        </p:nvSpPr>
        <p:spPr>
          <a:xfrm>
            <a:off x="1524000" y="4102598"/>
            <a:ext cx="5486400" cy="905997"/>
          </a:xfrm>
        </p:spPr>
        <p:txBody>
          <a:bodyPr>
            <a:normAutofit/>
          </a:bodyPr>
          <a:lstStyle/>
          <a:p>
            <a:pPr algn="l"/>
            <a:r>
              <a:rPr lang="hr-HR" sz="4300" b="1" dirty="0">
                <a:solidFill>
                  <a:srgbClr val="002060"/>
                </a:solidFill>
                <a:latin typeface="Arial Narrow" panose="020B0606020202030204" pitchFamily="34" charset="0"/>
              </a:rPr>
              <a:t>UNIVERSITY OF CÁDIZ</a:t>
            </a:r>
          </a:p>
        </p:txBody>
      </p:sp>
      <p:sp>
        <p:nvSpPr>
          <p:cNvPr id="4" name="Rezervirano mjesto podnožja 3">
            <a:extLst>
              <a:ext uri="{FF2B5EF4-FFF2-40B4-BE49-F238E27FC236}">
                <a16:creationId xmlns:a16="http://schemas.microsoft.com/office/drawing/2014/main" id="{A2E7857D-EC9F-4A30-A7B6-7894B992C54D}"/>
              </a:ext>
            </a:extLst>
          </p:cNvPr>
          <p:cNvSpPr>
            <a:spLocks noGrp="1"/>
          </p:cNvSpPr>
          <p:nvPr>
            <p:ph type="ftr" sz="quarter" idx="11"/>
          </p:nvPr>
        </p:nvSpPr>
        <p:spPr>
          <a:xfrm>
            <a:off x="9224681" y="6310310"/>
            <a:ext cx="4114800" cy="365125"/>
          </a:xfrm>
        </p:spPr>
        <p:txBody>
          <a:bodyPr/>
          <a:lstStyle/>
          <a:p>
            <a:r>
              <a:rPr lang="hr-HR" dirty="0"/>
              <a:t>UNIOS, </a:t>
            </a:r>
            <a:r>
              <a:rPr lang="hr-HR" dirty="0" err="1"/>
              <a:t>Erasmus</a:t>
            </a:r>
            <a:r>
              <a:rPr lang="hr-HR" dirty="0"/>
              <a:t>+</a:t>
            </a:r>
          </a:p>
        </p:txBody>
      </p:sp>
      <p:pic>
        <p:nvPicPr>
          <p:cNvPr id="5" name="Picture 4" descr="Grb Hrvatski">
            <a:extLst>
              <a:ext uri="{FF2B5EF4-FFF2-40B4-BE49-F238E27FC236}">
                <a16:creationId xmlns:a16="http://schemas.microsoft.com/office/drawing/2014/main" id="{E4F2E9AB-622B-4D69-BE9A-118CAF078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9435" y="6217114"/>
            <a:ext cx="551516" cy="55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slov 1">
            <a:extLst>
              <a:ext uri="{FF2B5EF4-FFF2-40B4-BE49-F238E27FC236}">
                <a16:creationId xmlns:a16="http://schemas.microsoft.com/office/drawing/2014/main" id="{D040DAA3-1677-4986-B329-6811949589AA}"/>
              </a:ext>
            </a:extLst>
          </p:cNvPr>
          <p:cNvSpPr txBox="1">
            <a:spLocks/>
          </p:cNvSpPr>
          <p:nvPr/>
        </p:nvSpPr>
        <p:spPr>
          <a:xfrm>
            <a:off x="1524000" y="1559858"/>
            <a:ext cx="8283388" cy="1454709"/>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r-HR" sz="4800" b="1" dirty="0">
                <a:solidFill>
                  <a:srgbClr val="002060"/>
                </a:solidFill>
                <a:latin typeface="Arial Narrow" panose="020B0606020202030204" pitchFamily="34" charset="0"/>
              </a:rPr>
              <a:t>UNIVERSITY OF OSIJEK</a:t>
            </a:r>
            <a:br>
              <a:rPr lang="hr-HR" sz="4400" b="1" dirty="0">
                <a:solidFill>
                  <a:srgbClr val="002060"/>
                </a:solidFill>
                <a:latin typeface="Arial Narrow" panose="020B0606020202030204" pitchFamily="34" charset="0"/>
              </a:rPr>
            </a:br>
            <a:r>
              <a:rPr lang="hr-HR" sz="3600" b="1" i="1" dirty="0">
                <a:solidFill>
                  <a:srgbClr val="002060"/>
                </a:solidFill>
                <a:latin typeface="Arial Narrow" panose="020B0606020202030204" pitchFamily="34" charset="0"/>
              </a:rPr>
              <a:t>Josip Juraj Strossmayer University </a:t>
            </a:r>
            <a:r>
              <a:rPr lang="hr-HR" sz="3600" b="1" i="1" dirty="0" err="1">
                <a:solidFill>
                  <a:srgbClr val="002060"/>
                </a:solidFill>
                <a:latin typeface="Arial Narrow" panose="020B0606020202030204" pitchFamily="34" charset="0"/>
              </a:rPr>
              <a:t>of</a:t>
            </a:r>
            <a:r>
              <a:rPr lang="hr-HR" sz="3600" b="1" i="1" dirty="0">
                <a:solidFill>
                  <a:srgbClr val="002060"/>
                </a:solidFill>
                <a:latin typeface="Arial Narrow" panose="020B0606020202030204" pitchFamily="34" charset="0"/>
              </a:rPr>
              <a:t> </a:t>
            </a:r>
          </a:p>
          <a:p>
            <a:pPr algn="l"/>
            <a:r>
              <a:rPr lang="hr-HR" sz="3600" b="1" i="1" dirty="0">
                <a:solidFill>
                  <a:srgbClr val="002060"/>
                </a:solidFill>
                <a:latin typeface="Arial Narrow" panose="020B0606020202030204" pitchFamily="34" charset="0"/>
              </a:rPr>
              <a:t>Osijek </a:t>
            </a:r>
            <a:endParaRPr lang="hr-HR" sz="4000" b="1" i="1" dirty="0">
              <a:solidFill>
                <a:srgbClr val="002060"/>
              </a:solidFill>
              <a:latin typeface="Arial Narrow" panose="020B0606020202030204" pitchFamily="34" charset="0"/>
            </a:endParaRPr>
          </a:p>
        </p:txBody>
      </p:sp>
      <p:pic>
        <p:nvPicPr>
          <p:cNvPr id="1026" name="Picture 2" descr="undefined">
            <a:extLst>
              <a:ext uri="{FF2B5EF4-FFF2-40B4-BE49-F238E27FC236}">
                <a16:creationId xmlns:a16="http://schemas.microsoft.com/office/drawing/2014/main" id="{D0227B8F-570F-4D98-8C17-F045D3BF3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859" y="3903641"/>
            <a:ext cx="983969" cy="13039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rb Hrvatski">
            <a:extLst>
              <a:ext uri="{FF2B5EF4-FFF2-40B4-BE49-F238E27FC236}">
                <a16:creationId xmlns:a16="http://schemas.microsoft.com/office/drawing/2014/main" id="{A1CC3E0F-4A3E-49E3-9C73-C21200C5D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825" y="1758294"/>
            <a:ext cx="1057836" cy="105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niOkvir 7">
            <a:extLst>
              <a:ext uri="{FF2B5EF4-FFF2-40B4-BE49-F238E27FC236}">
                <a16:creationId xmlns:a16="http://schemas.microsoft.com/office/drawing/2014/main" id="{717A00F7-0252-463F-9683-97DDC37CC5D5}"/>
              </a:ext>
            </a:extLst>
          </p:cNvPr>
          <p:cNvSpPr txBox="1"/>
          <p:nvPr/>
        </p:nvSpPr>
        <p:spPr>
          <a:xfrm>
            <a:off x="1730188" y="3435540"/>
            <a:ext cx="421341" cy="461665"/>
          </a:xfrm>
          <a:prstGeom prst="rect">
            <a:avLst/>
          </a:prstGeom>
          <a:noFill/>
        </p:spPr>
        <p:txBody>
          <a:bodyPr wrap="square" rtlCol="0">
            <a:spAutoFit/>
          </a:bodyPr>
          <a:lstStyle/>
          <a:p>
            <a:r>
              <a:rPr lang="hr-HR" sz="2400" dirty="0">
                <a:latin typeface="Arial Narrow" panose="020B0606020202030204" pitchFamily="34" charset="0"/>
              </a:rPr>
              <a:t>&amp;</a:t>
            </a:r>
          </a:p>
        </p:txBody>
      </p:sp>
    </p:spTree>
    <p:extLst>
      <p:ext uri="{BB962C8B-B14F-4D97-AF65-F5344CB8AC3E}">
        <p14:creationId xmlns:p14="http://schemas.microsoft.com/office/powerpoint/2010/main" val="127697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508074" y="1504739"/>
            <a:ext cx="4658247" cy="3933503"/>
          </a:xfrm>
        </p:spPr>
        <p:txBody>
          <a:bodyPr>
            <a:normAutofit/>
          </a:bodyPr>
          <a:lstStyle/>
          <a:p>
            <a:pPr marL="0" indent="0">
              <a:buNone/>
            </a:pPr>
            <a:r>
              <a:rPr lang="en-US" b="1" dirty="0">
                <a:latin typeface="Arial Narrow" panose="020B0606020202030204" pitchFamily="34" charset="0"/>
              </a:rPr>
              <a:t>The oldest </a:t>
            </a:r>
            <a:r>
              <a:rPr lang="hr-HR" b="1" dirty="0" err="1">
                <a:latin typeface="Arial Narrow" panose="020B0606020202030204" pitchFamily="34" charset="0"/>
              </a:rPr>
              <a:t>beer</a:t>
            </a:r>
            <a:r>
              <a:rPr lang="en-US" b="1" dirty="0">
                <a:latin typeface="Arial Narrow" panose="020B0606020202030204" pitchFamily="34" charset="0"/>
              </a:rPr>
              <a:t> in Croatia</a:t>
            </a:r>
            <a:endParaRPr lang="hr-HR" b="1" dirty="0">
              <a:latin typeface="Arial Narrow" panose="020B0606020202030204" pitchFamily="34" charset="0"/>
            </a:endParaRPr>
          </a:p>
          <a:p>
            <a:pPr marL="0" indent="0">
              <a:buNone/>
            </a:pPr>
            <a:endParaRPr lang="hr-HR" b="1" dirty="0">
              <a:latin typeface="Arial Narrow" panose="020B0606020202030204" pitchFamily="34" charset="0"/>
            </a:endParaRPr>
          </a:p>
          <a:p>
            <a:pPr marL="0" indent="0">
              <a:buNone/>
            </a:pPr>
            <a:r>
              <a:rPr lang="en-US" sz="1800" dirty="0">
                <a:latin typeface="Arial Narrow" panose="020B0606020202030204" pitchFamily="34" charset="0"/>
              </a:rPr>
              <a:t>The first breweries appeared in the city of Osijek in the 17th century</a:t>
            </a:r>
            <a:r>
              <a:rPr lang="hr-HR" sz="1800" dirty="0">
                <a:latin typeface="Arial Narrow" panose="020B0606020202030204" pitchFamily="34" charset="0"/>
              </a:rPr>
              <a:t> </a:t>
            </a:r>
            <a:r>
              <a:rPr lang="hr-HR" sz="1800" dirty="0" err="1">
                <a:latin typeface="Arial Narrow" panose="020B0606020202030204" pitchFamily="34" charset="0"/>
              </a:rPr>
              <a:t>and</a:t>
            </a:r>
            <a:r>
              <a:rPr lang="hr-HR" sz="1800" dirty="0">
                <a:latin typeface="Arial Narrow" panose="020B0606020202030204" pitchFamily="34" charset="0"/>
              </a:rPr>
              <a:t> t</a:t>
            </a:r>
            <a:r>
              <a:rPr lang="en-US" sz="1800" dirty="0">
                <a:latin typeface="Arial Narrow" panose="020B0606020202030204" pitchFamily="34" charset="0"/>
              </a:rPr>
              <a:t>he first documented proof of brewing in Osijek is linked to </a:t>
            </a:r>
            <a:r>
              <a:rPr lang="en-US" sz="1800" dirty="0" err="1">
                <a:latin typeface="Arial Narrow" panose="020B0606020202030204" pitchFamily="34" charset="0"/>
              </a:rPr>
              <a:t>Mr</a:t>
            </a:r>
            <a:r>
              <a:rPr lang="en-US" sz="1800" dirty="0">
                <a:latin typeface="Arial Narrow" panose="020B0606020202030204" pitchFamily="34" charset="0"/>
              </a:rPr>
              <a:t> Bauer, who brewed beer in 1664.</a:t>
            </a:r>
            <a:endParaRPr lang="hr-HR" sz="1800" dirty="0">
              <a:latin typeface="Arial Narrow" panose="020B0606020202030204" pitchFamily="34" charset="0"/>
            </a:endParaRPr>
          </a:p>
          <a:p>
            <a:pPr marL="0" indent="0">
              <a:buNone/>
            </a:pPr>
            <a:r>
              <a:rPr lang="hr-HR" sz="1800" dirty="0" err="1">
                <a:latin typeface="Arial Narrow" panose="020B0606020202030204" pitchFamily="34" charset="0"/>
              </a:rPr>
              <a:t>And</a:t>
            </a:r>
            <a:r>
              <a:rPr lang="hr-HR" sz="1800" dirty="0">
                <a:latin typeface="Arial Narrow" panose="020B0606020202030204" pitchFamily="34" charset="0"/>
              </a:rPr>
              <a:t> </a:t>
            </a:r>
            <a:r>
              <a:rPr lang="hr-HR" sz="1800" dirty="0" err="1">
                <a:latin typeface="Arial Narrow" panose="020B0606020202030204" pitchFamily="34" charset="0"/>
              </a:rPr>
              <a:t>today</a:t>
            </a:r>
            <a:r>
              <a:rPr lang="hr-HR" sz="1800" dirty="0">
                <a:latin typeface="Arial Narrow" panose="020B0606020202030204" pitchFamily="34" charset="0"/>
              </a:rPr>
              <a:t>, </a:t>
            </a:r>
            <a:r>
              <a:rPr lang="hr-HR" sz="1800" dirty="0" err="1">
                <a:latin typeface="Arial Narrow" panose="020B0606020202030204" pitchFamily="34" charset="0"/>
              </a:rPr>
              <a:t>we</a:t>
            </a:r>
            <a:r>
              <a:rPr lang="hr-HR" sz="1800" dirty="0">
                <a:latin typeface="Arial Narrow" panose="020B0606020202030204" pitchFamily="34" charset="0"/>
              </a:rPr>
              <a:t> </a:t>
            </a:r>
            <a:r>
              <a:rPr lang="hr-HR" sz="1800" dirty="0" err="1">
                <a:latin typeface="Arial Narrow" panose="020B0606020202030204" pitchFamily="34" charset="0"/>
              </a:rPr>
              <a:t>have</a:t>
            </a:r>
            <a:r>
              <a:rPr lang="hr-HR" sz="1800" dirty="0">
                <a:latin typeface="Arial Narrow" panose="020B0606020202030204" pitchFamily="34" charset="0"/>
              </a:rPr>
              <a:t> </a:t>
            </a:r>
            <a:r>
              <a:rPr lang="hr-HR" sz="1800" dirty="0" err="1">
                <a:latin typeface="Arial Narrow" panose="020B0606020202030204" pitchFamily="34" charset="0"/>
              </a:rPr>
              <a:t>our</a:t>
            </a:r>
            <a:r>
              <a:rPr lang="hr-HR" sz="1800" dirty="0">
                <a:latin typeface="Arial Narrow" panose="020B0606020202030204" pitchFamily="34" charset="0"/>
              </a:rPr>
              <a:t> </a:t>
            </a:r>
            <a:r>
              <a:rPr lang="hr-HR" sz="1800" dirty="0" err="1">
                <a:latin typeface="Arial Narrow" panose="020B0606020202030204" pitchFamily="34" charset="0"/>
              </a:rPr>
              <a:t>amazing</a:t>
            </a:r>
            <a:r>
              <a:rPr lang="hr-HR" sz="1800" dirty="0">
                <a:latin typeface="Arial Narrow" panose="020B0606020202030204" pitchFamily="34" charset="0"/>
              </a:rPr>
              <a:t> Osječko pivo, </a:t>
            </a:r>
            <a:r>
              <a:rPr lang="hr-HR" sz="1800" dirty="0" err="1">
                <a:latin typeface="Arial Narrow" panose="020B0606020202030204" pitchFamily="34" charset="0"/>
              </a:rPr>
              <a:t>the</a:t>
            </a:r>
            <a:r>
              <a:rPr lang="hr-HR" sz="1800" dirty="0">
                <a:latin typeface="Arial Narrow" panose="020B0606020202030204" pitchFamily="34" charset="0"/>
              </a:rPr>
              <a:t> </a:t>
            </a:r>
            <a:r>
              <a:rPr lang="hr-HR" sz="1800" dirty="0" err="1">
                <a:latin typeface="Arial Narrow" panose="020B0606020202030204" pitchFamily="34" charset="0"/>
              </a:rPr>
              <a:t>first</a:t>
            </a:r>
            <a:r>
              <a:rPr lang="hr-HR" sz="1800" dirty="0">
                <a:latin typeface="Arial Narrow" panose="020B0606020202030204" pitchFamily="34" charset="0"/>
              </a:rPr>
              <a:t> Croatian </a:t>
            </a:r>
            <a:r>
              <a:rPr lang="hr-HR" sz="1800" dirty="0" err="1">
                <a:latin typeface="Arial Narrow" panose="020B0606020202030204" pitchFamily="34" charset="0"/>
              </a:rPr>
              <a:t>beer</a:t>
            </a:r>
            <a:r>
              <a:rPr lang="hr-HR" sz="1800" dirty="0">
                <a:latin typeface="Arial Narrow" panose="020B0606020202030204" pitchFamily="34" charset="0"/>
              </a:rPr>
              <a:t>, </a:t>
            </a:r>
            <a:r>
              <a:rPr lang="hr-HR" sz="1800" dirty="0" err="1">
                <a:latin typeface="Arial Narrow" panose="020B0606020202030204" pitchFamily="34" charset="0"/>
              </a:rPr>
              <a:t>which</a:t>
            </a:r>
            <a:r>
              <a:rPr lang="hr-HR" sz="1800" dirty="0">
                <a:latin typeface="Arial Narrow" panose="020B0606020202030204" pitchFamily="34" charset="0"/>
              </a:rPr>
              <a:t> </a:t>
            </a:r>
            <a:r>
              <a:rPr lang="hr-HR" sz="1800" dirty="0" err="1">
                <a:latin typeface="Arial Narrow" panose="020B0606020202030204" pitchFamily="34" charset="0"/>
              </a:rPr>
              <a:t>is</a:t>
            </a:r>
            <a:r>
              <a:rPr lang="hr-HR" sz="1800" dirty="0">
                <a:latin typeface="Arial Narrow" panose="020B0606020202030204" pitchFamily="34" charset="0"/>
              </a:rPr>
              <a:t> </a:t>
            </a:r>
            <a:r>
              <a:rPr lang="hr-HR" sz="1800" dirty="0" err="1">
                <a:latin typeface="Arial Narrow" panose="020B0606020202030204" pitchFamily="34" charset="0"/>
              </a:rPr>
              <a:t>still</a:t>
            </a:r>
            <a:r>
              <a:rPr lang="hr-HR" sz="1800" dirty="0">
                <a:latin typeface="Arial Narrow" panose="020B0606020202030204" pitchFamily="34" charset="0"/>
              </a:rPr>
              <a:t> </a:t>
            </a:r>
            <a:r>
              <a:rPr lang="hr-HR" sz="1800" dirty="0" err="1">
                <a:latin typeface="Arial Narrow" panose="020B0606020202030204" pitchFamily="34" charset="0"/>
              </a:rPr>
              <a:t>today</a:t>
            </a:r>
            <a:r>
              <a:rPr lang="hr-HR" sz="1800" dirty="0">
                <a:latin typeface="Arial Narrow" panose="020B0606020202030204" pitchFamily="34" charset="0"/>
              </a:rPr>
              <a:t> </a:t>
            </a:r>
            <a:r>
              <a:rPr lang="hr-HR" sz="1800" dirty="0" err="1">
                <a:latin typeface="Arial Narrow" panose="020B0606020202030204" pitchFamily="34" charset="0"/>
              </a:rPr>
              <a:t>made</a:t>
            </a:r>
            <a:r>
              <a:rPr lang="hr-HR" sz="1800" dirty="0">
                <a:latin typeface="Arial Narrow" panose="020B0606020202030204" pitchFamily="34" charset="0"/>
              </a:rPr>
              <a:t> </a:t>
            </a:r>
            <a:r>
              <a:rPr lang="en-US" sz="1800" dirty="0">
                <a:latin typeface="Arial Narrow" panose="020B0606020202030204" pitchFamily="34" charset="0"/>
              </a:rPr>
              <a:t>with an original recipe and traditional production method by the Osijek Brewery.</a:t>
            </a: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7716296" y="6492875"/>
            <a:ext cx="4114800" cy="365125"/>
          </a:xfrm>
        </p:spPr>
        <p:txBody>
          <a:bodyPr/>
          <a:lstStyle/>
          <a:p>
            <a:r>
              <a:rPr lang="hr-HR" dirty="0"/>
              <a:t>UNIOS, </a:t>
            </a:r>
            <a:r>
              <a:rPr lang="hr-HR" dirty="0" err="1"/>
              <a:t>Erasmus</a:t>
            </a:r>
            <a:r>
              <a:rPr lang="hr-HR" dirty="0"/>
              <a:t>+</a:t>
            </a:r>
          </a:p>
        </p:txBody>
      </p:sp>
      <p:pic>
        <p:nvPicPr>
          <p:cNvPr id="7170" name="Picture 2" descr="https://shop.stridon.hr/wp-content/uploads/2020/04/Osjecko-pivo-05L02.jpg">
            <a:extLst>
              <a:ext uri="{FF2B5EF4-FFF2-40B4-BE49-F238E27FC236}">
                <a16:creationId xmlns:a16="http://schemas.microsoft.com/office/drawing/2014/main" id="{E402DAAF-EF76-4826-9B13-DD3F20619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813" y="0"/>
            <a:ext cx="3933502" cy="393350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shop.stridon.hr/wp-content/uploads/2020/11/Pivo-Osjecko-crno-05L-Prvo-hrvatsko-pivo-1664.jpg">
            <a:extLst>
              <a:ext uri="{FF2B5EF4-FFF2-40B4-BE49-F238E27FC236}">
                <a16:creationId xmlns:a16="http://schemas.microsoft.com/office/drawing/2014/main" id="{66DA5C4B-3C72-4DA4-BAEA-4B08144AA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491" y="1836755"/>
            <a:ext cx="3933502" cy="393350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d17zv3ray5yxvp.cloudfront.net/variants/8keARJp1wdCgvA3fVjtccR4Q/57ed05bea98bceae5f0eaada26b69cee6c61471d3030f7123d212844a35eba04">
            <a:extLst>
              <a:ext uri="{FF2B5EF4-FFF2-40B4-BE49-F238E27FC236}">
                <a16:creationId xmlns:a16="http://schemas.microsoft.com/office/drawing/2014/main" id="{9A513CDC-5CB9-4DBE-AB42-C30EC84B2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44692"/>
            <a:ext cx="3009481" cy="300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352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477929" y="876294"/>
            <a:ext cx="3591654" cy="4167978"/>
          </a:xfrm>
        </p:spPr>
        <p:txBody>
          <a:bodyPr>
            <a:normAutofit fontScale="92500"/>
          </a:bodyPr>
          <a:lstStyle/>
          <a:p>
            <a:pPr marL="0" indent="0">
              <a:buNone/>
            </a:pPr>
            <a:r>
              <a:rPr lang="hr-HR" b="1" dirty="0">
                <a:latin typeface="Arial Narrow" panose="020B0606020202030204" pitchFamily="34" charset="0"/>
              </a:rPr>
              <a:t>(</a:t>
            </a:r>
            <a:r>
              <a:rPr lang="hr-HR" b="1" dirty="0" err="1">
                <a:latin typeface="Arial Narrow" panose="020B0606020202030204" pitchFamily="34" charset="0"/>
              </a:rPr>
              <a:t>Almost</a:t>
            </a:r>
            <a:r>
              <a:rPr lang="hr-HR" b="1" dirty="0">
                <a:latin typeface="Arial Narrow" panose="020B0606020202030204" pitchFamily="34" charset="0"/>
              </a:rPr>
              <a:t>) </a:t>
            </a:r>
            <a:r>
              <a:rPr lang="hr-HR" b="1" dirty="0" err="1">
                <a:latin typeface="Arial Narrow" panose="020B0606020202030204" pitchFamily="34" charset="0"/>
              </a:rPr>
              <a:t>longest</a:t>
            </a:r>
            <a:r>
              <a:rPr lang="hr-HR" b="1" dirty="0">
                <a:latin typeface="Arial Narrow" panose="020B0606020202030204" pitchFamily="34" charset="0"/>
              </a:rPr>
              <a:t> </a:t>
            </a:r>
            <a:r>
              <a:rPr lang="hr-HR" b="1" dirty="0" err="1">
                <a:latin typeface="Arial Narrow" panose="020B0606020202030204" pitchFamily="34" charset="0"/>
              </a:rPr>
              <a:t>and</a:t>
            </a:r>
            <a:r>
              <a:rPr lang="hr-HR" b="1" dirty="0">
                <a:latin typeface="Arial Narrow" panose="020B0606020202030204" pitchFamily="34" charset="0"/>
              </a:rPr>
              <a:t> one </a:t>
            </a:r>
            <a:r>
              <a:rPr lang="hr-HR" b="1" dirty="0" err="1">
                <a:latin typeface="Arial Narrow" panose="020B0606020202030204" pitchFamily="34" charset="0"/>
              </a:rPr>
              <a:t>of</a:t>
            </a:r>
            <a:r>
              <a:rPr lang="hr-HR" b="1" dirty="0">
                <a:latin typeface="Arial Narrow" panose="020B0606020202030204" pitchFamily="34" charset="0"/>
              </a:rPr>
              <a:t> </a:t>
            </a:r>
            <a:r>
              <a:rPr lang="hr-HR" b="1" dirty="0" err="1">
                <a:latin typeface="Arial Narrow" panose="020B0606020202030204" pitchFamily="34" charset="0"/>
              </a:rPr>
              <a:t>the</a:t>
            </a:r>
            <a:r>
              <a:rPr lang="hr-HR" b="1" dirty="0">
                <a:latin typeface="Arial Narrow" panose="020B0606020202030204" pitchFamily="34" charset="0"/>
              </a:rPr>
              <a:t> most </a:t>
            </a:r>
            <a:r>
              <a:rPr lang="en-US" b="1" dirty="0">
                <a:latin typeface="Arial Narrow" panose="020B0606020202030204" pitchFamily="34" charset="0"/>
              </a:rPr>
              <a:t>beautiful river promenade</a:t>
            </a:r>
            <a:r>
              <a:rPr lang="hr-HR" b="1" dirty="0">
                <a:latin typeface="Arial Narrow" panose="020B0606020202030204" pitchFamily="34" charset="0"/>
              </a:rPr>
              <a:t>s</a:t>
            </a:r>
          </a:p>
          <a:p>
            <a:pPr marL="0" indent="0">
              <a:buNone/>
            </a:pPr>
            <a:r>
              <a:rPr lang="en-US" sz="1800" dirty="0">
                <a:latin typeface="Arial Narrow" panose="020B0606020202030204" pitchFamily="34" charset="0"/>
              </a:rPr>
              <a:t>Osijek is situated on the right bank of the Drava river where the city promenade is also located. But, if you want to enjoy a full view of the city, you can also cross one of the bridges and take a walk on the promenade on the left ban</a:t>
            </a:r>
            <a:r>
              <a:rPr lang="hr-HR" sz="1800" dirty="0">
                <a:latin typeface="Arial Narrow" panose="020B0606020202030204" pitchFamily="34" charset="0"/>
              </a:rPr>
              <a:t>k.</a:t>
            </a:r>
          </a:p>
          <a:p>
            <a:pPr marL="0" indent="0">
              <a:buNone/>
            </a:pPr>
            <a:r>
              <a:rPr lang="hr-HR" sz="1800" dirty="0" err="1">
                <a:latin typeface="Arial Narrow" panose="020B0606020202030204" pitchFamily="34" charset="0"/>
              </a:rPr>
              <a:t>Osijek’s</a:t>
            </a:r>
            <a:r>
              <a:rPr lang="hr-HR" sz="1800" dirty="0">
                <a:latin typeface="Arial Narrow" panose="020B0606020202030204" pitchFamily="34" charset="0"/>
              </a:rPr>
              <a:t> promenade </a:t>
            </a:r>
            <a:r>
              <a:rPr lang="hr-HR" sz="1800" dirty="0" err="1">
                <a:latin typeface="Arial Narrow" panose="020B0606020202030204" pitchFamily="34" charset="0"/>
              </a:rPr>
              <a:t>is</a:t>
            </a:r>
            <a:r>
              <a:rPr lang="hr-HR" sz="1800" dirty="0">
                <a:latin typeface="Arial Narrow" panose="020B0606020202030204" pitchFamily="34" charset="0"/>
              </a:rPr>
              <a:t> </a:t>
            </a:r>
            <a:r>
              <a:rPr lang="hr-HR" sz="1800" dirty="0" err="1">
                <a:latin typeface="Arial Narrow" panose="020B0606020202030204" pitchFamily="34" charset="0"/>
              </a:rPr>
              <a:t>currently</a:t>
            </a:r>
            <a:r>
              <a:rPr lang="hr-HR" sz="1800" dirty="0">
                <a:latin typeface="Arial Narrow" panose="020B0606020202030204" pitchFamily="34" charset="0"/>
              </a:rPr>
              <a:t> </a:t>
            </a:r>
            <a:r>
              <a:rPr lang="hr-HR" sz="1800" dirty="0" err="1">
                <a:latin typeface="Arial Narrow" panose="020B0606020202030204" pitchFamily="34" charset="0"/>
              </a:rPr>
              <a:t>undergoing</a:t>
            </a:r>
            <a:r>
              <a:rPr lang="hr-HR" sz="1800" dirty="0">
                <a:latin typeface="Arial Narrow" panose="020B0606020202030204" pitchFamily="34" charset="0"/>
              </a:rPr>
              <a:t> </a:t>
            </a:r>
            <a:r>
              <a:rPr lang="hr-HR" sz="1800" dirty="0" err="1">
                <a:latin typeface="Arial Narrow" panose="020B0606020202030204" pitchFamily="34" charset="0"/>
              </a:rPr>
              <a:t>further</a:t>
            </a:r>
            <a:r>
              <a:rPr lang="hr-HR" sz="1800" dirty="0">
                <a:latin typeface="Arial Narrow" panose="020B0606020202030204" pitchFamily="34" charset="0"/>
              </a:rPr>
              <a:t> </a:t>
            </a:r>
            <a:r>
              <a:rPr lang="hr-HR" sz="1800" dirty="0" err="1">
                <a:latin typeface="Arial Narrow" panose="020B0606020202030204" pitchFamily="34" charset="0"/>
              </a:rPr>
              <a:t>construction</a:t>
            </a:r>
            <a:r>
              <a:rPr lang="hr-HR" sz="1800" dirty="0">
                <a:latin typeface="Arial Narrow" panose="020B0606020202030204" pitchFamily="34" charset="0"/>
              </a:rPr>
              <a:t> to </a:t>
            </a:r>
            <a:r>
              <a:rPr lang="hr-HR" sz="1800" dirty="0" err="1">
                <a:latin typeface="Arial Narrow" panose="020B0606020202030204" pitchFamily="34" charset="0"/>
              </a:rPr>
              <a:t>connect</a:t>
            </a:r>
            <a:r>
              <a:rPr lang="hr-HR" sz="1800" dirty="0">
                <a:latin typeface="Arial Narrow" panose="020B0606020202030204" pitchFamily="34" charset="0"/>
              </a:rPr>
              <a:t> </a:t>
            </a:r>
            <a:r>
              <a:rPr lang="hr-HR" sz="1800" dirty="0" err="1">
                <a:latin typeface="Arial Narrow" panose="020B0606020202030204" pitchFamily="34" charset="0"/>
              </a:rPr>
              <a:t>the</a:t>
            </a:r>
            <a:r>
              <a:rPr lang="hr-HR" sz="1800" dirty="0">
                <a:latin typeface="Arial Narrow" panose="020B0606020202030204" pitchFamily="34" charset="0"/>
              </a:rPr>
              <a:t> </a:t>
            </a:r>
            <a:r>
              <a:rPr lang="hr-HR" sz="1800" dirty="0" err="1">
                <a:latin typeface="Arial Narrow" panose="020B0606020202030204" pitchFamily="34" charset="0"/>
              </a:rPr>
              <a:t>Upper</a:t>
            </a:r>
            <a:r>
              <a:rPr lang="hr-HR" sz="1800" dirty="0">
                <a:latin typeface="Arial Narrow" panose="020B0606020202030204" pitchFamily="34" charset="0"/>
              </a:rPr>
              <a:t> </a:t>
            </a:r>
            <a:r>
              <a:rPr lang="hr-HR" sz="1800" dirty="0" err="1">
                <a:latin typeface="Arial Narrow" panose="020B0606020202030204" pitchFamily="34" charset="0"/>
              </a:rPr>
              <a:t>and</a:t>
            </a:r>
            <a:r>
              <a:rPr lang="hr-HR" sz="1800" dirty="0">
                <a:latin typeface="Arial Narrow" panose="020B0606020202030204" pitchFamily="34" charset="0"/>
              </a:rPr>
              <a:t> </a:t>
            </a:r>
            <a:r>
              <a:rPr lang="hr-HR" sz="1800" dirty="0" err="1">
                <a:latin typeface="Arial Narrow" panose="020B0606020202030204" pitchFamily="34" charset="0"/>
              </a:rPr>
              <a:t>Lower</a:t>
            </a:r>
            <a:r>
              <a:rPr lang="hr-HR" sz="1800" dirty="0">
                <a:latin typeface="Arial Narrow" panose="020B0606020202030204" pitchFamily="34" charset="0"/>
              </a:rPr>
              <a:t> </a:t>
            </a:r>
            <a:r>
              <a:rPr lang="hr-HR" sz="1800" dirty="0" err="1">
                <a:latin typeface="Arial Narrow" panose="020B0606020202030204" pitchFamily="34" charset="0"/>
              </a:rPr>
              <a:t>Towns</a:t>
            </a:r>
            <a:r>
              <a:rPr lang="hr-HR" sz="1800" dirty="0">
                <a:latin typeface="Arial Narrow" panose="020B0606020202030204" pitchFamily="34" charset="0"/>
              </a:rPr>
              <a:t>, </a:t>
            </a:r>
            <a:r>
              <a:rPr lang="hr-HR" sz="1800" dirty="0" err="1">
                <a:latin typeface="Arial Narrow" panose="020B0606020202030204" pitchFamily="34" charset="0"/>
              </a:rPr>
              <a:t>and</a:t>
            </a:r>
            <a:r>
              <a:rPr lang="hr-HR" sz="1800" dirty="0">
                <a:latin typeface="Arial Narrow" panose="020B0606020202030204" pitchFamily="34" charset="0"/>
              </a:rPr>
              <a:t> </a:t>
            </a:r>
            <a:r>
              <a:rPr lang="hr-HR" sz="1800" dirty="0" err="1">
                <a:latin typeface="Arial Narrow" panose="020B0606020202030204" pitchFamily="34" charset="0"/>
              </a:rPr>
              <a:t>is</a:t>
            </a:r>
            <a:r>
              <a:rPr lang="hr-HR" sz="1800" dirty="0">
                <a:latin typeface="Arial Narrow" panose="020B0606020202030204" pitchFamily="34" charset="0"/>
              </a:rPr>
              <a:t> set to </a:t>
            </a:r>
            <a:r>
              <a:rPr lang="hr-HR" sz="1800" dirty="0" err="1">
                <a:latin typeface="Arial Narrow" panose="020B0606020202030204" pitchFamily="34" charset="0"/>
              </a:rPr>
              <a:t>be</a:t>
            </a:r>
            <a:r>
              <a:rPr lang="hr-HR" sz="1800" dirty="0">
                <a:latin typeface="Arial Narrow" panose="020B0606020202030204" pitchFamily="34" charset="0"/>
              </a:rPr>
              <a:t> 12 km </a:t>
            </a:r>
            <a:r>
              <a:rPr lang="hr-HR" sz="1800" dirty="0" err="1">
                <a:latin typeface="Arial Narrow" panose="020B0606020202030204" pitchFamily="34" charset="0"/>
              </a:rPr>
              <a:t>long</a:t>
            </a:r>
            <a:r>
              <a:rPr lang="hr-HR" sz="1800" dirty="0">
                <a:latin typeface="Arial Narrow" panose="020B0606020202030204" pitchFamily="34" charset="0"/>
              </a:rPr>
              <a:t>. </a:t>
            </a:r>
            <a:r>
              <a:rPr lang="hr-HR" sz="1800" dirty="0" err="1">
                <a:latin typeface="Arial Narrow" panose="020B0606020202030204" pitchFamily="34" charset="0"/>
              </a:rPr>
              <a:t>This</a:t>
            </a:r>
            <a:r>
              <a:rPr lang="hr-HR" sz="1800" dirty="0">
                <a:latin typeface="Arial Narrow" panose="020B0606020202030204" pitchFamily="34" charset="0"/>
              </a:rPr>
              <a:t> </a:t>
            </a:r>
            <a:r>
              <a:rPr lang="hr-HR" sz="1800" dirty="0" err="1">
                <a:latin typeface="Arial Narrow" panose="020B0606020202030204" pitchFamily="34" charset="0"/>
              </a:rPr>
              <a:t>will</a:t>
            </a:r>
            <a:r>
              <a:rPr lang="hr-HR" sz="1800" dirty="0">
                <a:latin typeface="Arial Narrow" panose="020B0606020202030204" pitchFamily="34" charset="0"/>
              </a:rPr>
              <a:t> make </a:t>
            </a:r>
            <a:r>
              <a:rPr lang="hr-HR" sz="1800" dirty="0" err="1">
                <a:latin typeface="Arial Narrow" panose="020B0606020202030204" pitchFamily="34" charset="0"/>
              </a:rPr>
              <a:t>it</a:t>
            </a:r>
            <a:r>
              <a:rPr lang="hr-HR" sz="1800" dirty="0">
                <a:latin typeface="Arial Narrow" panose="020B0606020202030204" pitchFamily="34" charset="0"/>
              </a:rPr>
              <a:t> </a:t>
            </a:r>
            <a:r>
              <a:rPr lang="hr-HR" sz="1800" dirty="0" err="1">
                <a:latin typeface="Arial Narrow" panose="020B0606020202030204" pitchFamily="34" charset="0"/>
              </a:rPr>
              <a:t>the</a:t>
            </a:r>
            <a:r>
              <a:rPr lang="hr-HR" sz="1800" dirty="0">
                <a:latin typeface="Arial Narrow" panose="020B0606020202030204" pitchFamily="34" charset="0"/>
              </a:rPr>
              <a:t> </a:t>
            </a:r>
            <a:r>
              <a:rPr lang="hr-HR" sz="1800" dirty="0" err="1">
                <a:latin typeface="Arial Narrow" panose="020B0606020202030204" pitchFamily="34" charset="0"/>
              </a:rPr>
              <a:t>longest</a:t>
            </a:r>
            <a:r>
              <a:rPr lang="hr-HR" sz="1800" dirty="0">
                <a:latin typeface="Arial Narrow" panose="020B0606020202030204" pitchFamily="34" charset="0"/>
              </a:rPr>
              <a:t> </a:t>
            </a:r>
            <a:r>
              <a:rPr lang="hr-HR" sz="1800" dirty="0" err="1">
                <a:latin typeface="Arial Narrow" panose="020B0606020202030204" pitchFamily="34" charset="0"/>
              </a:rPr>
              <a:t>river</a:t>
            </a:r>
            <a:r>
              <a:rPr lang="hr-HR" sz="1800" dirty="0">
                <a:latin typeface="Arial Narrow" panose="020B0606020202030204" pitchFamily="34" charset="0"/>
              </a:rPr>
              <a:t> promenade </a:t>
            </a:r>
            <a:r>
              <a:rPr lang="hr-HR" sz="1800" dirty="0" err="1">
                <a:latin typeface="Arial Narrow" panose="020B0606020202030204" pitchFamily="34" charset="0"/>
              </a:rPr>
              <a:t>in</a:t>
            </a:r>
            <a:r>
              <a:rPr lang="hr-HR" sz="1800" dirty="0">
                <a:latin typeface="Arial Narrow" panose="020B0606020202030204" pitchFamily="34" charset="0"/>
              </a:rPr>
              <a:t> Europe.</a:t>
            </a:r>
            <a:endParaRPr lang="en-US" sz="1800" dirty="0">
              <a:latin typeface="Arial Narrow" panose="020B0606020202030204" pitchFamily="34" charset="0"/>
            </a:endParaRP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7716296" y="6492875"/>
            <a:ext cx="4114800" cy="365125"/>
          </a:xfrm>
        </p:spPr>
        <p:txBody>
          <a:bodyPr/>
          <a:lstStyle/>
          <a:p>
            <a:r>
              <a:rPr lang="hr-HR" dirty="0"/>
              <a:t>UNIOS, </a:t>
            </a:r>
            <a:r>
              <a:rPr lang="hr-HR" dirty="0" err="1"/>
              <a:t>Erasmus</a:t>
            </a:r>
            <a:r>
              <a:rPr lang="hr-HR" dirty="0"/>
              <a:t>+</a:t>
            </a:r>
          </a:p>
        </p:txBody>
      </p:sp>
      <p:pic>
        <p:nvPicPr>
          <p:cNvPr id="10242" name="Picture 2" descr="https://total-croatia-news.com/wp-content/uploads/2018/05/04_SAMIR_KURTAGIC.jpg">
            <a:extLst>
              <a:ext uri="{FF2B5EF4-FFF2-40B4-BE49-F238E27FC236}">
                <a16:creationId xmlns:a16="http://schemas.microsoft.com/office/drawing/2014/main" id="{73E50A40-1952-4605-9150-5DB4714F3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978" y="1668025"/>
            <a:ext cx="7511117" cy="500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113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6880F1-48D5-41DD-8CFC-A235A95B9AA6}"/>
              </a:ext>
            </a:extLst>
          </p:cNvPr>
          <p:cNvSpPr>
            <a:spLocks noGrp="1"/>
          </p:cNvSpPr>
          <p:nvPr>
            <p:ph type="title"/>
          </p:nvPr>
        </p:nvSpPr>
        <p:spPr>
          <a:xfrm>
            <a:off x="838200" y="365125"/>
            <a:ext cx="7588045" cy="1325563"/>
          </a:xfrm>
        </p:spPr>
        <p:txBody>
          <a:bodyPr>
            <a:normAutofit/>
          </a:bodyPr>
          <a:lstStyle/>
          <a:p>
            <a:r>
              <a:rPr lang="en-US" sz="4000" b="1" dirty="0">
                <a:solidFill>
                  <a:srgbClr val="002060"/>
                </a:solidFill>
                <a:latin typeface="Arial Narrow" panose="020B0606020202030204" pitchFamily="34" charset="0"/>
              </a:rPr>
              <a:t>Josip </a:t>
            </a:r>
            <a:r>
              <a:rPr lang="en-US" sz="4000" b="1" dirty="0" err="1">
                <a:solidFill>
                  <a:srgbClr val="002060"/>
                </a:solidFill>
                <a:latin typeface="Arial Narrow" panose="020B0606020202030204" pitchFamily="34" charset="0"/>
              </a:rPr>
              <a:t>Juraj</a:t>
            </a:r>
            <a:r>
              <a:rPr lang="en-US" sz="4000" b="1" dirty="0">
                <a:solidFill>
                  <a:srgbClr val="002060"/>
                </a:solidFill>
                <a:latin typeface="Arial Narrow" panose="020B0606020202030204" pitchFamily="34" charset="0"/>
              </a:rPr>
              <a:t> </a:t>
            </a:r>
            <a:r>
              <a:rPr lang="en-US" sz="4000" b="1" dirty="0" err="1">
                <a:solidFill>
                  <a:srgbClr val="002060"/>
                </a:solidFill>
                <a:latin typeface="Arial Narrow" panose="020B0606020202030204" pitchFamily="34" charset="0"/>
              </a:rPr>
              <a:t>Strossmayer</a:t>
            </a:r>
            <a:r>
              <a:rPr lang="en-US" sz="4000" b="1" dirty="0">
                <a:solidFill>
                  <a:srgbClr val="002060"/>
                </a:solidFill>
                <a:latin typeface="Arial Narrow" panose="020B0606020202030204" pitchFamily="34" charset="0"/>
              </a:rPr>
              <a:t> University of Osijek</a:t>
            </a:r>
            <a:endParaRPr lang="hr-HR" sz="4000" b="1" dirty="0">
              <a:solidFill>
                <a:srgbClr val="002060"/>
              </a:solidFill>
              <a:latin typeface="Arial Narrow" panose="020B0606020202030204" pitchFamily="34" charset="0"/>
            </a:endParaRPr>
          </a:p>
        </p:txBody>
      </p:sp>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838201" y="1825625"/>
            <a:ext cx="7491884" cy="4351338"/>
          </a:xfrm>
        </p:spPr>
        <p:txBody>
          <a:bodyPr>
            <a:normAutofit fontScale="92500" lnSpcReduction="10000"/>
          </a:bodyPr>
          <a:lstStyle/>
          <a:p>
            <a:pPr marL="0" indent="0">
              <a:buNone/>
            </a:pPr>
            <a:r>
              <a:rPr lang="en-US" dirty="0">
                <a:latin typeface="Arial Narrow" panose="020B0606020202030204" pitchFamily="34" charset="0"/>
              </a:rPr>
              <a:t>Josip </a:t>
            </a:r>
            <a:r>
              <a:rPr lang="en-US" dirty="0" err="1">
                <a:latin typeface="Arial Narrow" panose="020B0606020202030204" pitchFamily="34" charset="0"/>
              </a:rPr>
              <a:t>Juraj</a:t>
            </a:r>
            <a:r>
              <a:rPr lang="en-US" dirty="0">
                <a:latin typeface="Arial Narrow" panose="020B0606020202030204" pitchFamily="34" charset="0"/>
              </a:rPr>
              <a:t> </a:t>
            </a:r>
            <a:r>
              <a:rPr lang="en-US" dirty="0" err="1">
                <a:latin typeface="Arial Narrow" panose="020B0606020202030204" pitchFamily="34" charset="0"/>
              </a:rPr>
              <a:t>Strossmayer</a:t>
            </a:r>
            <a:r>
              <a:rPr lang="en-US" dirty="0">
                <a:latin typeface="Arial Narrow" panose="020B0606020202030204" pitchFamily="34" charset="0"/>
              </a:rPr>
              <a:t> University of Osijek, founded in 1975, is one of the leading universities in Croatia.</a:t>
            </a:r>
            <a:endParaRPr lang="hr-HR" dirty="0">
              <a:latin typeface="Arial Narrow" panose="020B0606020202030204" pitchFamily="34" charset="0"/>
            </a:endParaRPr>
          </a:p>
          <a:p>
            <a:pPr marL="0" indent="0">
              <a:buNone/>
            </a:pPr>
            <a:r>
              <a:rPr lang="en-US" dirty="0">
                <a:latin typeface="Arial Narrow" panose="020B0606020202030204" pitchFamily="34" charset="0"/>
              </a:rPr>
              <a:t> </a:t>
            </a:r>
            <a:endParaRPr lang="hr-HR" dirty="0">
              <a:latin typeface="Arial Narrow" panose="020B0606020202030204" pitchFamily="34" charset="0"/>
            </a:endParaRPr>
          </a:p>
          <a:p>
            <a:pPr marL="0" indent="0">
              <a:buNone/>
            </a:pPr>
            <a:r>
              <a:rPr lang="en-US" dirty="0">
                <a:latin typeface="Arial Narrow" panose="020B0606020202030204" pitchFamily="34" charset="0"/>
              </a:rPr>
              <a:t>We currently host:</a:t>
            </a:r>
            <a:endParaRPr lang="hr-HR" dirty="0">
              <a:latin typeface="Arial Narrow" panose="020B0606020202030204" pitchFamily="34" charset="0"/>
            </a:endParaRPr>
          </a:p>
          <a:p>
            <a:pPr>
              <a:buFont typeface="Wingdings" panose="05000000000000000000" pitchFamily="2" charset="2"/>
              <a:buChar char="v"/>
            </a:pPr>
            <a:r>
              <a:rPr lang="hr-HR" dirty="0">
                <a:latin typeface="Arial Narrow" panose="020B0606020202030204" pitchFamily="34" charset="0"/>
              </a:rPr>
              <a:t> </a:t>
            </a:r>
            <a:r>
              <a:rPr lang="en-US" dirty="0">
                <a:latin typeface="Arial Narrow" panose="020B0606020202030204" pitchFamily="34" charset="0"/>
              </a:rPr>
              <a:t>14 Faculties</a:t>
            </a:r>
            <a:r>
              <a:rPr lang="hr-HR" dirty="0">
                <a:latin typeface="Arial Narrow" panose="020B0606020202030204" pitchFamily="34" charset="0"/>
              </a:rPr>
              <a:t>, </a:t>
            </a:r>
            <a:r>
              <a:rPr lang="en-US" dirty="0">
                <a:latin typeface="Arial Narrow" panose="020B0606020202030204" pitchFamily="34" charset="0"/>
              </a:rPr>
              <a:t>1 Academy</a:t>
            </a:r>
            <a:r>
              <a:rPr lang="hr-HR" dirty="0">
                <a:latin typeface="Arial Narrow" panose="020B0606020202030204" pitchFamily="34" charset="0"/>
              </a:rPr>
              <a:t>, </a:t>
            </a:r>
            <a:r>
              <a:rPr lang="hr-HR" dirty="0" err="1">
                <a:latin typeface="Arial Narrow" panose="020B0606020202030204" pitchFamily="34" charset="0"/>
              </a:rPr>
              <a:t>and</a:t>
            </a:r>
            <a:r>
              <a:rPr lang="hr-HR" dirty="0">
                <a:latin typeface="Arial Narrow" panose="020B0606020202030204" pitchFamily="34" charset="0"/>
              </a:rPr>
              <a:t> </a:t>
            </a:r>
            <a:r>
              <a:rPr lang="en-US" dirty="0">
                <a:latin typeface="Arial Narrow" panose="020B0606020202030204" pitchFamily="34" charset="0"/>
              </a:rPr>
              <a:t>3 Departments</a:t>
            </a:r>
            <a:r>
              <a:rPr lang="hr-HR" dirty="0">
                <a:latin typeface="Arial Narrow" panose="020B0606020202030204" pitchFamily="34" charset="0"/>
              </a:rPr>
              <a:t> </a:t>
            </a:r>
            <a:r>
              <a:rPr lang="en-US" dirty="0">
                <a:latin typeface="Arial Narrow" panose="020B0606020202030204" pitchFamily="34" charset="0"/>
              </a:rPr>
              <a:t>offering programs in fields such as Economics, Law, Medicine, Education, Engineering, and more.</a:t>
            </a:r>
            <a:endParaRPr lang="hr-HR" dirty="0">
              <a:latin typeface="Arial Narrow" panose="020B0606020202030204" pitchFamily="34" charset="0"/>
            </a:endParaRPr>
          </a:p>
          <a:p>
            <a:pPr>
              <a:buFont typeface="Wingdings" panose="05000000000000000000" pitchFamily="2" charset="2"/>
              <a:buChar char="v"/>
            </a:pPr>
            <a:r>
              <a:rPr lang="en-US" dirty="0">
                <a:latin typeface="Arial Narrow" panose="020B0606020202030204" pitchFamily="34" charset="0"/>
              </a:rPr>
              <a:t>16,000 students (undergraduate, graduate, and postgraduate)</a:t>
            </a:r>
            <a:endParaRPr lang="hr-HR" dirty="0">
              <a:latin typeface="Arial Narrow" panose="020B0606020202030204" pitchFamily="34" charset="0"/>
            </a:endParaRPr>
          </a:p>
          <a:p>
            <a:pPr>
              <a:buFont typeface="Wingdings" panose="05000000000000000000" pitchFamily="2" charset="2"/>
              <a:buChar char="v"/>
            </a:pPr>
            <a:r>
              <a:rPr lang="en-US" dirty="0">
                <a:latin typeface="Arial Narrow" panose="020B0606020202030204" pitchFamily="34" charset="0"/>
              </a:rPr>
              <a:t>2,075 staff members</a:t>
            </a:r>
            <a:r>
              <a:rPr lang="hr-HR" dirty="0">
                <a:latin typeface="Arial Narrow" panose="020B0606020202030204" pitchFamily="34" charset="0"/>
              </a:rPr>
              <a:t> -</a:t>
            </a:r>
            <a:r>
              <a:rPr lang="en-US" dirty="0">
                <a:latin typeface="Arial Narrow" panose="020B0606020202030204" pitchFamily="34" charset="0"/>
              </a:rPr>
              <a:t> with 1,415 teachers and associates, and 660 administrative and technical staff.</a:t>
            </a:r>
            <a:endParaRPr lang="hr-HR" dirty="0">
              <a:latin typeface="Arial Narrow" panose="020B0606020202030204" pitchFamily="34" charset="0"/>
            </a:endParaRP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4038600" y="6492875"/>
            <a:ext cx="4114800" cy="365125"/>
          </a:xfrm>
        </p:spPr>
        <p:txBody>
          <a:bodyPr/>
          <a:lstStyle/>
          <a:p>
            <a:r>
              <a:rPr lang="hr-HR" dirty="0"/>
              <a:t>UNIOS, </a:t>
            </a:r>
            <a:r>
              <a:rPr lang="hr-HR" dirty="0" err="1"/>
              <a:t>Erasmus</a:t>
            </a:r>
            <a:r>
              <a:rPr lang="hr-HR" dirty="0"/>
              <a:t>+</a:t>
            </a:r>
          </a:p>
        </p:txBody>
      </p:sp>
      <p:pic>
        <p:nvPicPr>
          <p:cNvPr id="5" name="Slika 4">
            <a:extLst>
              <a:ext uri="{FF2B5EF4-FFF2-40B4-BE49-F238E27FC236}">
                <a16:creationId xmlns:a16="http://schemas.microsoft.com/office/drawing/2014/main" id="{252F1FCB-6D23-47A2-990C-CCD6E68D81FD}"/>
              </a:ext>
            </a:extLst>
          </p:cNvPr>
          <p:cNvPicPr>
            <a:picLocks noChangeAspect="1"/>
          </p:cNvPicPr>
          <p:nvPr/>
        </p:nvPicPr>
        <p:blipFill>
          <a:blip r:embed="rId2"/>
          <a:stretch>
            <a:fillRect/>
          </a:stretch>
        </p:blipFill>
        <p:spPr>
          <a:xfrm>
            <a:off x="8554065" y="0"/>
            <a:ext cx="3637935" cy="5093108"/>
          </a:xfrm>
          <a:prstGeom prst="rect">
            <a:avLst/>
          </a:prstGeom>
        </p:spPr>
      </p:pic>
      <p:sp>
        <p:nvSpPr>
          <p:cNvPr id="6" name="Pravokutnik: zaobljeni kutovi 5">
            <a:extLst>
              <a:ext uri="{FF2B5EF4-FFF2-40B4-BE49-F238E27FC236}">
                <a16:creationId xmlns:a16="http://schemas.microsoft.com/office/drawing/2014/main" id="{87E5C091-0EBA-47D6-A29D-D070C294EDE7}"/>
              </a:ext>
            </a:extLst>
          </p:cNvPr>
          <p:cNvSpPr/>
          <p:nvPr/>
        </p:nvSpPr>
        <p:spPr>
          <a:xfrm>
            <a:off x="9215788" y="5093108"/>
            <a:ext cx="2680447" cy="10838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900" dirty="0">
                <a:solidFill>
                  <a:srgbClr val="002060"/>
                </a:solidFill>
              </a:rPr>
              <a:t>(Osijek, February 4, 1815 – </a:t>
            </a:r>
            <a:r>
              <a:rPr lang="en-US" sz="900" dirty="0" err="1">
                <a:solidFill>
                  <a:srgbClr val="002060"/>
                </a:solidFill>
              </a:rPr>
              <a:t>Đakovo</a:t>
            </a:r>
            <a:r>
              <a:rPr lang="en-US" sz="900" dirty="0">
                <a:solidFill>
                  <a:srgbClr val="002060"/>
                </a:solidFill>
              </a:rPr>
              <a:t>, April 8, 1905) Croatian bishop, theologian, politician, founder of key Croatian scientific and cultural institutions, as well as a writer and patron. He was one of the most significant and influential Croatian figures of the 19th century.</a:t>
            </a:r>
          </a:p>
        </p:txBody>
      </p:sp>
    </p:spTree>
    <p:extLst>
      <p:ext uri="{BB962C8B-B14F-4D97-AF65-F5344CB8AC3E}">
        <p14:creationId xmlns:p14="http://schemas.microsoft.com/office/powerpoint/2010/main" val="2994206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6880F1-48D5-41DD-8CFC-A235A95B9AA6}"/>
              </a:ext>
            </a:extLst>
          </p:cNvPr>
          <p:cNvSpPr>
            <a:spLocks noGrp="1"/>
          </p:cNvSpPr>
          <p:nvPr>
            <p:ph type="title"/>
          </p:nvPr>
        </p:nvSpPr>
        <p:spPr>
          <a:xfrm>
            <a:off x="829236" y="240226"/>
            <a:ext cx="10295965" cy="1325563"/>
          </a:xfrm>
        </p:spPr>
        <p:txBody>
          <a:bodyPr>
            <a:normAutofit/>
          </a:bodyPr>
          <a:lstStyle/>
          <a:p>
            <a:r>
              <a:rPr lang="en-US" sz="4000" b="1" dirty="0">
                <a:solidFill>
                  <a:srgbClr val="002060"/>
                </a:solidFill>
                <a:latin typeface="Arial Narrow" panose="020B0606020202030204" pitchFamily="34" charset="0"/>
              </a:rPr>
              <a:t>Josip </a:t>
            </a:r>
            <a:r>
              <a:rPr lang="en-US" sz="4000" b="1" dirty="0" err="1">
                <a:solidFill>
                  <a:srgbClr val="002060"/>
                </a:solidFill>
                <a:latin typeface="Arial Narrow" panose="020B0606020202030204" pitchFamily="34" charset="0"/>
              </a:rPr>
              <a:t>Juraj</a:t>
            </a:r>
            <a:r>
              <a:rPr lang="en-US" sz="4000" b="1" dirty="0">
                <a:solidFill>
                  <a:srgbClr val="002060"/>
                </a:solidFill>
                <a:latin typeface="Arial Narrow" panose="020B0606020202030204" pitchFamily="34" charset="0"/>
              </a:rPr>
              <a:t> </a:t>
            </a:r>
            <a:r>
              <a:rPr lang="en-US" sz="4000" b="1" dirty="0" err="1">
                <a:solidFill>
                  <a:srgbClr val="002060"/>
                </a:solidFill>
                <a:latin typeface="Arial Narrow" panose="020B0606020202030204" pitchFamily="34" charset="0"/>
              </a:rPr>
              <a:t>Strossmayer</a:t>
            </a:r>
            <a:r>
              <a:rPr lang="en-US" sz="4000" b="1" dirty="0">
                <a:solidFill>
                  <a:srgbClr val="002060"/>
                </a:solidFill>
                <a:latin typeface="Arial Narrow" panose="020B0606020202030204" pitchFamily="34" charset="0"/>
              </a:rPr>
              <a:t> University of Osijek</a:t>
            </a:r>
            <a:endParaRPr lang="hr-HR" sz="4000" b="1" dirty="0">
              <a:solidFill>
                <a:srgbClr val="002060"/>
              </a:solidFill>
              <a:latin typeface="Arial Narrow" panose="020B0606020202030204" pitchFamily="34" charset="0"/>
            </a:endParaRPr>
          </a:p>
        </p:txBody>
      </p:sp>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838200" y="1524000"/>
            <a:ext cx="5750859" cy="4968875"/>
          </a:xfrm>
        </p:spPr>
        <p:txBody>
          <a:bodyPr>
            <a:noAutofit/>
          </a:bodyPr>
          <a:lstStyle/>
          <a:p>
            <a:pPr>
              <a:spcBef>
                <a:spcPts val="600"/>
              </a:spcBef>
              <a:buFont typeface="Wingdings" panose="05000000000000000000" pitchFamily="2" charset="2"/>
              <a:buChar char="v"/>
            </a:pPr>
            <a:r>
              <a:rPr lang="en-US" sz="1800" dirty="0">
                <a:latin typeface="Arial Narrow" panose="020B0606020202030204" pitchFamily="34" charset="0"/>
              </a:rPr>
              <a:t>Faculty of </a:t>
            </a:r>
            <a:r>
              <a:rPr lang="en-US" sz="1800" dirty="0" err="1">
                <a:latin typeface="Arial Narrow" panose="020B0606020202030204" pitchFamily="34" charset="0"/>
              </a:rPr>
              <a:t>Agrobiotechnical</a:t>
            </a:r>
            <a:r>
              <a:rPr lang="en-US" sz="1800" dirty="0">
                <a:latin typeface="Arial Narrow" panose="020B0606020202030204" pitchFamily="34" charset="0"/>
              </a:rPr>
              <a:t> Sciences</a:t>
            </a:r>
          </a:p>
          <a:p>
            <a:pPr>
              <a:spcBef>
                <a:spcPts val="600"/>
              </a:spcBef>
              <a:buFont typeface="Wingdings" panose="05000000000000000000" pitchFamily="2" charset="2"/>
              <a:buChar char="v"/>
            </a:pPr>
            <a:r>
              <a:rPr lang="en-US" sz="1800" dirty="0">
                <a:latin typeface="Arial Narrow" panose="020B0606020202030204" pitchFamily="34" charset="0"/>
              </a:rPr>
              <a:t>Faculty of Economics</a:t>
            </a:r>
          </a:p>
          <a:p>
            <a:pPr>
              <a:spcBef>
                <a:spcPts val="600"/>
              </a:spcBef>
              <a:buFont typeface="Wingdings" panose="05000000000000000000" pitchFamily="2" charset="2"/>
              <a:buChar char="v"/>
            </a:pPr>
            <a:r>
              <a:rPr lang="en-US" sz="1800" dirty="0">
                <a:latin typeface="Arial Narrow" panose="020B0606020202030204" pitchFamily="34" charset="0"/>
              </a:rPr>
              <a:t>Faculty of Education </a:t>
            </a:r>
          </a:p>
          <a:p>
            <a:pPr>
              <a:spcBef>
                <a:spcPts val="600"/>
              </a:spcBef>
              <a:buFont typeface="Wingdings" panose="05000000000000000000" pitchFamily="2" charset="2"/>
              <a:buChar char="v"/>
            </a:pPr>
            <a:r>
              <a:rPr lang="en-US" sz="1800" dirty="0">
                <a:latin typeface="Arial Narrow" panose="020B0606020202030204" pitchFamily="34" charset="0"/>
              </a:rPr>
              <a:t>Faculty of Electrical Engineering, Computer Science and Information Technology</a:t>
            </a:r>
          </a:p>
          <a:p>
            <a:pPr>
              <a:spcBef>
                <a:spcPts val="600"/>
              </a:spcBef>
              <a:buFont typeface="Wingdings" panose="05000000000000000000" pitchFamily="2" charset="2"/>
              <a:buChar char="v"/>
            </a:pPr>
            <a:r>
              <a:rPr lang="en-US" sz="1800" dirty="0">
                <a:latin typeface="Arial Narrow" panose="020B0606020202030204" pitchFamily="34" charset="0"/>
              </a:rPr>
              <a:t>Faculty of Civil Engineering and Architecture</a:t>
            </a:r>
          </a:p>
          <a:p>
            <a:pPr>
              <a:spcBef>
                <a:spcPts val="600"/>
              </a:spcBef>
              <a:buFont typeface="Wingdings" panose="05000000000000000000" pitchFamily="2" charset="2"/>
              <a:buChar char="v"/>
            </a:pPr>
            <a:r>
              <a:rPr lang="en-US" sz="1800" dirty="0">
                <a:latin typeface="Arial Narrow" panose="020B0606020202030204" pitchFamily="34" charset="0"/>
              </a:rPr>
              <a:t>Faculty for Tourism and Rural Development </a:t>
            </a:r>
          </a:p>
          <a:p>
            <a:pPr>
              <a:spcBef>
                <a:spcPts val="600"/>
              </a:spcBef>
              <a:buFont typeface="Wingdings" panose="05000000000000000000" pitchFamily="2" charset="2"/>
              <a:buChar char="v"/>
            </a:pPr>
            <a:r>
              <a:rPr lang="en-US" sz="1800" dirty="0">
                <a:latin typeface="Arial Narrow" panose="020B0606020202030204" pitchFamily="34" charset="0"/>
              </a:rPr>
              <a:t>Faculty of Food Technology</a:t>
            </a:r>
          </a:p>
          <a:p>
            <a:pPr>
              <a:spcBef>
                <a:spcPts val="600"/>
              </a:spcBef>
              <a:buFont typeface="Wingdings" panose="05000000000000000000" pitchFamily="2" charset="2"/>
              <a:buChar char="v"/>
            </a:pPr>
            <a:r>
              <a:rPr lang="en-US" sz="1800" dirty="0">
                <a:latin typeface="Arial Narrow" panose="020B0606020202030204" pitchFamily="34" charset="0"/>
              </a:rPr>
              <a:t>Faculty of Dental Medicine and Health</a:t>
            </a:r>
          </a:p>
          <a:p>
            <a:pPr>
              <a:spcBef>
                <a:spcPts val="600"/>
              </a:spcBef>
              <a:buFont typeface="Wingdings" panose="05000000000000000000" pitchFamily="2" charset="2"/>
              <a:buChar char="v"/>
            </a:pPr>
            <a:r>
              <a:rPr lang="en-US" sz="1800" dirty="0">
                <a:latin typeface="Arial Narrow" panose="020B0606020202030204" pitchFamily="34" charset="0"/>
              </a:rPr>
              <a:t>Faculty of Medicine</a:t>
            </a:r>
          </a:p>
          <a:p>
            <a:pPr>
              <a:spcBef>
                <a:spcPts val="600"/>
              </a:spcBef>
              <a:buFont typeface="Wingdings" panose="05000000000000000000" pitchFamily="2" charset="2"/>
              <a:buChar char="v"/>
            </a:pPr>
            <a:r>
              <a:rPr lang="en-US" sz="1800" dirty="0">
                <a:latin typeface="Arial Narrow" panose="020B0606020202030204" pitchFamily="34" charset="0"/>
              </a:rPr>
              <a:t>Faculty of Law</a:t>
            </a:r>
          </a:p>
          <a:p>
            <a:pPr>
              <a:spcBef>
                <a:spcPts val="600"/>
              </a:spcBef>
              <a:buFont typeface="Wingdings" panose="05000000000000000000" pitchFamily="2" charset="2"/>
              <a:buChar char="v"/>
            </a:pPr>
            <a:r>
              <a:rPr lang="en-US" sz="1800" dirty="0">
                <a:latin typeface="Arial Narrow" panose="020B0606020202030204" pitchFamily="34" charset="0"/>
              </a:rPr>
              <a:t>Faculty of Humanities and Social</a:t>
            </a:r>
          </a:p>
          <a:p>
            <a:pPr>
              <a:spcBef>
                <a:spcPts val="600"/>
              </a:spcBef>
              <a:buFont typeface="Wingdings" panose="05000000000000000000" pitchFamily="2" charset="2"/>
              <a:buChar char="v"/>
            </a:pPr>
            <a:r>
              <a:rPr lang="en-US" sz="1800" dirty="0">
                <a:latin typeface="Arial Narrow" panose="020B0606020202030204" pitchFamily="34" charset="0"/>
              </a:rPr>
              <a:t>Sciences</a:t>
            </a:r>
          </a:p>
          <a:p>
            <a:pPr>
              <a:spcBef>
                <a:spcPts val="600"/>
              </a:spcBef>
              <a:buFont typeface="Wingdings" panose="05000000000000000000" pitchFamily="2" charset="2"/>
              <a:buChar char="v"/>
            </a:pPr>
            <a:r>
              <a:rPr lang="en-US" sz="1800" dirty="0">
                <a:latin typeface="Arial Narrow" panose="020B0606020202030204" pitchFamily="34" charset="0"/>
              </a:rPr>
              <a:t>Catholic Faculty of Theology </a:t>
            </a:r>
          </a:p>
          <a:p>
            <a:pPr>
              <a:spcBef>
                <a:spcPts val="600"/>
              </a:spcBef>
              <a:buFont typeface="Wingdings" panose="05000000000000000000" pitchFamily="2" charset="2"/>
              <a:buChar char="v"/>
            </a:pPr>
            <a:r>
              <a:rPr lang="en-US" sz="1800" dirty="0">
                <a:latin typeface="Arial Narrow" panose="020B0606020202030204" pitchFamily="34" charset="0"/>
              </a:rPr>
              <a:t>School of Applied Mathematics</a:t>
            </a: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4038600" y="6492875"/>
            <a:ext cx="4114800" cy="365125"/>
          </a:xfrm>
        </p:spPr>
        <p:txBody>
          <a:bodyPr/>
          <a:lstStyle/>
          <a:p>
            <a:r>
              <a:rPr lang="hr-HR" dirty="0"/>
              <a:t>UNIOS, </a:t>
            </a:r>
            <a:r>
              <a:rPr lang="hr-HR" dirty="0" err="1"/>
              <a:t>Erasmus</a:t>
            </a:r>
            <a:r>
              <a:rPr lang="hr-HR" dirty="0"/>
              <a:t>+</a:t>
            </a:r>
          </a:p>
        </p:txBody>
      </p:sp>
      <p:sp>
        <p:nvSpPr>
          <p:cNvPr id="7" name="Rezervirano mjesto sadržaja 2">
            <a:extLst>
              <a:ext uri="{FF2B5EF4-FFF2-40B4-BE49-F238E27FC236}">
                <a16:creationId xmlns:a16="http://schemas.microsoft.com/office/drawing/2014/main" id="{74B610CF-9299-4D86-9E8F-9210D1AD5C86}"/>
              </a:ext>
            </a:extLst>
          </p:cNvPr>
          <p:cNvSpPr txBox="1">
            <a:spLocks/>
          </p:cNvSpPr>
          <p:nvPr/>
        </p:nvSpPr>
        <p:spPr>
          <a:xfrm>
            <a:off x="6810935" y="1597518"/>
            <a:ext cx="3715870" cy="896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1800" dirty="0">
                <a:latin typeface="Arial Narrow" panose="020B0606020202030204" pitchFamily="34" charset="0"/>
              </a:rPr>
              <a:t>Academy of Arts and Culture</a:t>
            </a:r>
          </a:p>
        </p:txBody>
      </p:sp>
      <p:sp>
        <p:nvSpPr>
          <p:cNvPr id="8" name="Rezervirano mjesto sadržaja 2">
            <a:extLst>
              <a:ext uri="{FF2B5EF4-FFF2-40B4-BE49-F238E27FC236}">
                <a16:creationId xmlns:a16="http://schemas.microsoft.com/office/drawing/2014/main" id="{79AA3AF6-C397-4F8C-9E9D-BCE3EE2404FF}"/>
              </a:ext>
            </a:extLst>
          </p:cNvPr>
          <p:cNvSpPr txBox="1">
            <a:spLocks/>
          </p:cNvSpPr>
          <p:nvPr/>
        </p:nvSpPr>
        <p:spPr>
          <a:xfrm>
            <a:off x="6810935" y="2394123"/>
            <a:ext cx="3910853" cy="1776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hr-HR" sz="1800" dirty="0">
                <a:latin typeface="Arial Narrow" panose="020B0606020202030204" pitchFamily="34" charset="0"/>
              </a:rPr>
              <a:t>Department </a:t>
            </a:r>
            <a:r>
              <a:rPr lang="hr-HR" sz="1800" dirty="0" err="1">
                <a:latin typeface="Arial Narrow" panose="020B0606020202030204" pitchFamily="34" charset="0"/>
              </a:rPr>
              <a:t>of</a:t>
            </a:r>
            <a:r>
              <a:rPr lang="hr-HR" sz="1800" dirty="0">
                <a:latin typeface="Arial Narrow" panose="020B0606020202030204" pitchFamily="34" charset="0"/>
              </a:rPr>
              <a:t> </a:t>
            </a:r>
            <a:r>
              <a:rPr lang="en-US" sz="1800" dirty="0">
                <a:latin typeface="Arial Narrow" panose="020B0606020202030204" pitchFamily="34" charset="0"/>
              </a:rPr>
              <a:t>Physics</a:t>
            </a:r>
            <a:endParaRPr lang="hr-HR" sz="1800" dirty="0">
              <a:latin typeface="Arial Narrow" panose="020B0606020202030204" pitchFamily="34" charset="0"/>
            </a:endParaRPr>
          </a:p>
          <a:p>
            <a:pPr>
              <a:buFont typeface="Wingdings" panose="05000000000000000000" pitchFamily="2" charset="2"/>
              <a:buChar char="v"/>
            </a:pPr>
            <a:r>
              <a:rPr lang="hr-HR" sz="1800" dirty="0">
                <a:latin typeface="Arial Narrow" panose="020B0606020202030204" pitchFamily="34" charset="0"/>
              </a:rPr>
              <a:t>Department </a:t>
            </a:r>
            <a:r>
              <a:rPr lang="hr-HR" sz="1800" dirty="0" err="1">
                <a:latin typeface="Arial Narrow" panose="020B0606020202030204" pitchFamily="34" charset="0"/>
              </a:rPr>
              <a:t>of</a:t>
            </a:r>
            <a:r>
              <a:rPr lang="hr-HR" sz="1800" dirty="0">
                <a:latin typeface="Arial Narrow" panose="020B0606020202030204" pitchFamily="34" charset="0"/>
              </a:rPr>
              <a:t> </a:t>
            </a:r>
            <a:r>
              <a:rPr lang="en-US" sz="1800" dirty="0">
                <a:latin typeface="Arial Narrow" panose="020B0606020202030204" pitchFamily="34" charset="0"/>
              </a:rPr>
              <a:t>Biology </a:t>
            </a:r>
            <a:endParaRPr lang="hr-HR" sz="1800" dirty="0">
              <a:latin typeface="Arial Narrow" panose="020B0606020202030204" pitchFamily="34" charset="0"/>
            </a:endParaRPr>
          </a:p>
          <a:p>
            <a:pPr>
              <a:buFont typeface="Wingdings" panose="05000000000000000000" pitchFamily="2" charset="2"/>
              <a:buChar char="v"/>
            </a:pPr>
            <a:r>
              <a:rPr lang="hr-HR" sz="1800" dirty="0">
                <a:latin typeface="Arial Narrow" panose="020B0606020202030204" pitchFamily="34" charset="0"/>
              </a:rPr>
              <a:t>Department </a:t>
            </a:r>
            <a:r>
              <a:rPr lang="hr-HR" sz="1800" dirty="0" err="1">
                <a:latin typeface="Arial Narrow" panose="020B0606020202030204" pitchFamily="34" charset="0"/>
              </a:rPr>
              <a:t>of</a:t>
            </a:r>
            <a:r>
              <a:rPr lang="hr-HR" sz="1800" dirty="0">
                <a:latin typeface="Arial Narrow" panose="020B0606020202030204" pitchFamily="34" charset="0"/>
              </a:rPr>
              <a:t> </a:t>
            </a:r>
            <a:r>
              <a:rPr lang="en-US" sz="1800" dirty="0">
                <a:latin typeface="Arial Narrow" panose="020B0606020202030204" pitchFamily="34" charset="0"/>
              </a:rPr>
              <a:t>Chemistry</a:t>
            </a:r>
          </a:p>
        </p:txBody>
      </p:sp>
      <p:pic>
        <p:nvPicPr>
          <p:cNvPr id="9" name="Picture 9">
            <a:extLst>
              <a:ext uri="{FF2B5EF4-FFF2-40B4-BE49-F238E27FC236}">
                <a16:creationId xmlns:a16="http://schemas.microsoft.com/office/drawing/2014/main" id="{99F24A4E-1B46-446F-9688-DFA2B256E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3735333"/>
            <a:ext cx="3800426" cy="252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10213707-63EC-4D65-A474-23B2562A6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7240" y="4404656"/>
            <a:ext cx="3315028" cy="1822994"/>
          </a:xfrm>
          <a:prstGeom prst="rect">
            <a:avLst/>
          </a:prstGeom>
          <a:noFill/>
        </p:spPr>
      </p:pic>
    </p:spTree>
    <p:extLst>
      <p:ext uri="{BB962C8B-B14F-4D97-AF65-F5344CB8AC3E}">
        <p14:creationId xmlns:p14="http://schemas.microsoft.com/office/powerpoint/2010/main" val="89978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838200" y="2140655"/>
            <a:ext cx="10034116" cy="941616"/>
          </a:xfrm>
        </p:spPr>
        <p:txBody>
          <a:bodyPr>
            <a:normAutofit/>
          </a:bodyPr>
          <a:lstStyle/>
          <a:p>
            <a:pPr marL="0" indent="0">
              <a:buNone/>
            </a:pPr>
            <a:r>
              <a:rPr lang="en-US" sz="2000" dirty="0">
                <a:latin typeface="Arial Narrow" panose="020B0606020202030204" pitchFamily="34" charset="0"/>
              </a:rPr>
              <a:t>At Josip </a:t>
            </a:r>
            <a:r>
              <a:rPr lang="en-US" sz="2000" dirty="0" err="1">
                <a:latin typeface="Arial Narrow" panose="020B0606020202030204" pitchFamily="34" charset="0"/>
              </a:rPr>
              <a:t>Juraj</a:t>
            </a:r>
            <a:r>
              <a:rPr lang="en-US" sz="2000" dirty="0">
                <a:latin typeface="Arial Narrow" panose="020B0606020202030204" pitchFamily="34" charset="0"/>
              </a:rPr>
              <a:t> </a:t>
            </a:r>
            <a:r>
              <a:rPr lang="en-US" sz="2000" dirty="0" err="1">
                <a:latin typeface="Arial Narrow" panose="020B0606020202030204" pitchFamily="34" charset="0"/>
              </a:rPr>
              <a:t>Strossmayer</a:t>
            </a:r>
            <a:r>
              <a:rPr lang="en-US" sz="2000" dirty="0">
                <a:latin typeface="Arial Narrow" panose="020B0606020202030204" pitchFamily="34" charset="0"/>
              </a:rPr>
              <a:t> University, international collaboration is at the core of our mission</a:t>
            </a:r>
            <a:r>
              <a:rPr lang="hr-HR" sz="2000" dirty="0">
                <a:latin typeface="Arial Narrow" panose="020B0606020202030204" pitchFamily="34" charset="0"/>
              </a:rPr>
              <a:t> </a:t>
            </a:r>
            <a:r>
              <a:rPr lang="hr-HR" sz="2000" dirty="0" err="1">
                <a:latin typeface="Arial Narrow" panose="020B0606020202030204" pitchFamily="34" charset="0"/>
              </a:rPr>
              <a:t>and</a:t>
            </a:r>
            <a:r>
              <a:rPr lang="hr-HR" sz="2000" dirty="0">
                <a:latin typeface="Arial Narrow" panose="020B0606020202030204" pitchFamily="34" charset="0"/>
              </a:rPr>
              <a:t> t</a:t>
            </a:r>
            <a:r>
              <a:rPr lang="en-US" sz="2000" dirty="0">
                <a:latin typeface="Arial Narrow" panose="020B0606020202030204" pitchFamily="34" charset="0"/>
              </a:rPr>
              <a:t>he university is strongly focused on foster educational and research excellence while embracing the global exchange of knowledge and ideas</a:t>
            </a:r>
            <a:r>
              <a:rPr lang="hr-HR" sz="2000" dirty="0">
                <a:latin typeface="Arial Narrow" panose="020B0606020202030204" pitchFamily="34" charset="0"/>
              </a:rPr>
              <a:t>.</a:t>
            </a: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4038600" y="6492875"/>
            <a:ext cx="4114800" cy="365125"/>
          </a:xfrm>
        </p:spPr>
        <p:txBody>
          <a:bodyPr/>
          <a:lstStyle/>
          <a:p>
            <a:r>
              <a:rPr lang="hr-HR" dirty="0"/>
              <a:t>UNIOS, </a:t>
            </a:r>
            <a:r>
              <a:rPr lang="hr-HR" dirty="0" err="1"/>
              <a:t>Erasmus</a:t>
            </a:r>
            <a:r>
              <a:rPr lang="hr-HR" dirty="0"/>
              <a:t>+</a:t>
            </a:r>
          </a:p>
        </p:txBody>
      </p:sp>
      <p:sp>
        <p:nvSpPr>
          <p:cNvPr id="8" name="Naslov 7">
            <a:extLst>
              <a:ext uri="{FF2B5EF4-FFF2-40B4-BE49-F238E27FC236}">
                <a16:creationId xmlns:a16="http://schemas.microsoft.com/office/drawing/2014/main" id="{FB46972C-3A3D-4466-9B42-B4CBBA701778}"/>
              </a:ext>
            </a:extLst>
          </p:cNvPr>
          <p:cNvSpPr>
            <a:spLocks noGrp="1"/>
          </p:cNvSpPr>
          <p:nvPr>
            <p:ph type="title"/>
          </p:nvPr>
        </p:nvSpPr>
        <p:spPr>
          <a:xfrm>
            <a:off x="838200" y="558101"/>
            <a:ext cx="10515600" cy="697943"/>
          </a:xfrm>
        </p:spPr>
        <p:txBody>
          <a:bodyPr>
            <a:normAutofit/>
          </a:bodyPr>
          <a:lstStyle/>
          <a:p>
            <a:r>
              <a:rPr lang="hr-HR" sz="2400" dirty="0" err="1">
                <a:latin typeface="Arial Narrow" panose="020B0606020202030204" pitchFamily="34" charset="0"/>
              </a:rPr>
              <a:t>Let’s</a:t>
            </a:r>
            <a:r>
              <a:rPr lang="hr-HR" sz="2400" dirty="0">
                <a:latin typeface="Arial Narrow" panose="020B0606020202030204" pitchFamily="34" charset="0"/>
              </a:rPr>
              <a:t> </a:t>
            </a:r>
            <a:r>
              <a:rPr lang="hr-HR" sz="2400" dirty="0" err="1">
                <a:latin typeface="Arial Narrow" panose="020B0606020202030204" pitchFamily="34" charset="0"/>
              </a:rPr>
              <a:t>crunch</a:t>
            </a:r>
            <a:r>
              <a:rPr lang="hr-HR" sz="2400" dirty="0">
                <a:latin typeface="Arial Narrow" panose="020B0606020202030204" pitchFamily="34" charset="0"/>
              </a:rPr>
              <a:t> some more </a:t>
            </a:r>
            <a:r>
              <a:rPr lang="hr-HR" sz="2400" dirty="0" err="1">
                <a:latin typeface="Arial Narrow" panose="020B0606020202030204" pitchFamily="34" charset="0"/>
              </a:rPr>
              <a:t>numbers</a:t>
            </a:r>
            <a:endParaRPr lang="hr-HR" sz="2400" dirty="0">
              <a:latin typeface="Arial Narrow" panose="020B0606020202030204" pitchFamily="34" charset="0"/>
            </a:endParaRPr>
          </a:p>
        </p:txBody>
      </p:sp>
      <p:sp>
        <p:nvSpPr>
          <p:cNvPr id="9" name="Naslov 7">
            <a:extLst>
              <a:ext uri="{FF2B5EF4-FFF2-40B4-BE49-F238E27FC236}">
                <a16:creationId xmlns:a16="http://schemas.microsoft.com/office/drawing/2014/main" id="{940EBCCA-129A-4787-AF39-DA4D1C029D69}"/>
              </a:ext>
            </a:extLst>
          </p:cNvPr>
          <p:cNvSpPr txBox="1">
            <a:spLocks/>
          </p:cNvSpPr>
          <p:nvPr/>
        </p:nvSpPr>
        <p:spPr>
          <a:xfrm>
            <a:off x="838200" y="1268359"/>
            <a:ext cx="10034116" cy="697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solidFill>
                  <a:srgbClr val="002060"/>
                </a:solidFill>
                <a:latin typeface="Arial Narrow" panose="020B0606020202030204" pitchFamily="34" charset="0"/>
              </a:rPr>
              <a:t>INTERNATIONAL COOPERATION </a:t>
            </a:r>
            <a:r>
              <a:rPr lang="en-US" sz="3200" b="1" dirty="0">
                <a:solidFill>
                  <a:srgbClr val="002060"/>
                </a:solidFill>
                <a:latin typeface="Arial Narrow" panose="020B0606020202030204" pitchFamily="34" charset="0"/>
              </a:rPr>
              <a:t>AND ERASMUS+ </a:t>
            </a:r>
            <a:r>
              <a:rPr lang="hr-HR" sz="3200" b="1" dirty="0">
                <a:solidFill>
                  <a:srgbClr val="002060"/>
                </a:solidFill>
                <a:latin typeface="Arial Narrow" panose="020B0606020202030204" pitchFamily="34" charset="0"/>
              </a:rPr>
              <a:t>MOBILITY</a:t>
            </a:r>
          </a:p>
        </p:txBody>
      </p:sp>
      <p:sp>
        <p:nvSpPr>
          <p:cNvPr id="10" name="Pravokutnik 9">
            <a:extLst>
              <a:ext uri="{FF2B5EF4-FFF2-40B4-BE49-F238E27FC236}">
                <a16:creationId xmlns:a16="http://schemas.microsoft.com/office/drawing/2014/main" id="{1B202F6C-B883-46EA-AA3C-C0F537D20779}"/>
              </a:ext>
            </a:extLst>
          </p:cNvPr>
          <p:cNvSpPr/>
          <p:nvPr/>
        </p:nvSpPr>
        <p:spPr>
          <a:xfrm>
            <a:off x="838200" y="3347910"/>
            <a:ext cx="4386943" cy="1477328"/>
          </a:xfrm>
          <a:prstGeom prst="rect">
            <a:avLst/>
          </a:prstGeom>
        </p:spPr>
        <p:txBody>
          <a:bodyPr wrap="square">
            <a:spAutoFit/>
          </a:bodyPr>
          <a:lstStyle/>
          <a:p>
            <a:r>
              <a:rPr lang="hr-HR" b="1" dirty="0">
                <a:solidFill>
                  <a:srgbClr val="002060"/>
                </a:solidFill>
                <a:latin typeface="Arial Narrow" panose="020B0606020202030204" pitchFamily="34" charset="0"/>
              </a:rPr>
              <a:t>BILATERAL COOPERATION</a:t>
            </a:r>
          </a:p>
          <a:p>
            <a:endParaRPr lang="hr-HR" b="1" dirty="0">
              <a:solidFill>
                <a:srgbClr val="002060"/>
              </a:solidFill>
              <a:latin typeface="Arial Narrow" panose="020B0606020202030204" pitchFamily="34" charset="0"/>
            </a:endParaRPr>
          </a:p>
          <a:p>
            <a:pPr>
              <a:buFont typeface="Wingdings" panose="05000000000000000000" pitchFamily="2" charset="2"/>
              <a:buChar char="v"/>
            </a:pPr>
            <a:r>
              <a:rPr lang="hr-HR" b="1" dirty="0">
                <a:latin typeface="Arial Narrow" panose="020B0606020202030204" pitchFamily="34" charset="0"/>
              </a:rPr>
              <a:t> </a:t>
            </a:r>
            <a:r>
              <a:rPr lang="en-US" b="1" dirty="0">
                <a:latin typeface="Arial Narrow" panose="020B0606020202030204" pitchFamily="34" charset="0"/>
              </a:rPr>
              <a:t>84 bilateral agreements </a:t>
            </a:r>
            <a:r>
              <a:rPr lang="en-US" dirty="0">
                <a:latin typeface="Arial Narrow" panose="020B0606020202030204" pitchFamily="34" charset="0"/>
              </a:rPr>
              <a:t>with institutions from </a:t>
            </a:r>
            <a:r>
              <a:rPr lang="en-US" b="1" dirty="0">
                <a:latin typeface="Arial Narrow" panose="020B0606020202030204" pitchFamily="34" charset="0"/>
              </a:rPr>
              <a:t>32 countries </a:t>
            </a:r>
            <a:r>
              <a:rPr lang="en-US" dirty="0">
                <a:latin typeface="Arial Narrow" panose="020B0606020202030204" pitchFamily="34" charset="0"/>
              </a:rPr>
              <a:t>on </a:t>
            </a:r>
            <a:r>
              <a:rPr lang="en-US" b="1" dirty="0">
                <a:latin typeface="Arial Narrow" panose="020B0606020202030204" pitchFamily="34" charset="0"/>
              </a:rPr>
              <a:t>5 continents</a:t>
            </a:r>
          </a:p>
          <a:p>
            <a:pPr>
              <a:buFont typeface="Wingdings" panose="05000000000000000000" pitchFamily="2" charset="2"/>
              <a:buChar char="v"/>
            </a:pPr>
            <a:endParaRPr lang="hr-HR" dirty="0">
              <a:latin typeface="Arial Narrow" panose="020B0606020202030204" pitchFamily="34" charset="0"/>
            </a:endParaRPr>
          </a:p>
        </p:txBody>
      </p:sp>
      <p:sp>
        <p:nvSpPr>
          <p:cNvPr id="11" name="Pravokutnik 10">
            <a:extLst>
              <a:ext uri="{FF2B5EF4-FFF2-40B4-BE49-F238E27FC236}">
                <a16:creationId xmlns:a16="http://schemas.microsoft.com/office/drawing/2014/main" id="{A8CB93DF-2644-49C5-BF7C-E018918481AF}"/>
              </a:ext>
            </a:extLst>
          </p:cNvPr>
          <p:cNvSpPr/>
          <p:nvPr/>
        </p:nvSpPr>
        <p:spPr>
          <a:xfrm>
            <a:off x="729759" y="5653568"/>
            <a:ext cx="9821009" cy="646331"/>
          </a:xfrm>
          <a:prstGeom prst="rect">
            <a:avLst/>
          </a:prstGeom>
        </p:spPr>
        <p:txBody>
          <a:bodyPr wrap="square">
            <a:spAutoFit/>
          </a:bodyPr>
          <a:lstStyle/>
          <a:p>
            <a:r>
              <a:rPr lang="en-US" dirty="0">
                <a:latin typeface="Arial Narrow" panose="020B0606020202030204" pitchFamily="34" charset="0"/>
              </a:rPr>
              <a:t>These partnerships are vital to our success in offering our staff and students enriching experiences abroad, as well as welcoming colleagues and students from all over the world to our campus in Osijek.</a:t>
            </a:r>
            <a:endParaRPr lang="hr-HR" dirty="0">
              <a:latin typeface="Arial Narrow" panose="020B0606020202030204" pitchFamily="34" charset="0"/>
            </a:endParaRPr>
          </a:p>
        </p:txBody>
      </p:sp>
      <p:sp>
        <p:nvSpPr>
          <p:cNvPr id="13" name="Pravokutnik 12">
            <a:extLst>
              <a:ext uri="{FF2B5EF4-FFF2-40B4-BE49-F238E27FC236}">
                <a16:creationId xmlns:a16="http://schemas.microsoft.com/office/drawing/2014/main" id="{86642A5F-2BBA-4E49-BA94-97A5D92E47EC}"/>
              </a:ext>
            </a:extLst>
          </p:cNvPr>
          <p:cNvSpPr/>
          <p:nvPr/>
        </p:nvSpPr>
        <p:spPr>
          <a:xfrm>
            <a:off x="5770892" y="3347910"/>
            <a:ext cx="4906528" cy="1754326"/>
          </a:xfrm>
          <a:prstGeom prst="rect">
            <a:avLst/>
          </a:prstGeom>
        </p:spPr>
        <p:txBody>
          <a:bodyPr wrap="square">
            <a:spAutoFit/>
          </a:bodyPr>
          <a:lstStyle/>
          <a:p>
            <a:r>
              <a:rPr lang="en-US" b="1" dirty="0">
                <a:solidFill>
                  <a:srgbClr val="002060"/>
                </a:solidFill>
                <a:latin typeface="Arial Narrow" panose="020B0606020202030204" pitchFamily="34" charset="0"/>
              </a:rPr>
              <a:t>ERASMUS+</a:t>
            </a:r>
            <a:r>
              <a:rPr lang="en-US" dirty="0">
                <a:latin typeface="Arial Narrow" panose="020B0606020202030204" pitchFamily="34" charset="0"/>
              </a:rPr>
              <a:t> </a:t>
            </a:r>
            <a:endParaRPr lang="hr-HR" dirty="0">
              <a:latin typeface="Arial Narrow" panose="020B0606020202030204" pitchFamily="34" charset="0"/>
            </a:endParaRPr>
          </a:p>
          <a:p>
            <a:endParaRPr lang="en-US" dirty="0">
              <a:latin typeface="Arial Narrow" panose="020B0606020202030204" pitchFamily="34" charset="0"/>
            </a:endParaRPr>
          </a:p>
          <a:p>
            <a:pPr marL="285750" indent="-285750">
              <a:buFont typeface="Wingdings" panose="05000000000000000000" pitchFamily="2" charset="2"/>
              <a:buChar char="v"/>
            </a:pPr>
            <a:r>
              <a:rPr lang="hr-HR" b="1" dirty="0">
                <a:latin typeface="Arial Narrow" panose="020B0606020202030204" pitchFamily="34" charset="0"/>
              </a:rPr>
              <a:t>1000+</a:t>
            </a:r>
            <a:r>
              <a:rPr lang="en-US" b="1" dirty="0">
                <a:latin typeface="Arial Narrow" panose="020B0606020202030204" pitchFamily="34" charset="0"/>
              </a:rPr>
              <a:t> Erasmus+</a:t>
            </a:r>
            <a:r>
              <a:rPr lang="hr-HR" b="1" dirty="0">
                <a:latin typeface="Arial Narrow" panose="020B0606020202030204" pitchFamily="34" charset="0"/>
              </a:rPr>
              <a:t> </a:t>
            </a:r>
            <a:r>
              <a:rPr lang="en-US" b="1" dirty="0">
                <a:latin typeface="Arial Narrow" panose="020B0606020202030204" pitchFamily="34" charset="0"/>
              </a:rPr>
              <a:t>agreements</a:t>
            </a:r>
            <a:r>
              <a:rPr lang="en-US" dirty="0">
                <a:latin typeface="Arial Narrow" panose="020B0606020202030204" pitchFamily="34" charset="0"/>
              </a:rPr>
              <a:t> in </a:t>
            </a:r>
            <a:r>
              <a:rPr lang="en-US" b="1" dirty="0">
                <a:latin typeface="Arial Narrow" panose="020B0606020202030204" pitchFamily="34" charset="0"/>
              </a:rPr>
              <a:t>28 </a:t>
            </a:r>
            <a:r>
              <a:rPr lang="en-US" b="1" dirty="0" err="1">
                <a:latin typeface="Arial Narrow" panose="020B0606020202030204" pitchFamily="34" charset="0"/>
              </a:rPr>
              <a:t>Programme</a:t>
            </a:r>
            <a:r>
              <a:rPr lang="en-US" b="1" dirty="0">
                <a:latin typeface="Arial Narrow" panose="020B0606020202030204" pitchFamily="34" charset="0"/>
              </a:rPr>
              <a:t> countries </a:t>
            </a:r>
            <a:endParaRPr lang="hr-HR" b="1" dirty="0">
              <a:latin typeface="Arial Narrow" panose="020B0606020202030204" pitchFamily="34" charset="0"/>
            </a:endParaRPr>
          </a:p>
          <a:p>
            <a:pPr marL="285750" indent="-285750">
              <a:buFont typeface="Wingdings" panose="05000000000000000000" pitchFamily="2" charset="2"/>
              <a:buChar char="v"/>
            </a:pPr>
            <a:r>
              <a:rPr lang="hr-HR" b="1" dirty="0">
                <a:latin typeface="Arial Narrow" panose="020B0606020202030204" pitchFamily="34" charset="0"/>
              </a:rPr>
              <a:t>35</a:t>
            </a:r>
            <a:r>
              <a:rPr lang="en-US" b="1" dirty="0">
                <a:latin typeface="Arial Narrow" panose="020B0606020202030204" pitchFamily="34" charset="0"/>
              </a:rPr>
              <a:t> Erasmus+ agreements </a:t>
            </a:r>
            <a:r>
              <a:rPr lang="en-US" dirty="0">
                <a:latin typeface="Arial Narrow" panose="020B0606020202030204" pitchFamily="34" charset="0"/>
              </a:rPr>
              <a:t>with universities in Erasmus+ Partner countries </a:t>
            </a:r>
            <a:endParaRPr lang="hr-HR" dirty="0">
              <a:latin typeface="Arial Narrow" panose="020B0606020202030204" pitchFamily="34" charset="0"/>
            </a:endParaRPr>
          </a:p>
        </p:txBody>
      </p:sp>
    </p:spTree>
    <p:extLst>
      <p:ext uri="{BB962C8B-B14F-4D97-AF65-F5344CB8AC3E}">
        <p14:creationId xmlns:p14="http://schemas.microsoft.com/office/powerpoint/2010/main" val="3564229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F9DF28-15ED-4ACB-8C25-81A09931D5AB}"/>
              </a:ext>
            </a:extLst>
          </p:cNvPr>
          <p:cNvSpPr>
            <a:spLocks noGrp="1"/>
          </p:cNvSpPr>
          <p:nvPr>
            <p:ph type="title"/>
          </p:nvPr>
        </p:nvSpPr>
        <p:spPr>
          <a:xfrm>
            <a:off x="838200" y="786466"/>
            <a:ext cx="10515600" cy="1325563"/>
          </a:xfrm>
        </p:spPr>
        <p:txBody>
          <a:bodyPr/>
          <a:lstStyle/>
          <a:p>
            <a:r>
              <a:rPr lang="hr-HR" b="1" dirty="0">
                <a:solidFill>
                  <a:srgbClr val="002060"/>
                </a:solidFill>
                <a:latin typeface="Arial Narrow" panose="020B0606020202030204" pitchFamily="34" charset="0"/>
              </a:rPr>
              <a:t>COLOURS </a:t>
            </a:r>
            <a:r>
              <a:rPr lang="hr-HR" b="1" dirty="0" err="1">
                <a:solidFill>
                  <a:srgbClr val="002060"/>
                </a:solidFill>
                <a:latin typeface="Arial Narrow" panose="020B0606020202030204" pitchFamily="34" charset="0"/>
              </a:rPr>
              <a:t>project</a:t>
            </a:r>
            <a:r>
              <a:rPr lang="hr-HR" b="1" dirty="0">
                <a:solidFill>
                  <a:srgbClr val="002060"/>
                </a:solidFill>
                <a:latin typeface="Arial Narrow" panose="020B0606020202030204" pitchFamily="34" charset="0"/>
              </a:rPr>
              <a:t> </a:t>
            </a:r>
            <a:endParaRPr lang="hr-HR" dirty="0"/>
          </a:p>
        </p:txBody>
      </p:sp>
      <p:sp>
        <p:nvSpPr>
          <p:cNvPr id="4" name="Rezervirano mjesto podnožja 3">
            <a:extLst>
              <a:ext uri="{FF2B5EF4-FFF2-40B4-BE49-F238E27FC236}">
                <a16:creationId xmlns:a16="http://schemas.microsoft.com/office/drawing/2014/main" id="{3CDBBF72-620E-4547-966B-018043EA141C}"/>
              </a:ext>
            </a:extLst>
          </p:cNvPr>
          <p:cNvSpPr>
            <a:spLocks noGrp="1"/>
          </p:cNvSpPr>
          <p:nvPr>
            <p:ph type="ftr" sz="quarter" idx="11"/>
          </p:nvPr>
        </p:nvSpPr>
        <p:spPr/>
        <p:txBody>
          <a:bodyPr/>
          <a:lstStyle/>
          <a:p>
            <a:r>
              <a:rPr lang="hr-HR"/>
              <a:t>UNIOS, Erasmus+</a:t>
            </a:r>
          </a:p>
        </p:txBody>
      </p:sp>
      <p:sp>
        <p:nvSpPr>
          <p:cNvPr id="5" name="Rezervirano mjesto sadržaja 2">
            <a:extLst>
              <a:ext uri="{FF2B5EF4-FFF2-40B4-BE49-F238E27FC236}">
                <a16:creationId xmlns:a16="http://schemas.microsoft.com/office/drawing/2014/main" id="{B85D093A-EEEE-4E99-84BE-1C197A7F0D58}"/>
              </a:ext>
            </a:extLst>
          </p:cNvPr>
          <p:cNvSpPr>
            <a:spLocks noGrp="1"/>
          </p:cNvSpPr>
          <p:nvPr>
            <p:ph idx="1"/>
          </p:nvPr>
        </p:nvSpPr>
        <p:spPr>
          <a:xfrm>
            <a:off x="829235" y="2372472"/>
            <a:ext cx="10161494" cy="830356"/>
          </a:xfrm>
        </p:spPr>
        <p:txBody>
          <a:bodyPr>
            <a:normAutofit/>
          </a:bodyPr>
          <a:lstStyle/>
          <a:p>
            <a:pPr marL="0" indent="0">
              <a:buNone/>
            </a:pPr>
            <a:r>
              <a:rPr lang="en-US" sz="2000" dirty="0">
                <a:latin typeface="Arial Narrow" panose="020B0606020202030204" pitchFamily="34" charset="0"/>
              </a:rPr>
              <a:t>The University </a:t>
            </a:r>
            <a:r>
              <a:rPr lang="hr-HR" sz="2000" dirty="0" err="1">
                <a:latin typeface="Arial Narrow" panose="020B0606020202030204" pitchFamily="34" charset="0"/>
              </a:rPr>
              <a:t>of</a:t>
            </a:r>
            <a:r>
              <a:rPr lang="hr-HR" sz="2000" dirty="0">
                <a:latin typeface="Arial Narrow" panose="020B0606020202030204" pitchFamily="34" charset="0"/>
              </a:rPr>
              <a:t> Osijek</a:t>
            </a:r>
            <a:r>
              <a:rPr lang="en-US" sz="2000" dirty="0">
                <a:latin typeface="Arial Narrow" panose="020B0606020202030204" pitchFamily="34" charset="0"/>
              </a:rPr>
              <a:t> </a:t>
            </a:r>
            <a:r>
              <a:rPr lang="hr-HR" sz="2000" dirty="0" err="1">
                <a:latin typeface="Arial Narrow" panose="020B0606020202030204" pitchFamily="34" charset="0"/>
              </a:rPr>
              <a:t>has</a:t>
            </a:r>
            <a:r>
              <a:rPr lang="hr-HR" sz="2000" dirty="0">
                <a:latin typeface="Arial Narrow" panose="020B0606020202030204" pitchFamily="34" charset="0"/>
              </a:rPr>
              <a:t> </a:t>
            </a:r>
            <a:r>
              <a:rPr lang="hr-HR" sz="2000" dirty="0" err="1">
                <a:latin typeface="Arial Narrow" panose="020B0606020202030204" pitchFamily="34" charset="0"/>
              </a:rPr>
              <a:t>become</a:t>
            </a:r>
            <a:r>
              <a:rPr lang="hr-HR" sz="2000" dirty="0">
                <a:latin typeface="Arial Narrow" panose="020B0606020202030204" pitchFamily="34" charset="0"/>
              </a:rPr>
              <a:t> a </a:t>
            </a:r>
            <a:r>
              <a:rPr lang="hr-HR" sz="2000" dirty="0" err="1">
                <a:latin typeface="Arial Narrow" panose="020B0606020202030204" pitchFamily="34" charset="0"/>
              </a:rPr>
              <a:t>part</a:t>
            </a:r>
            <a:r>
              <a:rPr lang="hr-HR" sz="2000" dirty="0">
                <a:latin typeface="Arial Narrow" panose="020B0606020202030204" pitchFamily="34" charset="0"/>
              </a:rPr>
              <a:t> </a:t>
            </a:r>
            <a:r>
              <a:rPr lang="hr-HR" sz="2000" dirty="0" err="1">
                <a:latin typeface="Arial Narrow" panose="020B0606020202030204" pitchFamily="34" charset="0"/>
              </a:rPr>
              <a:t>of</a:t>
            </a:r>
            <a:r>
              <a:rPr lang="hr-HR" sz="2000" dirty="0">
                <a:latin typeface="Arial Narrow" panose="020B0606020202030204" pitchFamily="34" charset="0"/>
              </a:rPr>
              <a:t> </a:t>
            </a:r>
            <a:r>
              <a:rPr lang="en-US" sz="2000" dirty="0">
                <a:latin typeface="Arial Narrow" panose="020B0606020202030204" pitchFamily="34" charset="0"/>
              </a:rPr>
              <a:t>the European </a:t>
            </a:r>
            <a:r>
              <a:rPr lang="hr-HR" sz="2000" dirty="0" err="1">
                <a:latin typeface="Arial Narrow" panose="020B0606020202030204" pitchFamily="34" charset="0"/>
              </a:rPr>
              <a:t>university</a:t>
            </a:r>
            <a:r>
              <a:rPr lang="hr-HR" sz="2000" dirty="0">
                <a:latin typeface="Arial Narrow" panose="020B0606020202030204" pitchFamily="34" charset="0"/>
              </a:rPr>
              <a:t> </a:t>
            </a:r>
            <a:r>
              <a:rPr lang="hr-HR" sz="2000" dirty="0" err="1">
                <a:latin typeface="Arial Narrow" panose="020B0606020202030204" pitchFamily="34" charset="0"/>
              </a:rPr>
              <a:t>alliance</a:t>
            </a:r>
            <a:r>
              <a:rPr lang="hr-HR" sz="2000" dirty="0">
                <a:latin typeface="Arial Narrow" panose="020B0606020202030204" pitchFamily="34" charset="0"/>
              </a:rPr>
              <a:t> </a:t>
            </a:r>
            <a:r>
              <a:rPr lang="en-US" sz="2000" dirty="0">
                <a:latin typeface="Arial Narrow" panose="020B0606020202030204" pitchFamily="34" charset="0"/>
              </a:rPr>
              <a:t>called COLOURS. In a project that will last four years, the University </a:t>
            </a:r>
            <a:r>
              <a:rPr lang="hr-HR" sz="2000" dirty="0" err="1">
                <a:latin typeface="Arial Narrow" panose="020B0606020202030204" pitchFamily="34" charset="0"/>
              </a:rPr>
              <a:t>will</a:t>
            </a:r>
            <a:r>
              <a:rPr lang="hr-HR" sz="2000" dirty="0">
                <a:latin typeface="Arial Narrow" panose="020B0606020202030204" pitchFamily="34" charset="0"/>
              </a:rPr>
              <a:t> </a:t>
            </a:r>
            <a:r>
              <a:rPr lang="hr-HR" sz="2000" dirty="0" err="1">
                <a:latin typeface="Arial Narrow" panose="020B0606020202030204" pitchFamily="34" charset="0"/>
              </a:rPr>
              <a:t>be</a:t>
            </a:r>
            <a:r>
              <a:rPr lang="hr-HR" sz="2000" dirty="0">
                <a:latin typeface="Arial Narrow" panose="020B0606020202030204" pitchFamily="34" charset="0"/>
              </a:rPr>
              <a:t> </a:t>
            </a:r>
            <a:r>
              <a:rPr lang="hr-HR" sz="2000" dirty="0" err="1">
                <a:latin typeface="Arial Narrow" panose="020B0606020202030204" pitchFamily="34" charset="0"/>
              </a:rPr>
              <a:t>cooperating</a:t>
            </a:r>
            <a:r>
              <a:rPr lang="hr-HR" sz="2000" dirty="0">
                <a:latin typeface="Arial Narrow" panose="020B0606020202030204" pitchFamily="34" charset="0"/>
              </a:rPr>
              <a:t> </a:t>
            </a:r>
            <a:r>
              <a:rPr lang="en-US" sz="2000" dirty="0">
                <a:latin typeface="Arial Narrow" panose="020B0606020202030204" pitchFamily="34" charset="0"/>
              </a:rPr>
              <a:t>with eight partners:</a:t>
            </a:r>
            <a:endParaRPr lang="hr-HR" sz="2000" dirty="0">
              <a:latin typeface="Arial Narrow" panose="020B0606020202030204" pitchFamily="34" charset="0"/>
            </a:endParaRPr>
          </a:p>
        </p:txBody>
      </p:sp>
      <p:pic>
        <p:nvPicPr>
          <p:cNvPr id="1026" name="Picture 2" descr="https://www.unios.hr/wp-content/uploads/2023/11/Colours-logo.jpg">
            <a:extLst>
              <a:ext uri="{FF2B5EF4-FFF2-40B4-BE49-F238E27FC236}">
                <a16:creationId xmlns:a16="http://schemas.microsoft.com/office/drawing/2014/main" id="{352CFEC3-71AF-42FC-A996-98E6883CA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0705" y="136525"/>
            <a:ext cx="4428565" cy="1771426"/>
          </a:xfrm>
          <a:prstGeom prst="rect">
            <a:avLst/>
          </a:prstGeom>
          <a:noFill/>
          <a:extLst>
            <a:ext uri="{909E8E84-426E-40DD-AFC4-6F175D3DCCD1}">
              <a14:hiddenFill xmlns:a14="http://schemas.microsoft.com/office/drawing/2010/main">
                <a:solidFill>
                  <a:srgbClr val="FFFFFF"/>
                </a:solidFill>
              </a14:hiddenFill>
            </a:ext>
          </a:extLst>
        </p:spPr>
      </p:pic>
      <p:sp>
        <p:nvSpPr>
          <p:cNvPr id="7" name="Rezervirano mjesto sadržaja 2">
            <a:extLst>
              <a:ext uri="{FF2B5EF4-FFF2-40B4-BE49-F238E27FC236}">
                <a16:creationId xmlns:a16="http://schemas.microsoft.com/office/drawing/2014/main" id="{AC7D912C-D931-4A69-93B4-90A33738ECEC}"/>
              </a:ext>
            </a:extLst>
          </p:cNvPr>
          <p:cNvSpPr txBox="1">
            <a:spLocks/>
          </p:cNvSpPr>
          <p:nvPr/>
        </p:nvSpPr>
        <p:spPr>
          <a:xfrm>
            <a:off x="838200" y="3202828"/>
            <a:ext cx="5024718" cy="303903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000" dirty="0">
                <a:latin typeface="Arial Narrow" panose="020B0606020202030204" pitchFamily="34" charset="0"/>
              </a:rPr>
              <a:t>University of Paderborn (</a:t>
            </a:r>
            <a:r>
              <a:rPr lang="hr-HR" sz="2000" dirty="0" err="1">
                <a:latin typeface="Arial Narrow" panose="020B0606020202030204" pitchFamily="34" charset="0"/>
              </a:rPr>
              <a:t>Germ</a:t>
            </a:r>
            <a:r>
              <a:rPr lang="en-US" sz="2000" dirty="0">
                <a:latin typeface="Arial Narrow" panose="020B0606020202030204" pitchFamily="34" charset="0"/>
              </a:rPr>
              <a:t>a</a:t>
            </a:r>
            <a:r>
              <a:rPr lang="hr-HR" sz="2000" dirty="0" err="1">
                <a:latin typeface="Arial Narrow" panose="020B0606020202030204" pitchFamily="34" charset="0"/>
              </a:rPr>
              <a:t>ny</a:t>
            </a:r>
            <a:r>
              <a:rPr lang="en-US" sz="2000" dirty="0">
                <a:latin typeface="Arial Narrow" panose="020B0606020202030204" pitchFamily="34" charset="0"/>
              </a:rPr>
              <a:t>) – </a:t>
            </a:r>
            <a:r>
              <a:rPr lang="hr-HR" sz="2000" dirty="0" err="1">
                <a:latin typeface="Arial Narrow" panose="020B0606020202030204" pitchFamily="34" charset="0"/>
              </a:rPr>
              <a:t>project</a:t>
            </a:r>
            <a:r>
              <a:rPr lang="hr-HR" sz="2000" dirty="0">
                <a:latin typeface="Arial Narrow" panose="020B0606020202030204" pitchFamily="34" charset="0"/>
              </a:rPr>
              <a:t> </a:t>
            </a:r>
            <a:r>
              <a:rPr lang="hr-HR" sz="2000" dirty="0" err="1">
                <a:latin typeface="Arial Narrow" panose="020B0606020202030204" pitchFamily="34" charset="0"/>
              </a:rPr>
              <a:t>coordinator</a:t>
            </a:r>
            <a:endParaRPr lang="en-US" sz="2000" dirty="0">
              <a:latin typeface="Arial Narrow" panose="020B0606020202030204" pitchFamily="34" charset="0"/>
            </a:endParaRPr>
          </a:p>
          <a:p>
            <a:pPr>
              <a:spcBef>
                <a:spcPts val="600"/>
              </a:spcBef>
            </a:pPr>
            <a:r>
              <a:rPr lang="en-US" sz="2000" dirty="0">
                <a:latin typeface="Arial Narrow" panose="020B0606020202030204" pitchFamily="34" charset="0"/>
              </a:rPr>
              <a:t>Le Mans University (Fran</a:t>
            </a:r>
            <a:r>
              <a:rPr lang="hr-HR" sz="2000" dirty="0" err="1">
                <a:latin typeface="Arial Narrow" panose="020B0606020202030204" pitchFamily="34" charset="0"/>
              </a:rPr>
              <a:t>ce</a:t>
            </a:r>
            <a:r>
              <a:rPr lang="en-US" sz="2000" dirty="0">
                <a:latin typeface="Arial Narrow" panose="020B0606020202030204" pitchFamily="34" charset="0"/>
              </a:rPr>
              <a:t>)</a:t>
            </a:r>
          </a:p>
          <a:p>
            <a:pPr>
              <a:spcBef>
                <a:spcPts val="600"/>
              </a:spcBef>
            </a:pPr>
            <a:r>
              <a:rPr lang="en-US" sz="2000" dirty="0">
                <a:latin typeface="Arial Narrow" panose="020B0606020202030204" pitchFamily="34" charset="0"/>
              </a:rPr>
              <a:t>University of Castilla-La Mancha (</a:t>
            </a:r>
            <a:r>
              <a:rPr lang="hr-HR" sz="2000" dirty="0">
                <a:latin typeface="Arial Narrow" panose="020B0606020202030204" pitchFamily="34" charset="0"/>
              </a:rPr>
              <a:t>Spain</a:t>
            </a:r>
            <a:r>
              <a:rPr lang="en-US" sz="2000" dirty="0">
                <a:latin typeface="Arial Narrow" panose="020B0606020202030204" pitchFamily="34" charset="0"/>
              </a:rPr>
              <a:t>)</a:t>
            </a:r>
          </a:p>
          <a:p>
            <a:pPr>
              <a:spcBef>
                <a:spcPts val="600"/>
              </a:spcBef>
            </a:pPr>
            <a:r>
              <a:rPr lang="en-US" sz="2000" dirty="0">
                <a:latin typeface="Arial Narrow" panose="020B0606020202030204" pitchFamily="34" charset="0"/>
              </a:rPr>
              <a:t>University of Ferrara (Ital</a:t>
            </a:r>
            <a:r>
              <a:rPr lang="hr-HR" sz="2000" dirty="0">
                <a:latin typeface="Arial Narrow" panose="020B0606020202030204" pitchFamily="34" charset="0"/>
              </a:rPr>
              <a:t>y</a:t>
            </a:r>
            <a:r>
              <a:rPr lang="en-US" sz="2000" dirty="0">
                <a:latin typeface="Arial Narrow" panose="020B0606020202030204" pitchFamily="34" charset="0"/>
              </a:rPr>
              <a:t>)</a:t>
            </a:r>
          </a:p>
          <a:p>
            <a:pPr>
              <a:spcBef>
                <a:spcPts val="600"/>
              </a:spcBef>
            </a:pPr>
            <a:r>
              <a:rPr lang="en-US" sz="2000" dirty="0">
                <a:latin typeface="Arial Narrow" panose="020B0606020202030204" pitchFamily="34" charset="0"/>
              </a:rPr>
              <a:t>Kristianstad University (</a:t>
            </a:r>
            <a:r>
              <a:rPr lang="hr-HR" sz="2000" dirty="0" err="1">
                <a:latin typeface="Arial Narrow" panose="020B0606020202030204" pitchFamily="34" charset="0"/>
              </a:rPr>
              <a:t>Sweden</a:t>
            </a:r>
            <a:r>
              <a:rPr lang="en-US" sz="2000" dirty="0">
                <a:latin typeface="Arial Narrow" panose="020B0606020202030204" pitchFamily="34" charset="0"/>
              </a:rPr>
              <a:t>)</a:t>
            </a:r>
          </a:p>
          <a:p>
            <a:pPr>
              <a:spcBef>
                <a:spcPts val="600"/>
              </a:spcBef>
            </a:pPr>
            <a:r>
              <a:rPr lang="en-US" sz="2000" dirty="0">
                <a:latin typeface="Arial Narrow" panose="020B0606020202030204" pitchFamily="34" charset="0"/>
              </a:rPr>
              <a:t>Jan </a:t>
            </a:r>
            <a:r>
              <a:rPr lang="en-US" sz="2000" dirty="0" err="1">
                <a:latin typeface="Arial Narrow" panose="020B0606020202030204" pitchFamily="34" charset="0"/>
              </a:rPr>
              <a:t>Dlugosz</a:t>
            </a:r>
            <a:r>
              <a:rPr lang="en-US" sz="2000" dirty="0">
                <a:latin typeface="Arial Narrow" panose="020B0606020202030204" pitchFamily="34" charset="0"/>
              </a:rPr>
              <a:t> University (</a:t>
            </a:r>
            <a:r>
              <a:rPr lang="hr-HR" sz="2000" dirty="0" err="1">
                <a:latin typeface="Arial Narrow" panose="020B0606020202030204" pitchFamily="34" charset="0"/>
              </a:rPr>
              <a:t>Poland</a:t>
            </a:r>
            <a:r>
              <a:rPr lang="en-US" sz="2000" dirty="0">
                <a:latin typeface="Arial Narrow" panose="020B0606020202030204" pitchFamily="34" charset="0"/>
              </a:rPr>
              <a:t>)</a:t>
            </a:r>
          </a:p>
          <a:p>
            <a:pPr>
              <a:spcBef>
                <a:spcPts val="600"/>
              </a:spcBef>
            </a:pPr>
            <a:r>
              <a:rPr lang="en-US" sz="2000" dirty="0">
                <a:latin typeface="Arial Narrow" panose="020B0606020202030204" pitchFamily="34" charset="0"/>
              </a:rPr>
              <a:t>University St </a:t>
            </a:r>
            <a:r>
              <a:rPr lang="en-US" sz="2000" dirty="0" err="1">
                <a:latin typeface="Arial Narrow" panose="020B0606020202030204" pitchFamily="34" charset="0"/>
              </a:rPr>
              <a:t>Kliment</a:t>
            </a:r>
            <a:r>
              <a:rPr lang="en-US" sz="2000" dirty="0">
                <a:latin typeface="Arial Narrow" panose="020B0606020202030204" pitchFamily="34" charset="0"/>
              </a:rPr>
              <a:t> </a:t>
            </a:r>
            <a:r>
              <a:rPr lang="en-US" sz="2000" dirty="0" err="1">
                <a:latin typeface="Arial Narrow" panose="020B0606020202030204" pitchFamily="34" charset="0"/>
              </a:rPr>
              <a:t>Ohridski</a:t>
            </a:r>
            <a:r>
              <a:rPr lang="en-US" sz="2000" dirty="0">
                <a:latin typeface="Arial Narrow" panose="020B0606020202030204" pitchFamily="34" charset="0"/>
              </a:rPr>
              <a:t> Bitola (</a:t>
            </a:r>
            <a:r>
              <a:rPr lang="hr-HR" sz="2000" dirty="0">
                <a:latin typeface="Arial Narrow" panose="020B0606020202030204" pitchFamily="34" charset="0"/>
              </a:rPr>
              <a:t>North </a:t>
            </a:r>
            <a:r>
              <a:rPr lang="hr-HR" sz="2000" dirty="0" err="1">
                <a:latin typeface="Arial Narrow" panose="020B0606020202030204" pitchFamily="34" charset="0"/>
              </a:rPr>
              <a:t>Macedonia</a:t>
            </a:r>
            <a:r>
              <a:rPr lang="en-US" sz="2000" dirty="0">
                <a:latin typeface="Arial Narrow" panose="020B0606020202030204" pitchFamily="34" charset="0"/>
              </a:rPr>
              <a:t>)</a:t>
            </a:r>
          </a:p>
          <a:p>
            <a:pPr>
              <a:spcBef>
                <a:spcPts val="600"/>
              </a:spcBef>
            </a:pPr>
            <a:r>
              <a:rPr lang="en-US" sz="2000" dirty="0" err="1">
                <a:latin typeface="Arial Narrow" panose="020B0606020202030204" pitchFamily="34" charset="0"/>
              </a:rPr>
              <a:t>Ventspils</a:t>
            </a:r>
            <a:r>
              <a:rPr lang="en-US" sz="2000" dirty="0">
                <a:latin typeface="Arial Narrow" panose="020B0606020202030204" pitchFamily="34" charset="0"/>
              </a:rPr>
              <a:t> University of Applied Sciences (Latvia)</a:t>
            </a:r>
            <a:endParaRPr lang="hr-HR" sz="2000" dirty="0">
              <a:latin typeface="Arial Narrow" panose="020B0606020202030204" pitchFamily="34" charset="0"/>
            </a:endParaRPr>
          </a:p>
        </p:txBody>
      </p:sp>
      <p:sp>
        <p:nvSpPr>
          <p:cNvPr id="8" name="Rezervirano mjesto sadržaja 2">
            <a:extLst>
              <a:ext uri="{FF2B5EF4-FFF2-40B4-BE49-F238E27FC236}">
                <a16:creationId xmlns:a16="http://schemas.microsoft.com/office/drawing/2014/main" id="{9661005F-078B-41EB-9964-2F7334E14DDE}"/>
              </a:ext>
            </a:extLst>
          </p:cNvPr>
          <p:cNvSpPr txBox="1">
            <a:spLocks/>
          </p:cNvSpPr>
          <p:nvPr/>
        </p:nvSpPr>
        <p:spPr>
          <a:xfrm>
            <a:off x="6786282" y="3516779"/>
            <a:ext cx="4204447" cy="2525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000" dirty="0">
                <a:latin typeface="Arial Narrow" panose="020B0606020202030204" pitchFamily="34" charset="0"/>
              </a:rPr>
              <a:t>All the universities in the network are strong regional universities</a:t>
            </a:r>
            <a:r>
              <a:rPr lang="hr-HR" sz="2000" dirty="0">
                <a:latin typeface="Arial Narrow" panose="020B0606020202030204" pitchFamily="34" charset="0"/>
              </a:rPr>
              <a:t>, </a:t>
            </a:r>
            <a:r>
              <a:rPr lang="hr-HR" sz="2000" dirty="0" err="1">
                <a:latin typeface="Arial Narrow" panose="020B0606020202030204" pitchFamily="34" charset="0"/>
              </a:rPr>
              <a:t>centers</a:t>
            </a:r>
            <a:r>
              <a:rPr lang="hr-HR" sz="2000" dirty="0">
                <a:latin typeface="Arial Narrow" panose="020B0606020202030204" pitchFamily="34" charset="0"/>
              </a:rPr>
              <a:t> </a:t>
            </a:r>
            <a:r>
              <a:rPr lang="hr-HR" sz="2000" dirty="0" err="1">
                <a:latin typeface="Arial Narrow" panose="020B0606020202030204" pitchFamily="34" charset="0"/>
              </a:rPr>
              <a:t>of</a:t>
            </a:r>
            <a:r>
              <a:rPr lang="hr-HR" sz="2000" dirty="0">
                <a:latin typeface="Arial Narrow" panose="020B0606020202030204" pitchFamily="34" charset="0"/>
              </a:rPr>
              <a:t> </a:t>
            </a:r>
            <a:r>
              <a:rPr lang="en-US" sz="2000" dirty="0">
                <a:latin typeface="Arial Narrow" panose="020B0606020202030204" pitchFamily="34" charset="0"/>
              </a:rPr>
              <a:t>innovation and research in their regions, join</a:t>
            </a:r>
            <a:r>
              <a:rPr lang="hr-HR" sz="2000" dirty="0" err="1">
                <a:latin typeface="Arial Narrow" panose="020B0606020202030204" pitchFamily="34" charset="0"/>
              </a:rPr>
              <a:t>ing</a:t>
            </a:r>
            <a:r>
              <a:rPr lang="en-US" sz="2000" dirty="0">
                <a:latin typeface="Arial Narrow" panose="020B0606020202030204" pitchFamily="34" charset="0"/>
              </a:rPr>
              <a:t> together with the goal of sustainable and balanced development of European regions and their </a:t>
            </a:r>
            <a:r>
              <a:rPr lang="hr-HR" sz="2000" dirty="0" err="1">
                <a:latin typeface="Arial Narrow" panose="020B0606020202030204" pitchFamily="34" charset="0"/>
              </a:rPr>
              <a:t>trifold</a:t>
            </a:r>
            <a:r>
              <a:rPr lang="en-US" sz="2000" dirty="0">
                <a:latin typeface="Arial Narrow" panose="020B0606020202030204" pitchFamily="34" charset="0"/>
              </a:rPr>
              <a:t> transformation – green, digital and social.</a:t>
            </a:r>
            <a:endParaRPr lang="hr-HR" sz="2000" dirty="0">
              <a:latin typeface="Arial Narrow" panose="020B0606020202030204" pitchFamily="34" charset="0"/>
            </a:endParaRPr>
          </a:p>
        </p:txBody>
      </p:sp>
    </p:spTree>
    <p:extLst>
      <p:ext uri="{BB962C8B-B14F-4D97-AF65-F5344CB8AC3E}">
        <p14:creationId xmlns:p14="http://schemas.microsoft.com/office/powerpoint/2010/main" val="3665147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525767" y="2139555"/>
            <a:ext cx="10658984" cy="941616"/>
          </a:xfrm>
        </p:spPr>
        <p:txBody>
          <a:bodyPr>
            <a:normAutofit/>
          </a:bodyPr>
          <a:lstStyle/>
          <a:p>
            <a:pPr marL="0" indent="0">
              <a:buNone/>
            </a:pPr>
            <a:r>
              <a:rPr lang="hr-HR" sz="2000" dirty="0">
                <a:latin typeface="Arial Narrow" panose="020B0606020202030204" pitchFamily="34" charset="0"/>
              </a:rPr>
              <a:t>At </a:t>
            </a:r>
            <a:r>
              <a:rPr lang="hr-HR" sz="2000" dirty="0" err="1">
                <a:latin typeface="Arial Narrow" panose="020B0606020202030204" pitchFamily="34" charset="0"/>
              </a:rPr>
              <a:t>the</a:t>
            </a:r>
            <a:r>
              <a:rPr lang="hr-HR" sz="2000" dirty="0">
                <a:latin typeface="Arial Narrow" panose="020B0606020202030204" pitchFamily="34" charset="0"/>
              </a:rPr>
              <a:t> University </a:t>
            </a:r>
            <a:r>
              <a:rPr lang="hr-HR" sz="2000" dirty="0" err="1">
                <a:latin typeface="Arial Narrow" panose="020B0606020202030204" pitchFamily="34" charset="0"/>
              </a:rPr>
              <a:t>of</a:t>
            </a:r>
            <a:r>
              <a:rPr lang="hr-HR" sz="2000" dirty="0">
                <a:latin typeface="Arial Narrow" panose="020B0606020202030204" pitchFamily="34" charset="0"/>
              </a:rPr>
              <a:t> Osijek, </a:t>
            </a:r>
            <a:r>
              <a:rPr lang="hr-HR" sz="2000" dirty="0" err="1">
                <a:latin typeface="Arial Narrow" panose="020B0606020202030204" pitchFamily="34" charset="0"/>
              </a:rPr>
              <a:t>Eramus</a:t>
            </a:r>
            <a:r>
              <a:rPr lang="hr-HR" sz="2000" dirty="0">
                <a:latin typeface="Arial Narrow" panose="020B0606020202030204" pitchFamily="34" charset="0"/>
              </a:rPr>
              <a:t>+ </a:t>
            </a:r>
            <a:r>
              <a:rPr lang="hr-HR" sz="2000" dirty="0" err="1">
                <a:latin typeface="Arial Narrow" panose="020B0606020202030204" pitchFamily="34" charset="0"/>
              </a:rPr>
              <a:t>mobilities</a:t>
            </a:r>
            <a:r>
              <a:rPr lang="hr-HR" sz="2000" dirty="0">
                <a:latin typeface="Arial Narrow" panose="020B0606020202030204" pitchFamily="34" charset="0"/>
              </a:rPr>
              <a:t> are </a:t>
            </a:r>
            <a:r>
              <a:rPr lang="hr-HR" sz="2000" dirty="0" err="1">
                <a:latin typeface="Arial Narrow" panose="020B0606020202030204" pitchFamily="34" charset="0"/>
              </a:rPr>
              <a:t>very</a:t>
            </a:r>
            <a:r>
              <a:rPr lang="hr-HR" sz="2000" dirty="0">
                <a:latin typeface="Arial Narrow" panose="020B0606020202030204" pitchFamily="34" charset="0"/>
              </a:rPr>
              <a:t> </a:t>
            </a:r>
            <a:r>
              <a:rPr lang="hr-HR" sz="2000" dirty="0" err="1">
                <a:latin typeface="Arial Narrow" panose="020B0606020202030204" pitchFamily="34" charset="0"/>
              </a:rPr>
              <a:t>popular</a:t>
            </a:r>
            <a:r>
              <a:rPr lang="hr-HR" sz="2000" dirty="0">
                <a:latin typeface="Arial Narrow" panose="020B0606020202030204" pitchFamily="34" charset="0"/>
              </a:rPr>
              <a:t> </a:t>
            </a:r>
            <a:r>
              <a:rPr lang="hr-HR" sz="2000" dirty="0" err="1">
                <a:latin typeface="Arial Narrow" panose="020B0606020202030204" pitchFamily="34" charset="0"/>
              </a:rPr>
              <a:t>not</a:t>
            </a:r>
            <a:r>
              <a:rPr lang="hr-HR" sz="2000" dirty="0">
                <a:latin typeface="Arial Narrow" panose="020B0606020202030204" pitchFamily="34" charset="0"/>
              </a:rPr>
              <a:t> </a:t>
            </a:r>
            <a:r>
              <a:rPr lang="hr-HR" sz="2000" dirty="0" err="1">
                <a:latin typeface="Arial Narrow" panose="020B0606020202030204" pitchFamily="34" charset="0"/>
              </a:rPr>
              <a:t>only</a:t>
            </a:r>
            <a:r>
              <a:rPr lang="hr-HR" sz="2000" dirty="0">
                <a:latin typeface="Arial Narrow" panose="020B0606020202030204" pitchFamily="34" charset="0"/>
              </a:rPr>
              <a:t> </a:t>
            </a:r>
            <a:r>
              <a:rPr lang="hr-HR" sz="2000" dirty="0" err="1">
                <a:latin typeface="Arial Narrow" panose="020B0606020202030204" pitchFamily="34" charset="0"/>
              </a:rPr>
              <a:t>among</a:t>
            </a:r>
            <a:r>
              <a:rPr lang="hr-HR" sz="2000" dirty="0">
                <a:latin typeface="Arial Narrow" panose="020B0606020202030204" pitchFamily="34" charset="0"/>
              </a:rPr>
              <a:t> </a:t>
            </a:r>
            <a:r>
              <a:rPr lang="hr-HR" sz="2000" dirty="0" err="1">
                <a:latin typeface="Arial Narrow" panose="020B0606020202030204" pitchFamily="34" charset="0"/>
              </a:rPr>
              <a:t>our</a:t>
            </a:r>
            <a:r>
              <a:rPr lang="hr-HR" sz="2000" dirty="0">
                <a:latin typeface="Arial Narrow" panose="020B0606020202030204" pitchFamily="34" charset="0"/>
              </a:rPr>
              <a:t> </a:t>
            </a:r>
            <a:r>
              <a:rPr lang="hr-HR" sz="2000" dirty="0" err="1">
                <a:latin typeface="Arial Narrow" panose="020B0606020202030204" pitchFamily="34" charset="0"/>
              </a:rPr>
              <a:t>students</a:t>
            </a:r>
            <a:r>
              <a:rPr lang="hr-HR" sz="2000" dirty="0">
                <a:latin typeface="Arial Narrow" panose="020B0606020202030204" pitchFamily="34" charset="0"/>
              </a:rPr>
              <a:t>, but </a:t>
            </a:r>
            <a:r>
              <a:rPr lang="hr-HR" sz="2000" dirty="0" err="1">
                <a:latin typeface="Arial Narrow" panose="020B0606020202030204" pitchFamily="34" charset="0"/>
              </a:rPr>
              <a:t>also</a:t>
            </a:r>
            <a:r>
              <a:rPr lang="hr-HR" sz="2000" dirty="0">
                <a:latin typeface="Arial Narrow" panose="020B0606020202030204" pitchFamily="34" charset="0"/>
              </a:rPr>
              <a:t> </a:t>
            </a:r>
            <a:r>
              <a:rPr lang="hr-HR" sz="2000" dirty="0" err="1">
                <a:latin typeface="Arial Narrow" panose="020B0606020202030204" pitchFamily="34" charset="0"/>
              </a:rPr>
              <a:t>among</a:t>
            </a:r>
            <a:r>
              <a:rPr lang="hr-HR" sz="2000" dirty="0">
                <a:latin typeface="Arial Narrow" panose="020B0606020202030204" pitchFamily="34" charset="0"/>
              </a:rPr>
              <a:t> </a:t>
            </a:r>
            <a:r>
              <a:rPr lang="hr-HR" sz="2000" dirty="0" err="1">
                <a:latin typeface="Arial Narrow" panose="020B0606020202030204" pitchFamily="34" charset="0"/>
              </a:rPr>
              <a:t>our</a:t>
            </a:r>
            <a:r>
              <a:rPr lang="hr-HR" sz="2000" dirty="0">
                <a:latin typeface="Arial Narrow" panose="020B0606020202030204" pitchFamily="34" charset="0"/>
              </a:rPr>
              <a:t> </a:t>
            </a:r>
            <a:r>
              <a:rPr lang="hr-HR" sz="2000" dirty="0" err="1">
                <a:latin typeface="Arial Narrow" panose="020B0606020202030204" pitchFamily="34" charset="0"/>
              </a:rPr>
              <a:t>staff</a:t>
            </a:r>
            <a:r>
              <a:rPr lang="hr-HR" sz="2000" dirty="0">
                <a:latin typeface="Arial Narrow" panose="020B0606020202030204" pitchFamily="34" charset="0"/>
              </a:rPr>
              <a:t>, </a:t>
            </a:r>
            <a:r>
              <a:rPr lang="hr-HR" sz="2000" dirty="0" err="1">
                <a:latin typeface="Arial Narrow" panose="020B0606020202030204" pitchFamily="34" charset="0"/>
              </a:rPr>
              <a:t>both</a:t>
            </a:r>
            <a:r>
              <a:rPr lang="hr-HR" sz="2000" dirty="0">
                <a:latin typeface="Arial Narrow" panose="020B0606020202030204" pitchFamily="34" charset="0"/>
              </a:rPr>
              <a:t> </a:t>
            </a:r>
            <a:r>
              <a:rPr lang="hr-HR" sz="2000" dirty="0" err="1">
                <a:latin typeface="Arial Narrow" panose="020B0606020202030204" pitchFamily="34" charset="0"/>
              </a:rPr>
              <a:t>academic</a:t>
            </a:r>
            <a:r>
              <a:rPr lang="hr-HR" sz="2000" dirty="0">
                <a:latin typeface="Arial Narrow" panose="020B0606020202030204" pitchFamily="34" charset="0"/>
              </a:rPr>
              <a:t> </a:t>
            </a:r>
            <a:r>
              <a:rPr lang="hr-HR" sz="2000" dirty="0" err="1">
                <a:latin typeface="Arial Narrow" panose="020B0606020202030204" pitchFamily="34" charset="0"/>
              </a:rPr>
              <a:t>and</a:t>
            </a:r>
            <a:r>
              <a:rPr lang="hr-HR" sz="2000" dirty="0">
                <a:latin typeface="Arial Narrow" panose="020B0606020202030204" pitchFamily="34" charset="0"/>
              </a:rPr>
              <a:t> </a:t>
            </a:r>
            <a:r>
              <a:rPr lang="hr-HR" sz="2000" dirty="0" err="1">
                <a:latin typeface="Arial Narrow" panose="020B0606020202030204" pitchFamily="34" charset="0"/>
              </a:rPr>
              <a:t>administrative</a:t>
            </a:r>
            <a:r>
              <a:rPr lang="hr-HR" sz="2000" dirty="0">
                <a:latin typeface="Arial Narrow" panose="020B0606020202030204" pitchFamily="34" charset="0"/>
              </a:rPr>
              <a:t>. </a:t>
            </a:r>
            <a:r>
              <a:rPr lang="hr-HR" sz="2000" dirty="0" err="1">
                <a:latin typeface="Arial Narrow" panose="020B0606020202030204" pitchFamily="34" charset="0"/>
              </a:rPr>
              <a:t>Every</a:t>
            </a:r>
            <a:r>
              <a:rPr lang="hr-HR" sz="2000" dirty="0">
                <a:latin typeface="Arial Narrow" panose="020B0606020202030204" pitchFamily="34" charset="0"/>
              </a:rPr>
              <a:t> </a:t>
            </a:r>
            <a:r>
              <a:rPr lang="hr-HR" sz="2000" dirty="0" err="1">
                <a:latin typeface="Arial Narrow" panose="020B0606020202030204" pitchFamily="34" charset="0"/>
              </a:rPr>
              <a:t>year</a:t>
            </a:r>
            <a:r>
              <a:rPr lang="hr-HR" sz="2000" dirty="0">
                <a:latin typeface="Arial Narrow" panose="020B0606020202030204" pitchFamily="34" charset="0"/>
              </a:rPr>
              <a:t>, </a:t>
            </a:r>
            <a:r>
              <a:rPr lang="hr-HR" sz="2000" dirty="0" err="1">
                <a:latin typeface="Arial Narrow" panose="020B0606020202030204" pitchFamily="34" charset="0"/>
              </a:rPr>
              <a:t>we</a:t>
            </a:r>
            <a:r>
              <a:rPr lang="hr-HR" sz="2000" dirty="0">
                <a:latin typeface="Arial Narrow" panose="020B0606020202030204" pitchFamily="34" charset="0"/>
              </a:rPr>
              <a:t> </a:t>
            </a:r>
            <a:r>
              <a:rPr lang="hr-HR" sz="2000" dirty="0" err="1">
                <a:latin typeface="Arial Narrow" panose="020B0606020202030204" pitchFamily="34" charset="0"/>
              </a:rPr>
              <a:t>have</a:t>
            </a:r>
            <a:r>
              <a:rPr lang="hr-HR" sz="2000" dirty="0">
                <a:latin typeface="Arial Narrow" panose="020B0606020202030204" pitchFamily="34" charset="0"/>
              </a:rPr>
              <a:t> </a:t>
            </a:r>
            <a:r>
              <a:rPr lang="hr-HR" sz="2000" dirty="0" err="1">
                <a:latin typeface="Arial Narrow" panose="020B0606020202030204" pitchFamily="34" charset="0"/>
              </a:rPr>
              <a:t>hundreds</a:t>
            </a:r>
            <a:r>
              <a:rPr lang="hr-HR" sz="2000" dirty="0">
                <a:latin typeface="Arial Narrow" panose="020B0606020202030204" pitchFamily="34" charset="0"/>
              </a:rPr>
              <a:t> </a:t>
            </a:r>
            <a:r>
              <a:rPr lang="hr-HR" sz="2000" dirty="0" err="1">
                <a:latin typeface="Arial Narrow" panose="020B0606020202030204" pitchFamily="34" charset="0"/>
              </a:rPr>
              <a:t>of</a:t>
            </a:r>
            <a:r>
              <a:rPr lang="hr-HR" sz="2000" dirty="0">
                <a:latin typeface="Arial Narrow" panose="020B0606020202030204" pitchFamily="34" charset="0"/>
              </a:rPr>
              <a:t> </a:t>
            </a:r>
            <a:r>
              <a:rPr lang="hr-HR" sz="2000" dirty="0" err="1">
                <a:latin typeface="Arial Narrow" panose="020B0606020202030204" pitchFamily="34" charset="0"/>
              </a:rPr>
              <a:t>staff</a:t>
            </a:r>
            <a:r>
              <a:rPr lang="hr-HR" sz="2000" dirty="0">
                <a:latin typeface="Arial Narrow" panose="020B0606020202030204" pitchFamily="34" charset="0"/>
              </a:rPr>
              <a:t> </a:t>
            </a:r>
            <a:r>
              <a:rPr lang="hr-HR" sz="2000" dirty="0" err="1">
                <a:latin typeface="Arial Narrow" panose="020B0606020202030204" pitchFamily="34" charset="0"/>
              </a:rPr>
              <a:t>applying</a:t>
            </a:r>
            <a:r>
              <a:rPr lang="hr-HR" sz="2000" dirty="0">
                <a:latin typeface="Arial Narrow" panose="020B0606020202030204" pitchFamily="34" charset="0"/>
              </a:rPr>
              <a:t> </a:t>
            </a:r>
            <a:r>
              <a:rPr lang="hr-HR" sz="2000" dirty="0" err="1">
                <a:latin typeface="Arial Narrow" panose="020B0606020202030204" pitchFamily="34" charset="0"/>
              </a:rPr>
              <a:t>and</a:t>
            </a:r>
            <a:r>
              <a:rPr lang="hr-HR" sz="2000" dirty="0">
                <a:latin typeface="Arial Narrow" panose="020B0606020202030204" pitchFamily="34" charset="0"/>
              </a:rPr>
              <a:t> </a:t>
            </a:r>
            <a:r>
              <a:rPr lang="hr-HR" sz="2000" dirty="0" err="1">
                <a:latin typeface="Arial Narrow" panose="020B0606020202030204" pitchFamily="34" charset="0"/>
              </a:rPr>
              <a:t>visiting</a:t>
            </a:r>
            <a:r>
              <a:rPr lang="hr-HR" sz="2000" dirty="0">
                <a:latin typeface="Arial Narrow" panose="020B0606020202030204" pitchFamily="34" charset="0"/>
              </a:rPr>
              <a:t> </a:t>
            </a:r>
            <a:r>
              <a:rPr lang="hr-HR" sz="2000" dirty="0" err="1">
                <a:latin typeface="Arial Narrow" panose="020B0606020202030204" pitchFamily="34" charset="0"/>
              </a:rPr>
              <a:t>universities</a:t>
            </a:r>
            <a:r>
              <a:rPr lang="hr-HR" sz="2000" dirty="0">
                <a:latin typeface="Arial Narrow" panose="020B0606020202030204" pitchFamily="34" charset="0"/>
              </a:rPr>
              <a:t> </a:t>
            </a:r>
            <a:r>
              <a:rPr lang="hr-HR" sz="2000" dirty="0" err="1">
                <a:latin typeface="Arial Narrow" panose="020B0606020202030204" pitchFamily="34" charset="0"/>
              </a:rPr>
              <a:t>all</a:t>
            </a:r>
            <a:r>
              <a:rPr lang="hr-HR" sz="2000" dirty="0">
                <a:latin typeface="Arial Narrow" panose="020B0606020202030204" pitchFamily="34" charset="0"/>
              </a:rPr>
              <a:t> </a:t>
            </a:r>
            <a:r>
              <a:rPr lang="hr-HR" sz="2000" dirty="0" err="1">
                <a:latin typeface="Arial Narrow" panose="020B0606020202030204" pitchFamily="34" charset="0"/>
              </a:rPr>
              <a:t>over</a:t>
            </a:r>
            <a:r>
              <a:rPr lang="hr-HR" sz="2000" dirty="0">
                <a:latin typeface="Arial Narrow" panose="020B0606020202030204" pitchFamily="34" charset="0"/>
              </a:rPr>
              <a:t> Europe.</a:t>
            </a: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2491991" y="6492875"/>
            <a:ext cx="7208018" cy="365125"/>
          </a:xfrm>
        </p:spPr>
        <p:txBody>
          <a:bodyPr/>
          <a:lstStyle/>
          <a:p>
            <a:r>
              <a:rPr lang="hr-HR" dirty="0"/>
              <a:t>UNIOS, </a:t>
            </a:r>
            <a:r>
              <a:rPr lang="hr-HR" dirty="0" err="1"/>
              <a:t>Erasmus</a:t>
            </a:r>
            <a:r>
              <a:rPr lang="hr-HR" dirty="0"/>
              <a:t>+</a:t>
            </a:r>
          </a:p>
        </p:txBody>
      </p:sp>
      <p:sp>
        <p:nvSpPr>
          <p:cNvPr id="8" name="Naslov 7">
            <a:extLst>
              <a:ext uri="{FF2B5EF4-FFF2-40B4-BE49-F238E27FC236}">
                <a16:creationId xmlns:a16="http://schemas.microsoft.com/office/drawing/2014/main" id="{FB46972C-3A3D-4466-9B42-B4CBBA701778}"/>
              </a:ext>
            </a:extLst>
          </p:cNvPr>
          <p:cNvSpPr>
            <a:spLocks noGrp="1"/>
          </p:cNvSpPr>
          <p:nvPr>
            <p:ph type="title"/>
          </p:nvPr>
        </p:nvSpPr>
        <p:spPr>
          <a:xfrm>
            <a:off x="597459" y="946056"/>
            <a:ext cx="10515600" cy="338889"/>
          </a:xfrm>
        </p:spPr>
        <p:txBody>
          <a:bodyPr>
            <a:normAutofit/>
          </a:bodyPr>
          <a:lstStyle/>
          <a:p>
            <a:r>
              <a:rPr lang="hr-HR" sz="1600" dirty="0" err="1">
                <a:latin typeface="Arial Narrow" panose="020B0606020202030204" pitchFamily="34" charset="0"/>
              </a:rPr>
              <a:t>What</a:t>
            </a:r>
            <a:r>
              <a:rPr lang="hr-HR" sz="1600" dirty="0">
                <a:latin typeface="Arial Narrow" panose="020B0606020202030204" pitchFamily="34" charset="0"/>
              </a:rPr>
              <a:t> </a:t>
            </a:r>
            <a:r>
              <a:rPr lang="hr-HR" sz="1600" dirty="0" err="1">
                <a:latin typeface="Arial Narrow" panose="020B0606020202030204" pitchFamily="34" charset="0"/>
              </a:rPr>
              <a:t>about</a:t>
            </a:r>
            <a:r>
              <a:rPr lang="hr-HR" sz="1600" dirty="0">
                <a:latin typeface="Arial Narrow" panose="020B0606020202030204" pitchFamily="34" charset="0"/>
              </a:rPr>
              <a:t> </a:t>
            </a:r>
            <a:r>
              <a:rPr lang="hr-HR" sz="1600" dirty="0" err="1">
                <a:latin typeface="Arial Narrow" panose="020B0606020202030204" pitchFamily="34" charset="0"/>
              </a:rPr>
              <a:t>our</a:t>
            </a:r>
            <a:r>
              <a:rPr lang="hr-HR" sz="1600" dirty="0">
                <a:latin typeface="Arial Narrow" panose="020B0606020202030204" pitchFamily="34" charset="0"/>
              </a:rPr>
              <a:t> </a:t>
            </a:r>
            <a:r>
              <a:rPr lang="hr-HR" sz="1600" dirty="0" err="1">
                <a:latin typeface="Arial Narrow" panose="020B0606020202030204" pitchFamily="34" charset="0"/>
              </a:rPr>
              <a:t>staff</a:t>
            </a:r>
            <a:r>
              <a:rPr lang="hr-HR" sz="1600" dirty="0">
                <a:latin typeface="Arial Narrow" panose="020B0606020202030204" pitchFamily="34" charset="0"/>
              </a:rPr>
              <a:t>, how </a:t>
            </a:r>
            <a:r>
              <a:rPr lang="hr-HR" sz="1600" dirty="0" err="1">
                <a:latin typeface="Arial Narrow" panose="020B0606020202030204" pitchFamily="34" charset="0"/>
              </a:rPr>
              <a:t>much</a:t>
            </a:r>
            <a:r>
              <a:rPr lang="hr-HR" sz="1600" dirty="0">
                <a:latin typeface="Arial Narrow" panose="020B0606020202030204" pitchFamily="34" charset="0"/>
              </a:rPr>
              <a:t> do </a:t>
            </a:r>
            <a:r>
              <a:rPr lang="hr-HR" sz="1600" dirty="0" err="1">
                <a:latin typeface="Arial Narrow" panose="020B0606020202030204" pitchFamily="34" charset="0"/>
              </a:rPr>
              <a:t>they</a:t>
            </a:r>
            <a:r>
              <a:rPr lang="hr-HR" sz="1600" dirty="0">
                <a:latin typeface="Arial Narrow" panose="020B0606020202030204" pitchFamily="34" charset="0"/>
              </a:rPr>
              <a:t> </a:t>
            </a:r>
            <a:r>
              <a:rPr lang="hr-HR" sz="1600" dirty="0" err="1">
                <a:latin typeface="Arial Narrow" panose="020B0606020202030204" pitchFamily="34" charset="0"/>
              </a:rPr>
              <a:t>go</a:t>
            </a:r>
            <a:r>
              <a:rPr lang="hr-HR" sz="1600" dirty="0">
                <a:latin typeface="Arial Narrow" panose="020B0606020202030204" pitchFamily="34" charset="0"/>
              </a:rPr>
              <a:t> on </a:t>
            </a:r>
            <a:r>
              <a:rPr lang="hr-HR" sz="1600" dirty="0" err="1">
                <a:latin typeface="Arial Narrow" panose="020B0606020202030204" pitchFamily="34" charset="0"/>
              </a:rPr>
              <a:t>Erasmus</a:t>
            </a:r>
            <a:r>
              <a:rPr lang="hr-HR" sz="1600" dirty="0">
                <a:latin typeface="Arial Narrow" panose="020B0606020202030204" pitchFamily="34" charset="0"/>
              </a:rPr>
              <a:t>+ </a:t>
            </a:r>
            <a:r>
              <a:rPr lang="hr-HR" sz="1600" dirty="0" err="1">
                <a:latin typeface="Arial Narrow" panose="020B0606020202030204" pitchFamily="34" charset="0"/>
              </a:rPr>
              <a:t>mobilities</a:t>
            </a:r>
            <a:r>
              <a:rPr lang="hr-HR" sz="1600" dirty="0">
                <a:latin typeface="Arial Narrow" panose="020B0606020202030204" pitchFamily="34" charset="0"/>
              </a:rPr>
              <a:t>? </a:t>
            </a:r>
          </a:p>
        </p:txBody>
      </p:sp>
      <p:sp>
        <p:nvSpPr>
          <p:cNvPr id="9" name="Naslov 7">
            <a:extLst>
              <a:ext uri="{FF2B5EF4-FFF2-40B4-BE49-F238E27FC236}">
                <a16:creationId xmlns:a16="http://schemas.microsoft.com/office/drawing/2014/main" id="{940EBCCA-129A-4787-AF39-DA4D1C029D69}"/>
              </a:ext>
            </a:extLst>
          </p:cNvPr>
          <p:cNvSpPr txBox="1">
            <a:spLocks/>
          </p:cNvSpPr>
          <p:nvPr/>
        </p:nvSpPr>
        <p:spPr>
          <a:xfrm>
            <a:off x="544115" y="1326813"/>
            <a:ext cx="6446855" cy="697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3200" b="1" dirty="0">
                <a:solidFill>
                  <a:srgbClr val="002060"/>
                </a:solidFill>
                <a:latin typeface="Arial Narrow" panose="020B0606020202030204" pitchFamily="34" charset="0"/>
              </a:rPr>
              <a:t>UNIOS </a:t>
            </a:r>
            <a:r>
              <a:rPr lang="en-US" sz="3200" b="1" dirty="0">
                <a:solidFill>
                  <a:srgbClr val="002060"/>
                </a:solidFill>
                <a:latin typeface="Arial Narrow" panose="020B0606020202030204" pitchFamily="34" charset="0"/>
              </a:rPr>
              <a:t>ERASMUS+ </a:t>
            </a:r>
            <a:r>
              <a:rPr lang="hr-HR" sz="3200" b="1" dirty="0">
                <a:solidFill>
                  <a:srgbClr val="002060"/>
                </a:solidFill>
                <a:latin typeface="Arial Narrow" panose="020B0606020202030204" pitchFamily="34" charset="0"/>
              </a:rPr>
              <a:t>OUTGOING STAFF </a:t>
            </a:r>
          </a:p>
        </p:txBody>
      </p:sp>
      <p:sp>
        <p:nvSpPr>
          <p:cNvPr id="10" name="Pravokutnik 9">
            <a:extLst>
              <a:ext uri="{FF2B5EF4-FFF2-40B4-BE49-F238E27FC236}">
                <a16:creationId xmlns:a16="http://schemas.microsoft.com/office/drawing/2014/main" id="{1B202F6C-B883-46EA-AA3C-C0F537D20779}"/>
              </a:ext>
            </a:extLst>
          </p:cNvPr>
          <p:cNvSpPr/>
          <p:nvPr/>
        </p:nvSpPr>
        <p:spPr>
          <a:xfrm>
            <a:off x="1486326" y="2643457"/>
            <a:ext cx="2986871" cy="369332"/>
          </a:xfrm>
          <a:prstGeom prst="rect">
            <a:avLst/>
          </a:prstGeom>
        </p:spPr>
        <p:txBody>
          <a:bodyPr wrap="square">
            <a:spAutoFit/>
          </a:bodyPr>
          <a:lstStyle/>
          <a:p>
            <a:pPr>
              <a:buFont typeface="Wingdings" panose="05000000000000000000" pitchFamily="2" charset="2"/>
              <a:buChar char="v"/>
            </a:pPr>
            <a:endParaRPr lang="hr-HR" dirty="0">
              <a:latin typeface="Arial Narrow" panose="020B0606020202030204" pitchFamily="34" charset="0"/>
            </a:endParaRPr>
          </a:p>
        </p:txBody>
      </p:sp>
      <p:sp>
        <p:nvSpPr>
          <p:cNvPr id="2" name="Strelica: peterokut 1">
            <a:extLst>
              <a:ext uri="{FF2B5EF4-FFF2-40B4-BE49-F238E27FC236}">
                <a16:creationId xmlns:a16="http://schemas.microsoft.com/office/drawing/2014/main" id="{778A2697-486E-4A53-BA8F-F0A892FCFC6D}"/>
              </a:ext>
            </a:extLst>
          </p:cNvPr>
          <p:cNvSpPr/>
          <p:nvPr/>
        </p:nvSpPr>
        <p:spPr>
          <a:xfrm>
            <a:off x="4298799" y="3269872"/>
            <a:ext cx="3488216" cy="2642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b="1" dirty="0" err="1">
                <a:solidFill>
                  <a:srgbClr val="002060"/>
                </a:solidFill>
                <a:latin typeface="Arial Narrow" panose="020B0606020202030204" pitchFamily="34" charset="0"/>
              </a:rPr>
              <a:t>Academic</a:t>
            </a:r>
            <a:r>
              <a:rPr lang="hr-HR" b="1" dirty="0">
                <a:solidFill>
                  <a:srgbClr val="002060"/>
                </a:solidFill>
                <a:latin typeface="Arial Narrow" panose="020B0606020202030204" pitchFamily="34" charset="0"/>
              </a:rPr>
              <a:t> </a:t>
            </a:r>
            <a:r>
              <a:rPr lang="hr-HR" b="1" dirty="0" err="1">
                <a:solidFill>
                  <a:srgbClr val="002060"/>
                </a:solidFill>
                <a:latin typeface="Arial Narrow" panose="020B0606020202030204" pitchFamily="34" charset="0"/>
              </a:rPr>
              <a:t>year</a:t>
            </a:r>
            <a:r>
              <a:rPr lang="hr-HR" b="1" dirty="0">
                <a:solidFill>
                  <a:srgbClr val="002060"/>
                </a:solidFill>
                <a:latin typeface="Arial Narrow" panose="020B0606020202030204" pitchFamily="34" charset="0"/>
              </a:rPr>
              <a:t> 2023/2024</a:t>
            </a:r>
          </a:p>
          <a:p>
            <a:endParaRPr lang="hr-HR" b="1" dirty="0">
              <a:solidFill>
                <a:srgbClr val="002060"/>
              </a:solidFill>
              <a:latin typeface="Arial Narrow" panose="020B0606020202030204" pitchFamily="34" charset="0"/>
            </a:endParaRPr>
          </a:p>
          <a:p>
            <a:pPr>
              <a:buFont typeface="Wingdings" panose="05000000000000000000" pitchFamily="2" charset="2"/>
              <a:buChar char="v"/>
            </a:pPr>
            <a:r>
              <a:rPr lang="hr-HR" b="1" dirty="0">
                <a:solidFill>
                  <a:schemeClr val="tx1"/>
                </a:solidFill>
                <a:latin typeface="Arial Narrow" panose="020B0606020202030204" pitchFamily="34" charset="0"/>
              </a:rPr>
              <a:t> 282 </a:t>
            </a:r>
            <a:r>
              <a:rPr lang="hr-HR" dirty="0" err="1">
                <a:solidFill>
                  <a:schemeClr val="tx1"/>
                </a:solidFill>
                <a:latin typeface="Arial Narrow" panose="020B0606020202030204" pitchFamily="34" charset="0"/>
              </a:rPr>
              <a:t>outgoing</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staff</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mobilities</a:t>
            </a:r>
            <a:endParaRPr lang="hr-HR" dirty="0">
              <a:solidFill>
                <a:schemeClr val="tx1"/>
              </a:solidFill>
              <a:latin typeface="Arial Narrow" panose="020B0606020202030204" pitchFamily="34" charset="0"/>
            </a:endParaRPr>
          </a:p>
          <a:p>
            <a:pPr>
              <a:buFont typeface="Wingdings" panose="05000000000000000000" pitchFamily="2" charset="2"/>
              <a:buChar char="v"/>
            </a:pP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Travelled</a:t>
            </a:r>
            <a:r>
              <a:rPr lang="hr-HR" dirty="0">
                <a:solidFill>
                  <a:schemeClr val="tx1"/>
                </a:solidFill>
                <a:latin typeface="Arial Narrow" panose="020B0606020202030204" pitchFamily="34" charset="0"/>
              </a:rPr>
              <a:t> to </a:t>
            </a:r>
            <a:r>
              <a:rPr lang="hr-HR" b="1" dirty="0">
                <a:solidFill>
                  <a:schemeClr val="tx1"/>
                </a:solidFill>
                <a:latin typeface="Arial Narrow" panose="020B0606020202030204" pitchFamily="34" charset="0"/>
              </a:rPr>
              <a:t>26 </a:t>
            </a:r>
            <a:r>
              <a:rPr lang="hr-HR" b="1" dirty="0" err="1">
                <a:solidFill>
                  <a:schemeClr val="tx1"/>
                </a:solidFill>
                <a:latin typeface="Arial Narrow" panose="020B0606020202030204" pitchFamily="34" charset="0"/>
              </a:rPr>
              <a:t>countries</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mostly</a:t>
            </a:r>
            <a:r>
              <a:rPr lang="hr-HR" dirty="0">
                <a:solidFill>
                  <a:schemeClr val="tx1"/>
                </a:solidFill>
                <a:latin typeface="Arial Narrow" panose="020B0606020202030204" pitchFamily="34" charset="0"/>
              </a:rPr>
              <a:t> to: Spain, </a:t>
            </a:r>
            <a:r>
              <a:rPr lang="hr-HR" dirty="0" err="1">
                <a:solidFill>
                  <a:schemeClr val="tx1"/>
                </a:solidFill>
                <a:latin typeface="Arial Narrow" panose="020B0606020202030204" pitchFamily="34" charset="0"/>
              </a:rPr>
              <a:t>Slovenia</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Serbia</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and</a:t>
            </a:r>
            <a:r>
              <a:rPr lang="hr-HR" dirty="0">
                <a:solidFill>
                  <a:schemeClr val="tx1"/>
                </a:solidFill>
                <a:latin typeface="Arial Narrow" panose="020B0606020202030204" pitchFamily="34" charset="0"/>
              </a:rPr>
              <a:t> Portugal</a:t>
            </a:r>
          </a:p>
        </p:txBody>
      </p:sp>
      <p:sp>
        <p:nvSpPr>
          <p:cNvPr id="12" name="Strelica: peterokut 11">
            <a:extLst>
              <a:ext uri="{FF2B5EF4-FFF2-40B4-BE49-F238E27FC236}">
                <a16:creationId xmlns:a16="http://schemas.microsoft.com/office/drawing/2014/main" id="{CD23DBC8-3814-4034-A3AF-66CC2FB1E55C}"/>
              </a:ext>
            </a:extLst>
          </p:cNvPr>
          <p:cNvSpPr/>
          <p:nvPr/>
        </p:nvSpPr>
        <p:spPr>
          <a:xfrm>
            <a:off x="7914889" y="3269872"/>
            <a:ext cx="3679652" cy="2642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b="1" dirty="0" err="1">
                <a:solidFill>
                  <a:srgbClr val="002060"/>
                </a:solidFill>
                <a:latin typeface="Arial Narrow" panose="020B0606020202030204" pitchFamily="34" charset="0"/>
              </a:rPr>
              <a:t>Academic</a:t>
            </a:r>
            <a:r>
              <a:rPr lang="hr-HR" b="1" dirty="0">
                <a:solidFill>
                  <a:srgbClr val="002060"/>
                </a:solidFill>
                <a:latin typeface="Arial Narrow" panose="020B0606020202030204" pitchFamily="34" charset="0"/>
              </a:rPr>
              <a:t> </a:t>
            </a:r>
            <a:r>
              <a:rPr lang="hr-HR" b="1" dirty="0" err="1">
                <a:solidFill>
                  <a:srgbClr val="002060"/>
                </a:solidFill>
                <a:latin typeface="Arial Narrow" panose="020B0606020202030204" pitchFamily="34" charset="0"/>
              </a:rPr>
              <a:t>year</a:t>
            </a:r>
            <a:r>
              <a:rPr lang="hr-HR" b="1" dirty="0">
                <a:solidFill>
                  <a:srgbClr val="002060"/>
                </a:solidFill>
                <a:latin typeface="Arial Narrow" panose="020B0606020202030204" pitchFamily="34" charset="0"/>
              </a:rPr>
              <a:t> 2024/2025</a:t>
            </a:r>
            <a:endParaRPr lang="hr-HR" dirty="0">
              <a:latin typeface="Arial Narrow" panose="020B0606020202030204" pitchFamily="34" charset="0"/>
            </a:endParaRPr>
          </a:p>
          <a:p>
            <a:endParaRPr lang="hr-HR" b="1" dirty="0">
              <a:solidFill>
                <a:srgbClr val="002060"/>
              </a:solidFill>
              <a:latin typeface="Arial Narrow" panose="020B0606020202030204" pitchFamily="34" charset="0"/>
            </a:endParaRPr>
          </a:p>
          <a:p>
            <a:pPr>
              <a:buFont typeface="Wingdings" panose="05000000000000000000" pitchFamily="2" charset="2"/>
              <a:buChar char="v"/>
            </a:pPr>
            <a:r>
              <a:rPr lang="hr-HR" b="1" dirty="0">
                <a:solidFill>
                  <a:schemeClr val="tx1"/>
                </a:solidFill>
                <a:latin typeface="Arial Narrow" panose="020B0606020202030204" pitchFamily="34" charset="0"/>
              </a:rPr>
              <a:t> 352 </a:t>
            </a:r>
            <a:r>
              <a:rPr lang="hr-HR" dirty="0" err="1">
                <a:solidFill>
                  <a:schemeClr val="tx1"/>
                </a:solidFill>
                <a:latin typeface="Arial Narrow" panose="020B0606020202030204" pitchFamily="34" charset="0"/>
              </a:rPr>
              <a:t>outgoing</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staff</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mobilities</a:t>
            </a:r>
            <a:endParaRPr lang="hr-HR" dirty="0">
              <a:solidFill>
                <a:schemeClr val="tx1"/>
              </a:solidFill>
              <a:latin typeface="Arial Narrow" panose="020B0606020202030204" pitchFamily="34" charset="0"/>
            </a:endParaRPr>
          </a:p>
          <a:p>
            <a:pPr>
              <a:buFont typeface="Wingdings" panose="05000000000000000000" pitchFamily="2" charset="2"/>
              <a:buChar char="v"/>
            </a:pP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Travelled</a:t>
            </a:r>
            <a:r>
              <a:rPr lang="hr-HR" dirty="0">
                <a:solidFill>
                  <a:schemeClr val="tx1"/>
                </a:solidFill>
                <a:latin typeface="Arial Narrow" panose="020B0606020202030204" pitchFamily="34" charset="0"/>
              </a:rPr>
              <a:t> to </a:t>
            </a:r>
            <a:r>
              <a:rPr lang="hr-HR" b="1" dirty="0">
                <a:solidFill>
                  <a:schemeClr val="tx1"/>
                </a:solidFill>
                <a:latin typeface="Arial Narrow" panose="020B0606020202030204" pitchFamily="34" charset="0"/>
              </a:rPr>
              <a:t>26 </a:t>
            </a:r>
            <a:r>
              <a:rPr lang="hr-HR" b="1" dirty="0" err="1">
                <a:solidFill>
                  <a:schemeClr val="tx1"/>
                </a:solidFill>
                <a:latin typeface="Arial Narrow" panose="020B0606020202030204" pitchFamily="34" charset="0"/>
              </a:rPr>
              <a:t>countries</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mostly</a:t>
            </a:r>
            <a:r>
              <a:rPr lang="hr-HR" dirty="0">
                <a:solidFill>
                  <a:schemeClr val="tx1"/>
                </a:solidFill>
                <a:latin typeface="Arial Narrow" panose="020B0606020202030204" pitchFamily="34" charset="0"/>
              </a:rPr>
              <a:t> to: Spain, </a:t>
            </a:r>
            <a:r>
              <a:rPr lang="hr-HR" dirty="0" err="1">
                <a:solidFill>
                  <a:schemeClr val="tx1"/>
                </a:solidFill>
                <a:latin typeface="Arial Narrow" panose="020B0606020202030204" pitchFamily="34" charset="0"/>
              </a:rPr>
              <a:t>Serbia</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Italy</a:t>
            </a:r>
            <a:r>
              <a:rPr lang="hr-HR" dirty="0">
                <a:solidFill>
                  <a:schemeClr val="tx1"/>
                </a:solidFill>
                <a:latin typeface="Arial Narrow" panose="020B0606020202030204" pitchFamily="34" charset="0"/>
              </a:rPr>
              <a:t>, Portugal, </a:t>
            </a:r>
            <a:r>
              <a:rPr lang="hr-HR" dirty="0" err="1">
                <a:solidFill>
                  <a:schemeClr val="tx1"/>
                </a:solidFill>
                <a:latin typeface="Arial Narrow" panose="020B0606020202030204" pitchFamily="34" charset="0"/>
              </a:rPr>
              <a:t>and</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Slovenia</a:t>
            </a:r>
            <a:r>
              <a:rPr lang="hr-HR" dirty="0">
                <a:solidFill>
                  <a:schemeClr val="tx1"/>
                </a:solidFill>
                <a:latin typeface="Arial Narrow" panose="020B0606020202030204" pitchFamily="34" charset="0"/>
              </a:rPr>
              <a:t>   </a:t>
            </a:r>
          </a:p>
        </p:txBody>
      </p:sp>
      <p:sp>
        <p:nvSpPr>
          <p:cNvPr id="11" name="Strelica: peterokut 10">
            <a:extLst>
              <a:ext uri="{FF2B5EF4-FFF2-40B4-BE49-F238E27FC236}">
                <a16:creationId xmlns:a16="http://schemas.microsoft.com/office/drawing/2014/main" id="{C5523DF9-BC93-40E9-92B3-15516424BFED}"/>
              </a:ext>
            </a:extLst>
          </p:cNvPr>
          <p:cNvSpPr/>
          <p:nvPr/>
        </p:nvSpPr>
        <p:spPr>
          <a:xfrm>
            <a:off x="682709" y="3269872"/>
            <a:ext cx="3488216" cy="2642072"/>
          </a:xfrm>
          <a:prstGeom prst="homePlat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b="1" dirty="0" err="1">
                <a:solidFill>
                  <a:srgbClr val="002060"/>
                </a:solidFill>
                <a:latin typeface="Arial Narrow" panose="020B0606020202030204" pitchFamily="34" charset="0"/>
              </a:rPr>
              <a:t>Academic</a:t>
            </a:r>
            <a:r>
              <a:rPr lang="hr-HR" b="1" dirty="0">
                <a:solidFill>
                  <a:srgbClr val="002060"/>
                </a:solidFill>
                <a:latin typeface="Arial Narrow" panose="020B0606020202030204" pitchFamily="34" charset="0"/>
              </a:rPr>
              <a:t> </a:t>
            </a:r>
            <a:r>
              <a:rPr lang="hr-HR" b="1" dirty="0" err="1">
                <a:solidFill>
                  <a:srgbClr val="002060"/>
                </a:solidFill>
                <a:latin typeface="Arial Narrow" panose="020B0606020202030204" pitchFamily="34" charset="0"/>
              </a:rPr>
              <a:t>year</a:t>
            </a:r>
            <a:r>
              <a:rPr lang="hr-HR" b="1" dirty="0">
                <a:solidFill>
                  <a:srgbClr val="002060"/>
                </a:solidFill>
                <a:latin typeface="Arial Narrow" panose="020B0606020202030204" pitchFamily="34" charset="0"/>
              </a:rPr>
              <a:t> 2022/2023</a:t>
            </a:r>
          </a:p>
          <a:p>
            <a:endParaRPr lang="hr-HR" b="1" dirty="0">
              <a:solidFill>
                <a:srgbClr val="002060"/>
              </a:solidFill>
              <a:latin typeface="Arial Narrow" panose="020B0606020202030204" pitchFamily="34" charset="0"/>
            </a:endParaRPr>
          </a:p>
          <a:p>
            <a:pPr>
              <a:buFont typeface="Wingdings" panose="05000000000000000000" pitchFamily="2" charset="2"/>
              <a:buChar char="v"/>
            </a:pPr>
            <a:r>
              <a:rPr lang="hr-HR" b="1" dirty="0">
                <a:solidFill>
                  <a:schemeClr val="tx1"/>
                </a:solidFill>
                <a:latin typeface="Arial Narrow" panose="020B0606020202030204" pitchFamily="34" charset="0"/>
              </a:rPr>
              <a:t> 249 </a:t>
            </a:r>
            <a:r>
              <a:rPr lang="hr-HR" dirty="0" err="1">
                <a:solidFill>
                  <a:schemeClr val="tx1"/>
                </a:solidFill>
                <a:latin typeface="Arial Narrow" panose="020B0606020202030204" pitchFamily="34" charset="0"/>
              </a:rPr>
              <a:t>outgoing</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staff</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mobilities</a:t>
            </a:r>
            <a:endParaRPr lang="hr-HR" dirty="0">
              <a:solidFill>
                <a:schemeClr val="tx1"/>
              </a:solidFill>
              <a:latin typeface="Arial Narrow" panose="020B0606020202030204" pitchFamily="34" charset="0"/>
            </a:endParaRPr>
          </a:p>
          <a:p>
            <a:pPr>
              <a:buFont typeface="Wingdings" panose="05000000000000000000" pitchFamily="2" charset="2"/>
              <a:buChar char="v"/>
            </a:pP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Travelled</a:t>
            </a:r>
            <a:r>
              <a:rPr lang="hr-HR" dirty="0">
                <a:solidFill>
                  <a:schemeClr val="tx1"/>
                </a:solidFill>
                <a:latin typeface="Arial Narrow" panose="020B0606020202030204" pitchFamily="34" charset="0"/>
              </a:rPr>
              <a:t> to </a:t>
            </a:r>
            <a:r>
              <a:rPr lang="hr-HR" b="1" dirty="0">
                <a:solidFill>
                  <a:schemeClr val="tx1"/>
                </a:solidFill>
                <a:latin typeface="Arial Narrow" panose="020B0606020202030204" pitchFamily="34" charset="0"/>
              </a:rPr>
              <a:t>24 </a:t>
            </a:r>
            <a:r>
              <a:rPr lang="hr-HR" b="1" dirty="0" err="1">
                <a:solidFill>
                  <a:schemeClr val="tx1"/>
                </a:solidFill>
                <a:latin typeface="Arial Narrow" panose="020B0606020202030204" pitchFamily="34" charset="0"/>
              </a:rPr>
              <a:t>countries</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mostly</a:t>
            </a:r>
            <a:r>
              <a:rPr lang="hr-HR" dirty="0">
                <a:solidFill>
                  <a:schemeClr val="tx1"/>
                </a:solidFill>
                <a:latin typeface="Arial Narrow" panose="020B0606020202030204" pitchFamily="34" charset="0"/>
              </a:rPr>
              <a:t> to: Spain, </a:t>
            </a:r>
            <a:r>
              <a:rPr lang="hr-HR" dirty="0" err="1">
                <a:solidFill>
                  <a:schemeClr val="tx1"/>
                </a:solidFill>
                <a:latin typeface="Arial Narrow" panose="020B0606020202030204" pitchFamily="34" charset="0"/>
              </a:rPr>
              <a:t>Slovenia</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Serbia</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and</a:t>
            </a:r>
            <a:r>
              <a:rPr lang="hr-HR" dirty="0">
                <a:solidFill>
                  <a:schemeClr val="tx1"/>
                </a:solidFill>
                <a:latin typeface="Arial Narrow" panose="020B0606020202030204" pitchFamily="34" charset="0"/>
              </a:rPr>
              <a:t> </a:t>
            </a:r>
            <a:r>
              <a:rPr lang="hr-HR" dirty="0" err="1">
                <a:solidFill>
                  <a:schemeClr val="tx1"/>
                </a:solidFill>
                <a:latin typeface="Arial Narrow" panose="020B0606020202030204" pitchFamily="34" charset="0"/>
              </a:rPr>
              <a:t>Hungary</a:t>
            </a:r>
            <a:endParaRPr lang="hr-HR"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336388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F9DF28-15ED-4ACB-8C25-81A09931D5AB}"/>
              </a:ext>
            </a:extLst>
          </p:cNvPr>
          <p:cNvSpPr>
            <a:spLocks noGrp="1"/>
          </p:cNvSpPr>
          <p:nvPr>
            <p:ph type="title"/>
          </p:nvPr>
        </p:nvSpPr>
        <p:spPr>
          <a:xfrm>
            <a:off x="838199" y="456827"/>
            <a:ext cx="10515600" cy="1325563"/>
          </a:xfrm>
        </p:spPr>
        <p:txBody>
          <a:bodyPr/>
          <a:lstStyle/>
          <a:p>
            <a:r>
              <a:rPr lang="en-US" b="1" dirty="0">
                <a:solidFill>
                  <a:srgbClr val="002060"/>
                </a:solidFill>
                <a:latin typeface="Arial Narrow" panose="020B0606020202030204" pitchFamily="34" charset="0"/>
              </a:rPr>
              <a:t>Benefits of Erasmus+ Staff Mobility</a:t>
            </a:r>
            <a:endParaRPr lang="hr-HR" dirty="0"/>
          </a:p>
        </p:txBody>
      </p:sp>
      <p:sp>
        <p:nvSpPr>
          <p:cNvPr id="4" name="Rezervirano mjesto podnožja 3">
            <a:extLst>
              <a:ext uri="{FF2B5EF4-FFF2-40B4-BE49-F238E27FC236}">
                <a16:creationId xmlns:a16="http://schemas.microsoft.com/office/drawing/2014/main" id="{3CDBBF72-620E-4547-966B-018043EA141C}"/>
              </a:ext>
            </a:extLst>
          </p:cNvPr>
          <p:cNvSpPr>
            <a:spLocks noGrp="1"/>
          </p:cNvSpPr>
          <p:nvPr>
            <p:ph type="ftr" sz="quarter" idx="11"/>
          </p:nvPr>
        </p:nvSpPr>
        <p:spPr/>
        <p:txBody>
          <a:bodyPr/>
          <a:lstStyle/>
          <a:p>
            <a:r>
              <a:rPr lang="hr-HR"/>
              <a:t>UNIOS, Erasmus+</a:t>
            </a:r>
          </a:p>
        </p:txBody>
      </p:sp>
      <p:sp>
        <p:nvSpPr>
          <p:cNvPr id="5" name="Rezervirano mjesto sadržaja 2">
            <a:extLst>
              <a:ext uri="{FF2B5EF4-FFF2-40B4-BE49-F238E27FC236}">
                <a16:creationId xmlns:a16="http://schemas.microsoft.com/office/drawing/2014/main" id="{B85D093A-EEEE-4E99-84BE-1C197A7F0D58}"/>
              </a:ext>
            </a:extLst>
          </p:cNvPr>
          <p:cNvSpPr>
            <a:spLocks noGrp="1"/>
          </p:cNvSpPr>
          <p:nvPr>
            <p:ph idx="1"/>
          </p:nvPr>
        </p:nvSpPr>
        <p:spPr>
          <a:xfrm>
            <a:off x="838199" y="1518537"/>
            <a:ext cx="10515599" cy="1450835"/>
          </a:xfrm>
        </p:spPr>
        <p:txBody>
          <a:bodyPr>
            <a:noAutofit/>
          </a:bodyPr>
          <a:lstStyle/>
          <a:p>
            <a:pPr marL="0" indent="0">
              <a:buNone/>
            </a:pPr>
            <a:r>
              <a:rPr lang="hr-HR" sz="2000" dirty="0">
                <a:latin typeface="Arial Narrow" panose="020B0606020202030204" pitchFamily="34" charset="0"/>
              </a:rPr>
              <a:t>O</a:t>
            </a:r>
            <a:r>
              <a:rPr lang="en-US" sz="2000" dirty="0" err="1">
                <a:latin typeface="Arial Narrow" panose="020B0606020202030204" pitchFamily="34" charset="0"/>
              </a:rPr>
              <a:t>ur</a:t>
            </a:r>
            <a:r>
              <a:rPr lang="en-US" sz="2000" dirty="0">
                <a:latin typeface="Arial Narrow" panose="020B0606020202030204" pitchFamily="34" charset="0"/>
              </a:rPr>
              <a:t> Agency for Mobility and EU </a:t>
            </a:r>
            <a:r>
              <a:rPr lang="en-US" sz="2000" dirty="0" err="1">
                <a:latin typeface="Arial Narrow" panose="020B0606020202030204" pitchFamily="34" charset="0"/>
              </a:rPr>
              <a:t>Programmes</a:t>
            </a:r>
            <a:r>
              <a:rPr lang="en-US" sz="2000" dirty="0">
                <a:latin typeface="Arial Narrow" panose="020B0606020202030204" pitchFamily="34" charset="0"/>
              </a:rPr>
              <a:t> conducted a research about the impact of Erasmus+ outgoing</a:t>
            </a:r>
            <a:r>
              <a:rPr lang="hr-HR" sz="2000" dirty="0">
                <a:latin typeface="Arial Narrow" panose="020B0606020202030204" pitchFamily="34" charset="0"/>
              </a:rPr>
              <a:t> </a:t>
            </a:r>
            <a:r>
              <a:rPr lang="en-US" sz="2000" dirty="0">
                <a:latin typeface="Arial Narrow" panose="020B0606020202030204" pitchFamily="34" charset="0"/>
              </a:rPr>
              <a:t>staff </a:t>
            </a:r>
            <a:r>
              <a:rPr lang="en-US" sz="2000" dirty="0" err="1">
                <a:latin typeface="Arial Narrow" panose="020B0606020202030204" pitchFamily="34" charset="0"/>
              </a:rPr>
              <a:t>mobilit</a:t>
            </a:r>
            <a:r>
              <a:rPr lang="hr-HR" sz="2000" dirty="0" err="1">
                <a:latin typeface="Arial Narrow" panose="020B0606020202030204" pitchFamily="34" charset="0"/>
              </a:rPr>
              <a:t>ies</a:t>
            </a:r>
            <a:r>
              <a:rPr lang="hr-HR" sz="2000" dirty="0">
                <a:latin typeface="Arial Narrow" panose="020B0606020202030204" pitchFamily="34" charset="0"/>
              </a:rPr>
              <a:t>,</a:t>
            </a:r>
            <a:r>
              <a:rPr lang="en-US" sz="2000" dirty="0">
                <a:latin typeface="Arial Narrow" panose="020B0606020202030204" pitchFamily="34" charset="0"/>
              </a:rPr>
              <a:t> and </a:t>
            </a:r>
            <a:r>
              <a:rPr lang="hr-HR" sz="2000" dirty="0" err="1">
                <a:latin typeface="Arial Narrow" panose="020B0606020202030204" pitchFamily="34" charset="0"/>
              </a:rPr>
              <a:t>gave</a:t>
            </a:r>
            <a:r>
              <a:rPr lang="hr-HR" sz="2000" dirty="0">
                <a:latin typeface="Arial Narrow" panose="020B0606020202030204" pitchFamily="34" charset="0"/>
              </a:rPr>
              <a:t> </a:t>
            </a:r>
            <a:r>
              <a:rPr lang="hr-HR" sz="2000" dirty="0" err="1">
                <a:latin typeface="Arial Narrow" panose="020B0606020202030204" pitchFamily="34" charset="0"/>
              </a:rPr>
              <a:t>us</a:t>
            </a:r>
            <a:r>
              <a:rPr lang="hr-HR" sz="2000" dirty="0">
                <a:latin typeface="Arial Narrow" panose="020B0606020202030204" pitchFamily="34" charset="0"/>
              </a:rPr>
              <a:t> </a:t>
            </a:r>
            <a:r>
              <a:rPr lang="en-US" sz="2000" dirty="0">
                <a:latin typeface="Arial Narrow" panose="020B0606020202030204" pitchFamily="34" charset="0"/>
              </a:rPr>
              <a:t>some </a:t>
            </a:r>
            <a:r>
              <a:rPr lang="hr-HR" sz="2000" dirty="0" err="1">
                <a:latin typeface="Arial Narrow" panose="020B0606020202030204" pitchFamily="34" charset="0"/>
              </a:rPr>
              <a:t>interesting</a:t>
            </a:r>
            <a:r>
              <a:rPr lang="hr-HR" sz="2000" dirty="0">
                <a:latin typeface="Arial Narrow" panose="020B0606020202030204" pitchFamily="34" charset="0"/>
              </a:rPr>
              <a:t> </a:t>
            </a:r>
            <a:r>
              <a:rPr lang="en-US" sz="2000" dirty="0">
                <a:latin typeface="Arial Narrow" panose="020B0606020202030204" pitchFamily="34" charset="0"/>
              </a:rPr>
              <a:t>results</a:t>
            </a:r>
            <a:r>
              <a:rPr lang="hr-HR" sz="2000" dirty="0">
                <a:latin typeface="Arial Narrow" panose="020B0606020202030204" pitchFamily="34" charset="0"/>
              </a:rPr>
              <a:t>. </a:t>
            </a:r>
            <a:r>
              <a:rPr lang="hr-HR" sz="2000" dirty="0" err="1">
                <a:latin typeface="Arial Narrow" panose="020B0606020202030204" pitchFamily="34" charset="0"/>
              </a:rPr>
              <a:t>Overall</a:t>
            </a:r>
            <a:r>
              <a:rPr lang="hr-HR" sz="2000" dirty="0">
                <a:latin typeface="Arial Narrow" panose="020B0606020202030204" pitchFamily="34" charset="0"/>
              </a:rPr>
              <a:t>, </a:t>
            </a:r>
            <a:r>
              <a:rPr lang="hr-HR" sz="2000" dirty="0" err="1">
                <a:latin typeface="Arial Narrow" panose="020B0606020202030204" pitchFamily="34" charset="0"/>
              </a:rPr>
              <a:t>the</a:t>
            </a:r>
            <a:r>
              <a:rPr lang="hr-HR" sz="2000">
                <a:latin typeface="Arial Narrow" panose="020B0606020202030204" pitchFamily="34" charset="0"/>
              </a:rPr>
              <a:t> conclusion</a:t>
            </a:r>
            <a:r>
              <a:rPr lang="hr-HR" sz="2000" dirty="0">
                <a:latin typeface="Arial Narrow" panose="020B0606020202030204" pitchFamily="34" charset="0"/>
              </a:rPr>
              <a:t> </a:t>
            </a:r>
            <a:r>
              <a:rPr lang="hr-HR" sz="2000" dirty="0" err="1">
                <a:latin typeface="Arial Narrow" panose="020B0606020202030204" pitchFamily="34" charset="0"/>
              </a:rPr>
              <a:t>was</a:t>
            </a:r>
            <a:r>
              <a:rPr lang="hr-HR" sz="2000" dirty="0">
                <a:latin typeface="Arial Narrow" panose="020B0606020202030204" pitchFamily="34" charset="0"/>
              </a:rPr>
              <a:t> </a:t>
            </a:r>
            <a:r>
              <a:rPr lang="hr-HR" sz="2000" dirty="0" err="1">
                <a:latin typeface="Arial Narrow" panose="020B0606020202030204" pitchFamily="34" charset="0"/>
              </a:rPr>
              <a:t>that</a:t>
            </a:r>
            <a:r>
              <a:rPr lang="hr-HR" sz="2000" dirty="0">
                <a:latin typeface="Arial Narrow" panose="020B0606020202030204" pitchFamily="34" charset="0"/>
              </a:rPr>
              <a:t> p</a:t>
            </a:r>
            <a:r>
              <a:rPr lang="en-US" sz="2000" dirty="0" err="1">
                <a:latin typeface="Arial Narrow" panose="020B0606020202030204" pitchFamily="34" charset="0"/>
              </a:rPr>
              <a:t>articipating</a:t>
            </a:r>
            <a:r>
              <a:rPr lang="en-US" sz="2000" dirty="0">
                <a:latin typeface="Arial Narrow" panose="020B0606020202030204" pitchFamily="34" charset="0"/>
              </a:rPr>
              <a:t> in Erasmus+ staff mobility offers a wide range of benefits that contribute to both professional and personal growth</a:t>
            </a:r>
            <a:r>
              <a:rPr lang="hr-HR" sz="2000" dirty="0">
                <a:latin typeface="Arial Narrow" panose="020B0606020202030204" pitchFamily="34" charset="0"/>
              </a:rPr>
              <a:t>. </a:t>
            </a:r>
          </a:p>
          <a:p>
            <a:pPr marL="0" indent="0">
              <a:buNone/>
            </a:pPr>
            <a:r>
              <a:rPr lang="hr-HR" sz="2000" dirty="0" err="1">
                <a:latin typeface="Arial Narrow" panose="020B0606020202030204" pitchFamily="34" charset="0"/>
              </a:rPr>
              <a:t>Here</a:t>
            </a:r>
            <a:r>
              <a:rPr lang="hr-HR" sz="2000" dirty="0">
                <a:latin typeface="Arial Narrow" panose="020B0606020202030204" pitchFamily="34" charset="0"/>
              </a:rPr>
              <a:t> are some </a:t>
            </a:r>
            <a:r>
              <a:rPr lang="hr-HR" sz="2000" dirty="0" err="1">
                <a:latin typeface="Arial Narrow" panose="020B0606020202030204" pitchFamily="34" charset="0"/>
              </a:rPr>
              <a:t>of</a:t>
            </a:r>
            <a:r>
              <a:rPr lang="hr-HR" sz="2000" dirty="0">
                <a:latin typeface="Arial Narrow" panose="020B0606020202030204" pitchFamily="34" charset="0"/>
              </a:rPr>
              <a:t> </a:t>
            </a:r>
            <a:r>
              <a:rPr lang="hr-HR" sz="2000" dirty="0" err="1">
                <a:latin typeface="Arial Narrow" panose="020B0606020202030204" pitchFamily="34" charset="0"/>
              </a:rPr>
              <a:t>them</a:t>
            </a:r>
            <a:r>
              <a:rPr lang="hr-HR" sz="2000" dirty="0">
                <a:latin typeface="Arial Narrow" panose="020B0606020202030204" pitchFamily="34" charset="0"/>
              </a:rPr>
              <a:t>:</a:t>
            </a:r>
          </a:p>
        </p:txBody>
      </p:sp>
      <p:sp>
        <p:nvSpPr>
          <p:cNvPr id="7" name="Rezervirano mjesto sadržaja 2">
            <a:extLst>
              <a:ext uri="{FF2B5EF4-FFF2-40B4-BE49-F238E27FC236}">
                <a16:creationId xmlns:a16="http://schemas.microsoft.com/office/drawing/2014/main" id="{AC7D912C-D931-4A69-93B4-90A33738ECEC}"/>
              </a:ext>
            </a:extLst>
          </p:cNvPr>
          <p:cNvSpPr txBox="1">
            <a:spLocks/>
          </p:cNvSpPr>
          <p:nvPr/>
        </p:nvSpPr>
        <p:spPr>
          <a:xfrm>
            <a:off x="838198" y="3095251"/>
            <a:ext cx="10515599" cy="31352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Font typeface="Wingdings" panose="05000000000000000000" pitchFamily="2" charset="2"/>
              <a:buChar char="v"/>
            </a:pPr>
            <a:r>
              <a:rPr lang="hr-HR" sz="2000" b="1" dirty="0">
                <a:latin typeface="Arial Narrow" panose="020B0606020202030204" pitchFamily="34" charset="0"/>
              </a:rPr>
              <a:t> </a:t>
            </a:r>
            <a:r>
              <a:rPr lang="en-US" sz="2000" b="1" dirty="0">
                <a:latin typeface="Arial Narrow" panose="020B0606020202030204" pitchFamily="34" charset="0"/>
              </a:rPr>
              <a:t>Professional </a:t>
            </a:r>
            <a:r>
              <a:rPr lang="hr-HR" sz="2000" b="1" dirty="0">
                <a:latin typeface="Arial Narrow" panose="020B0606020202030204" pitchFamily="34" charset="0"/>
              </a:rPr>
              <a:t>d</a:t>
            </a:r>
            <a:r>
              <a:rPr lang="en-US" sz="2000" b="1" dirty="0" err="1">
                <a:latin typeface="Arial Narrow" panose="020B0606020202030204" pitchFamily="34" charset="0"/>
              </a:rPr>
              <a:t>evelopment</a:t>
            </a:r>
            <a:r>
              <a:rPr lang="en-US" sz="2000" dirty="0">
                <a:latin typeface="Arial Narrow" panose="020B0606020202030204" pitchFamily="34" charset="0"/>
              </a:rPr>
              <a:t>: Staff gain new skills, develop adaptability and resilience, and enhance their academic profiles.</a:t>
            </a:r>
          </a:p>
          <a:p>
            <a:pPr>
              <a:spcBef>
                <a:spcPts val="600"/>
              </a:spcBef>
              <a:buFont typeface="Wingdings" panose="05000000000000000000" pitchFamily="2" charset="2"/>
              <a:buChar char="v"/>
            </a:pPr>
            <a:r>
              <a:rPr lang="hr-HR" sz="2000" b="1" dirty="0">
                <a:latin typeface="Arial Narrow" panose="020B0606020202030204" pitchFamily="34" charset="0"/>
              </a:rPr>
              <a:t> </a:t>
            </a:r>
            <a:r>
              <a:rPr lang="en-US" sz="2000" b="1" dirty="0">
                <a:latin typeface="Arial Narrow" panose="020B0606020202030204" pitchFamily="34" charset="0"/>
              </a:rPr>
              <a:t>Job </a:t>
            </a:r>
            <a:r>
              <a:rPr lang="hr-HR" sz="2000" b="1" dirty="0">
                <a:latin typeface="Arial Narrow" panose="020B0606020202030204" pitchFamily="34" charset="0"/>
              </a:rPr>
              <a:t>s</a:t>
            </a:r>
            <a:r>
              <a:rPr lang="en-US" sz="2000" b="1" dirty="0" err="1">
                <a:latin typeface="Arial Narrow" panose="020B0606020202030204" pitchFamily="34" charset="0"/>
              </a:rPr>
              <a:t>atisfaction</a:t>
            </a:r>
            <a:r>
              <a:rPr lang="en-US" sz="2000" b="1" dirty="0">
                <a:latin typeface="Arial Narrow" panose="020B0606020202030204" pitchFamily="34" charset="0"/>
              </a:rPr>
              <a:t> and </a:t>
            </a:r>
            <a:r>
              <a:rPr lang="hr-HR" sz="2000" b="1" dirty="0">
                <a:latin typeface="Arial Narrow" panose="020B0606020202030204" pitchFamily="34" charset="0"/>
              </a:rPr>
              <a:t>w</a:t>
            </a:r>
            <a:r>
              <a:rPr lang="en-US" sz="2000" b="1" dirty="0">
                <a:latin typeface="Arial Narrow" panose="020B0606020202030204" pitchFamily="34" charset="0"/>
              </a:rPr>
              <a:t>ell-being</a:t>
            </a:r>
            <a:r>
              <a:rPr lang="en-US" sz="2000" dirty="0">
                <a:latin typeface="Arial Narrow" panose="020B0606020202030204" pitchFamily="34" charset="0"/>
              </a:rPr>
              <a:t>: Exposure to new cultures and environments provides inspiration and </a:t>
            </a:r>
            <a:r>
              <a:rPr lang="hr-HR" sz="2000" dirty="0">
                <a:latin typeface="Arial Narrow" panose="020B0606020202030204" pitchFamily="34" charset="0"/>
              </a:rPr>
              <a:t> </a:t>
            </a:r>
            <a:r>
              <a:rPr lang="en-US" sz="2000" dirty="0">
                <a:latin typeface="Arial Narrow" panose="020B0606020202030204" pitchFamily="34" charset="0"/>
              </a:rPr>
              <a:t>increases overall job satisfaction.</a:t>
            </a:r>
          </a:p>
          <a:p>
            <a:pPr>
              <a:spcBef>
                <a:spcPts val="600"/>
              </a:spcBef>
              <a:buFont typeface="Wingdings" panose="05000000000000000000" pitchFamily="2" charset="2"/>
              <a:buChar char="v"/>
            </a:pPr>
            <a:r>
              <a:rPr lang="hr-HR" sz="2000" b="1" dirty="0">
                <a:latin typeface="Arial Narrow" panose="020B0606020202030204" pitchFamily="34" charset="0"/>
              </a:rPr>
              <a:t> </a:t>
            </a:r>
            <a:r>
              <a:rPr lang="en-US" sz="2000" b="1" dirty="0">
                <a:latin typeface="Arial Narrow" panose="020B0606020202030204" pitchFamily="34" charset="0"/>
              </a:rPr>
              <a:t>Networking</a:t>
            </a:r>
            <a:r>
              <a:rPr lang="en-US" sz="2000" dirty="0">
                <a:latin typeface="Arial Narrow" panose="020B0606020202030204" pitchFamily="34" charset="0"/>
              </a:rPr>
              <a:t>: Erasmus+ mobilities are excellent opportunities for building international networks, leading to collaborative research projects and academic partnerships.</a:t>
            </a:r>
          </a:p>
          <a:p>
            <a:pPr>
              <a:spcBef>
                <a:spcPts val="600"/>
              </a:spcBef>
              <a:buFont typeface="Wingdings" panose="05000000000000000000" pitchFamily="2" charset="2"/>
              <a:buChar char="v"/>
            </a:pPr>
            <a:r>
              <a:rPr lang="hr-HR" sz="2000" b="1" dirty="0">
                <a:latin typeface="Arial Narrow" panose="020B0606020202030204" pitchFamily="34" charset="0"/>
              </a:rPr>
              <a:t> </a:t>
            </a:r>
            <a:r>
              <a:rPr lang="en-US" sz="2000" b="1" dirty="0">
                <a:latin typeface="Arial Narrow" panose="020B0606020202030204" pitchFamily="34" charset="0"/>
              </a:rPr>
              <a:t>Innovation</a:t>
            </a:r>
            <a:r>
              <a:rPr lang="en-US" sz="2000" dirty="0">
                <a:latin typeface="Arial Narrow" panose="020B0606020202030204" pitchFamily="34" charset="0"/>
              </a:rPr>
              <a:t>: Staff mobility often results in the adoption of new teaching methods and formats, bringing innovation back to the home institution.</a:t>
            </a:r>
          </a:p>
          <a:p>
            <a:pPr>
              <a:spcBef>
                <a:spcPts val="600"/>
              </a:spcBef>
              <a:buFont typeface="Wingdings" panose="05000000000000000000" pitchFamily="2" charset="2"/>
              <a:buChar char="v"/>
            </a:pPr>
            <a:r>
              <a:rPr lang="hr-HR" sz="2000" b="1" dirty="0">
                <a:latin typeface="Arial Narrow" panose="020B0606020202030204" pitchFamily="34" charset="0"/>
              </a:rPr>
              <a:t> </a:t>
            </a:r>
            <a:r>
              <a:rPr lang="en-US" sz="2000" b="1" dirty="0">
                <a:latin typeface="Arial Narrow" panose="020B0606020202030204" pitchFamily="34" charset="0"/>
              </a:rPr>
              <a:t>Institutional </a:t>
            </a:r>
            <a:r>
              <a:rPr lang="hr-HR" sz="2000" b="1" dirty="0">
                <a:latin typeface="Arial Narrow" panose="020B0606020202030204" pitchFamily="34" charset="0"/>
              </a:rPr>
              <a:t>v</a:t>
            </a:r>
            <a:r>
              <a:rPr lang="en-US" sz="2000" b="1" dirty="0" err="1">
                <a:latin typeface="Arial Narrow" panose="020B0606020202030204" pitchFamily="34" charset="0"/>
              </a:rPr>
              <a:t>isibility</a:t>
            </a:r>
            <a:r>
              <a:rPr lang="en-US" sz="2000" dirty="0">
                <a:latin typeface="Arial Narrow" panose="020B0606020202030204" pitchFamily="34" charset="0"/>
              </a:rPr>
              <a:t>: Increased collaboration raises the visibility of programs taught in English and attracts international students to</a:t>
            </a:r>
            <a:r>
              <a:rPr lang="hr-HR" sz="2000" dirty="0">
                <a:latin typeface="Arial Narrow" panose="020B0606020202030204" pitchFamily="34" charset="0"/>
              </a:rPr>
              <a:t> home </a:t>
            </a:r>
            <a:r>
              <a:rPr lang="hr-HR" sz="2000" dirty="0" err="1">
                <a:latin typeface="Arial Narrow" panose="020B0606020202030204" pitchFamily="34" charset="0"/>
              </a:rPr>
              <a:t>institution</a:t>
            </a:r>
            <a:r>
              <a:rPr lang="en-US" sz="2000" dirty="0">
                <a:latin typeface="Arial Narrow" panose="020B0606020202030204" pitchFamily="34" charset="0"/>
              </a:rPr>
              <a:t>. </a:t>
            </a:r>
          </a:p>
        </p:txBody>
      </p:sp>
    </p:spTree>
    <p:extLst>
      <p:ext uri="{BB962C8B-B14F-4D97-AF65-F5344CB8AC3E}">
        <p14:creationId xmlns:p14="http://schemas.microsoft.com/office/powerpoint/2010/main" val="22595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F9DF28-15ED-4ACB-8C25-81A09931D5AB}"/>
              </a:ext>
            </a:extLst>
          </p:cNvPr>
          <p:cNvSpPr>
            <a:spLocks noGrp="1"/>
          </p:cNvSpPr>
          <p:nvPr>
            <p:ph type="title"/>
          </p:nvPr>
        </p:nvSpPr>
        <p:spPr>
          <a:xfrm>
            <a:off x="838200" y="786466"/>
            <a:ext cx="10515600" cy="1325563"/>
          </a:xfrm>
        </p:spPr>
        <p:txBody>
          <a:bodyPr/>
          <a:lstStyle/>
          <a:p>
            <a:r>
              <a:rPr lang="en-US" b="1" dirty="0">
                <a:solidFill>
                  <a:srgbClr val="002060"/>
                </a:solidFill>
                <a:latin typeface="Arial Narrow" panose="020B0606020202030204" pitchFamily="34" charset="0"/>
              </a:rPr>
              <a:t>ERASMUS+ </a:t>
            </a:r>
            <a:r>
              <a:rPr lang="hr-HR" b="1" dirty="0">
                <a:solidFill>
                  <a:srgbClr val="002060"/>
                </a:solidFill>
                <a:latin typeface="Arial Narrow" panose="020B0606020202030204" pitchFamily="34" charset="0"/>
              </a:rPr>
              <a:t>INCOMING STAFF IN OSIJEK</a:t>
            </a:r>
            <a:endParaRPr lang="hr-HR" dirty="0"/>
          </a:p>
        </p:txBody>
      </p:sp>
      <p:sp>
        <p:nvSpPr>
          <p:cNvPr id="4" name="Rezervirano mjesto podnožja 3">
            <a:extLst>
              <a:ext uri="{FF2B5EF4-FFF2-40B4-BE49-F238E27FC236}">
                <a16:creationId xmlns:a16="http://schemas.microsoft.com/office/drawing/2014/main" id="{3CDBBF72-620E-4547-966B-018043EA141C}"/>
              </a:ext>
            </a:extLst>
          </p:cNvPr>
          <p:cNvSpPr>
            <a:spLocks noGrp="1"/>
          </p:cNvSpPr>
          <p:nvPr>
            <p:ph type="ftr" sz="quarter" idx="11"/>
          </p:nvPr>
        </p:nvSpPr>
        <p:spPr/>
        <p:txBody>
          <a:bodyPr/>
          <a:lstStyle/>
          <a:p>
            <a:r>
              <a:rPr lang="hr-HR"/>
              <a:t>UNIOS, Erasmus+</a:t>
            </a:r>
          </a:p>
        </p:txBody>
      </p:sp>
      <p:sp>
        <p:nvSpPr>
          <p:cNvPr id="5" name="Rezervirano mjesto sadržaja 2">
            <a:extLst>
              <a:ext uri="{FF2B5EF4-FFF2-40B4-BE49-F238E27FC236}">
                <a16:creationId xmlns:a16="http://schemas.microsoft.com/office/drawing/2014/main" id="{B85D093A-EEEE-4E99-84BE-1C197A7F0D58}"/>
              </a:ext>
            </a:extLst>
          </p:cNvPr>
          <p:cNvSpPr>
            <a:spLocks noGrp="1"/>
          </p:cNvSpPr>
          <p:nvPr>
            <p:ph idx="1"/>
          </p:nvPr>
        </p:nvSpPr>
        <p:spPr>
          <a:xfrm>
            <a:off x="838200" y="2737597"/>
            <a:ext cx="9704294" cy="2172634"/>
          </a:xfrm>
        </p:spPr>
        <p:txBody>
          <a:bodyPr>
            <a:normAutofit fontScale="85000" lnSpcReduction="20000"/>
          </a:bodyPr>
          <a:lstStyle/>
          <a:p>
            <a:pPr marL="0" indent="0">
              <a:buNone/>
            </a:pPr>
            <a:r>
              <a:rPr lang="hr-HR" sz="2400" dirty="0">
                <a:latin typeface="Arial Narrow" panose="020B0606020202030204" pitchFamily="34" charset="0"/>
              </a:rPr>
              <a:t>At </a:t>
            </a:r>
            <a:r>
              <a:rPr lang="hr-HR" sz="2400" dirty="0" err="1">
                <a:latin typeface="Arial Narrow" panose="020B0606020202030204" pitchFamily="34" charset="0"/>
              </a:rPr>
              <a:t>the</a:t>
            </a:r>
            <a:r>
              <a:rPr lang="hr-HR" sz="2400" dirty="0">
                <a:latin typeface="Arial Narrow" panose="020B0606020202030204" pitchFamily="34" charset="0"/>
              </a:rPr>
              <a:t> University </a:t>
            </a:r>
            <a:r>
              <a:rPr lang="hr-HR" sz="2400" dirty="0" err="1">
                <a:latin typeface="Arial Narrow" panose="020B0606020202030204" pitchFamily="34" charset="0"/>
              </a:rPr>
              <a:t>of</a:t>
            </a:r>
            <a:r>
              <a:rPr lang="hr-HR" sz="2400" dirty="0">
                <a:latin typeface="Arial Narrow" panose="020B0606020202030204" pitchFamily="34" charset="0"/>
              </a:rPr>
              <a:t> Osijek, </a:t>
            </a:r>
            <a:r>
              <a:rPr lang="hr-HR" sz="2400" dirty="0" err="1">
                <a:latin typeface="Arial Narrow" panose="020B0606020202030204" pitchFamily="34" charset="0"/>
              </a:rPr>
              <a:t>we</a:t>
            </a:r>
            <a:r>
              <a:rPr lang="hr-HR" sz="2400" dirty="0">
                <a:latin typeface="Arial Narrow" panose="020B0606020202030204" pitchFamily="34" charset="0"/>
              </a:rPr>
              <a:t> </a:t>
            </a:r>
            <a:r>
              <a:rPr lang="hr-HR" sz="2400" dirty="0" err="1">
                <a:latin typeface="Arial Narrow" panose="020B0606020202030204" pitchFamily="34" charset="0"/>
              </a:rPr>
              <a:t>also</a:t>
            </a:r>
            <a:r>
              <a:rPr lang="hr-HR" sz="2400" dirty="0">
                <a:latin typeface="Arial Narrow" panose="020B0606020202030204" pitchFamily="34" charset="0"/>
              </a:rPr>
              <a:t> </a:t>
            </a:r>
            <a:r>
              <a:rPr lang="hr-HR" sz="2400" dirty="0" err="1">
                <a:latin typeface="Arial Narrow" panose="020B0606020202030204" pitchFamily="34" charset="0"/>
              </a:rPr>
              <a:t>have</a:t>
            </a:r>
            <a:r>
              <a:rPr lang="hr-HR" sz="2400" dirty="0">
                <a:latin typeface="Arial Narrow" panose="020B0606020202030204" pitchFamily="34" charset="0"/>
              </a:rPr>
              <a:t> </a:t>
            </a:r>
            <a:r>
              <a:rPr lang="hr-HR" sz="2400" dirty="0" err="1">
                <a:latin typeface="Arial Narrow" panose="020B0606020202030204" pitchFamily="34" charset="0"/>
              </a:rPr>
              <a:t>plenty</a:t>
            </a:r>
            <a:r>
              <a:rPr lang="hr-HR" sz="2400" dirty="0">
                <a:latin typeface="Arial Narrow" panose="020B0606020202030204" pitchFamily="34" charset="0"/>
              </a:rPr>
              <a:t> </a:t>
            </a:r>
            <a:r>
              <a:rPr lang="hr-HR" sz="2400" dirty="0" err="1">
                <a:latin typeface="Arial Narrow" panose="020B0606020202030204" pitchFamily="34" charset="0"/>
              </a:rPr>
              <a:t>of</a:t>
            </a:r>
            <a:r>
              <a:rPr lang="hr-HR" sz="2400" dirty="0">
                <a:latin typeface="Arial Narrow" panose="020B0606020202030204" pitchFamily="34" charset="0"/>
              </a:rPr>
              <a:t> </a:t>
            </a:r>
            <a:r>
              <a:rPr lang="hr-HR" sz="2400" dirty="0" err="1">
                <a:latin typeface="Arial Narrow" panose="020B0606020202030204" pitchFamily="34" charset="0"/>
              </a:rPr>
              <a:t>incoming</a:t>
            </a:r>
            <a:r>
              <a:rPr lang="hr-HR" sz="2400" dirty="0">
                <a:latin typeface="Arial Narrow" panose="020B0606020202030204" pitchFamily="34" charset="0"/>
              </a:rPr>
              <a:t> </a:t>
            </a:r>
            <a:r>
              <a:rPr lang="hr-HR" sz="2400" dirty="0" err="1">
                <a:latin typeface="Arial Narrow" panose="020B0606020202030204" pitchFamily="34" charset="0"/>
              </a:rPr>
              <a:t>staff</a:t>
            </a:r>
            <a:r>
              <a:rPr lang="hr-HR" sz="2400" dirty="0">
                <a:latin typeface="Arial Narrow" panose="020B0606020202030204" pitchFamily="34" charset="0"/>
              </a:rPr>
              <a:t> </a:t>
            </a:r>
            <a:r>
              <a:rPr lang="hr-HR" sz="2400" dirty="0" err="1">
                <a:latin typeface="Arial Narrow" panose="020B0606020202030204" pitchFamily="34" charset="0"/>
              </a:rPr>
              <a:t>from</a:t>
            </a:r>
            <a:r>
              <a:rPr lang="hr-HR" sz="2400" dirty="0">
                <a:latin typeface="Arial Narrow" panose="020B0606020202030204" pitchFamily="34" charset="0"/>
              </a:rPr>
              <a:t> </a:t>
            </a:r>
            <a:r>
              <a:rPr lang="hr-HR" sz="2400" dirty="0" err="1">
                <a:latin typeface="Arial Narrow" panose="020B0606020202030204" pitchFamily="34" charset="0"/>
              </a:rPr>
              <a:t>all</a:t>
            </a:r>
            <a:r>
              <a:rPr lang="hr-HR" sz="2400" dirty="0">
                <a:latin typeface="Arial Narrow" panose="020B0606020202030204" pitchFamily="34" charset="0"/>
              </a:rPr>
              <a:t> </a:t>
            </a:r>
            <a:r>
              <a:rPr lang="hr-HR" sz="2400" dirty="0" err="1">
                <a:latin typeface="Arial Narrow" panose="020B0606020202030204" pitchFamily="34" charset="0"/>
              </a:rPr>
              <a:t>over</a:t>
            </a:r>
            <a:r>
              <a:rPr lang="hr-HR" sz="2400" dirty="0">
                <a:latin typeface="Arial Narrow" panose="020B0606020202030204" pitchFamily="34" charset="0"/>
              </a:rPr>
              <a:t> Europe, </a:t>
            </a:r>
            <a:r>
              <a:rPr lang="hr-HR" sz="2400" dirty="0" err="1">
                <a:latin typeface="Arial Narrow" panose="020B0606020202030204" pitchFamily="34" charset="0"/>
              </a:rPr>
              <a:t>and</a:t>
            </a:r>
            <a:r>
              <a:rPr lang="hr-HR" sz="2400" dirty="0">
                <a:latin typeface="Arial Narrow" panose="020B0606020202030204" pitchFamily="34" charset="0"/>
              </a:rPr>
              <a:t> </a:t>
            </a:r>
            <a:r>
              <a:rPr lang="hr-HR" sz="2400" dirty="0" err="1">
                <a:latin typeface="Arial Narrow" panose="020B0606020202030204" pitchFamily="34" charset="0"/>
              </a:rPr>
              <a:t>we</a:t>
            </a:r>
            <a:r>
              <a:rPr lang="hr-HR" sz="2400" dirty="0">
                <a:latin typeface="Arial Narrow" panose="020B0606020202030204" pitchFamily="34" charset="0"/>
              </a:rPr>
              <a:t> </a:t>
            </a:r>
            <a:r>
              <a:rPr lang="hr-HR" sz="2400" dirty="0" err="1">
                <a:latin typeface="Arial Narrow" panose="020B0606020202030204" pitchFamily="34" charset="0"/>
              </a:rPr>
              <a:t>organize</a:t>
            </a:r>
            <a:r>
              <a:rPr lang="hr-HR" sz="2400" dirty="0">
                <a:latin typeface="Arial Narrow" panose="020B0606020202030204" pitchFamily="34" charset="0"/>
              </a:rPr>
              <a:t> </a:t>
            </a:r>
            <a:r>
              <a:rPr lang="hr-HR" sz="2400" dirty="0" err="1">
                <a:latin typeface="Arial Narrow" panose="020B0606020202030204" pitchFamily="34" charset="0"/>
              </a:rPr>
              <a:t>our</a:t>
            </a:r>
            <a:r>
              <a:rPr lang="hr-HR" sz="2400" dirty="0">
                <a:latin typeface="Arial Narrow" panose="020B0606020202030204" pitchFamily="34" charset="0"/>
              </a:rPr>
              <a:t> </a:t>
            </a:r>
            <a:r>
              <a:rPr lang="hr-HR" sz="2400" dirty="0" err="1">
                <a:latin typeface="Arial Narrow" panose="020B0606020202030204" pitchFamily="34" charset="0"/>
              </a:rPr>
              <a:t>own</a:t>
            </a:r>
            <a:r>
              <a:rPr lang="hr-HR" sz="2400" dirty="0">
                <a:latin typeface="Arial Narrow" panose="020B0606020202030204" pitchFamily="34" charset="0"/>
              </a:rPr>
              <a:t> International </a:t>
            </a:r>
            <a:r>
              <a:rPr lang="hr-HR" sz="2400" dirty="0" err="1">
                <a:latin typeface="Arial Narrow" panose="020B0606020202030204" pitchFamily="34" charset="0"/>
              </a:rPr>
              <a:t>Staff</a:t>
            </a:r>
            <a:r>
              <a:rPr lang="hr-HR" sz="2400" dirty="0">
                <a:latin typeface="Arial Narrow" panose="020B0606020202030204" pitchFamily="34" charset="0"/>
              </a:rPr>
              <a:t> </a:t>
            </a:r>
            <a:r>
              <a:rPr lang="hr-HR" sz="2400" dirty="0" err="1">
                <a:latin typeface="Arial Narrow" panose="020B0606020202030204" pitchFamily="34" charset="0"/>
              </a:rPr>
              <a:t>Week</a:t>
            </a:r>
            <a:r>
              <a:rPr lang="hr-HR" sz="2400" dirty="0">
                <a:latin typeface="Arial Narrow" panose="020B0606020202030204" pitchFamily="34" charset="0"/>
              </a:rPr>
              <a:t> </a:t>
            </a:r>
            <a:r>
              <a:rPr lang="hr-HR" sz="2400" dirty="0" err="1">
                <a:latin typeface="Arial Narrow" panose="020B0606020202030204" pitchFamily="34" charset="0"/>
              </a:rPr>
              <a:t>every</a:t>
            </a:r>
            <a:r>
              <a:rPr lang="hr-HR" sz="2400" dirty="0">
                <a:latin typeface="Arial Narrow" panose="020B0606020202030204" pitchFamily="34" charset="0"/>
              </a:rPr>
              <a:t> </a:t>
            </a:r>
            <a:r>
              <a:rPr lang="hr-HR" sz="2400" dirty="0" err="1">
                <a:latin typeface="Arial Narrow" panose="020B0606020202030204" pitchFamily="34" charset="0"/>
              </a:rPr>
              <a:t>year</a:t>
            </a:r>
            <a:r>
              <a:rPr lang="hr-HR" sz="2400" dirty="0">
                <a:latin typeface="Arial Narrow" panose="020B0606020202030204" pitchFamily="34" charset="0"/>
              </a:rPr>
              <a:t>. </a:t>
            </a:r>
          </a:p>
          <a:p>
            <a:pPr marL="0" indent="0">
              <a:buNone/>
            </a:pPr>
            <a:endParaRPr lang="hr-HR" sz="2400" dirty="0">
              <a:latin typeface="Arial Narrow" panose="020B0606020202030204" pitchFamily="34" charset="0"/>
            </a:endParaRPr>
          </a:p>
          <a:p>
            <a:pPr marL="0" indent="0">
              <a:buNone/>
            </a:pPr>
            <a:r>
              <a:rPr lang="hr-HR" sz="2400" dirty="0" err="1">
                <a:latin typeface="Arial Narrow" panose="020B0606020202030204" pitchFamily="34" charset="0"/>
              </a:rPr>
              <a:t>They</a:t>
            </a:r>
            <a:r>
              <a:rPr lang="hr-HR" sz="2400" dirty="0">
                <a:latin typeface="Arial Narrow" panose="020B0606020202030204" pitchFamily="34" charset="0"/>
              </a:rPr>
              <a:t> </a:t>
            </a:r>
            <a:r>
              <a:rPr lang="hr-HR" sz="2400" dirty="0" err="1">
                <a:latin typeface="Arial Narrow" panose="020B0606020202030204" pitchFamily="34" charset="0"/>
              </a:rPr>
              <a:t>say</a:t>
            </a:r>
            <a:r>
              <a:rPr lang="hr-HR" sz="2400" dirty="0">
                <a:latin typeface="Arial Narrow" panose="020B0606020202030204" pitchFamily="34" charset="0"/>
              </a:rPr>
              <a:t> </a:t>
            </a:r>
            <a:r>
              <a:rPr lang="hr-HR" sz="2400" dirty="0" err="1">
                <a:latin typeface="Arial Narrow" panose="020B0606020202030204" pitchFamily="34" charset="0"/>
              </a:rPr>
              <a:t>that</a:t>
            </a:r>
            <a:r>
              <a:rPr lang="hr-HR" sz="2400" dirty="0">
                <a:latin typeface="Arial Narrow" panose="020B0606020202030204" pitchFamily="34" charset="0"/>
              </a:rPr>
              <a:t> a </a:t>
            </a:r>
            <a:r>
              <a:rPr lang="hr-HR" sz="2400" dirty="0" err="1">
                <a:latin typeface="Arial Narrow" panose="020B0606020202030204" pitchFamily="34" charset="0"/>
              </a:rPr>
              <a:t>picture</a:t>
            </a:r>
            <a:r>
              <a:rPr lang="hr-HR" sz="2400" dirty="0">
                <a:latin typeface="Arial Narrow" panose="020B0606020202030204" pitchFamily="34" charset="0"/>
              </a:rPr>
              <a:t> </a:t>
            </a:r>
            <a:r>
              <a:rPr lang="hr-HR" sz="2400" dirty="0" err="1">
                <a:latin typeface="Arial Narrow" panose="020B0606020202030204" pitchFamily="34" charset="0"/>
              </a:rPr>
              <a:t>is</a:t>
            </a:r>
            <a:r>
              <a:rPr lang="hr-HR" sz="2400" dirty="0">
                <a:latin typeface="Arial Narrow" panose="020B0606020202030204" pitchFamily="34" charset="0"/>
              </a:rPr>
              <a:t> </a:t>
            </a:r>
            <a:r>
              <a:rPr lang="hr-HR" sz="2400" dirty="0" err="1">
                <a:latin typeface="Arial Narrow" panose="020B0606020202030204" pitchFamily="34" charset="0"/>
              </a:rPr>
              <a:t>worth</a:t>
            </a:r>
            <a:r>
              <a:rPr lang="hr-HR" sz="2400" dirty="0">
                <a:latin typeface="Arial Narrow" panose="020B0606020202030204" pitchFamily="34" charset="0"/>
              </a:rPr>
              <a:t> a </a:t>
            </a:r>
            <a:r>
              <a:rPr lang="hr-HR" sz="2400" dirty="0" err="1">
                <a:latin typeface="Arial Narrow" panose="020B0606020202030204" pitchFamily="34" charset="0"/>
              </a:rPr>
              <a:t>thousand</a:t>
            </a:r>
            <a:r>
              <a:rPr lang="hr-HR" sz="2400" dirty="0">
                <a:latin typeface="Arial Narrow" panose="020B0606020202030204" pitchFamily="34" charset="0"/>
              </a:rPr>
              <a:t> </a:t>
            </a:r>
            <a:r>
              <a:rPr lang="hr-HR" sz="2400" dirty="0" err="1">
                <a:latin typeface="Arial Narrow" panose="020B0606020202030204" pitchFamily="34" charset="0"/>
              </a:rPr>
              <a:t>words</a:t>
            </a:r>
            <a:r>
              <a:rPr lang="hr-HR" sz="2400" dirty="0">
                <a:latin typeface="Arial Narrow" panose="020B0606020202030204" pitchFamily="34" charset="0"/>
              </a:rPr>
              <a:t>, </a:t>
            </a:r>
            <a:r>
              <a:rPr lang="hr-HR" sz="2400" dirty="0" err="1">
                <a:latin typeface="Arial Narrow" panose="020B0606020202030204" pitchFamily="34" charset="0"/>
              </a:rPr>
              <a:t>so</a:t>
            </a:r>
            <a:r>
              <a:rPr lang="hr-HR" sz="2400" dirty="0">
                <a:latin typeface="Arial Narrow" panose="020B0606020202030204" pitchFamily="34" charset="0"/>
              </a:rPr>
              <a:t> </a:t>
            </a:r>
            <a:r>
              <a:rPr lang="hr-HR" sz="2400" dirty="0" err="1">
                <a:latin typeface="Arial Narrow" panose="020B0606020202030204" pitchFamily="34" charset="0"/>
              </a:rPr>
              <a:t>instead</a:t>
            </a:r>
            <a:r>
              <a:rPr lang="hr-HR" sz="2400" dirty="0">
                <a:latin typeface="Arial Narrow" panose="020B0606020202030204" pitchFamily="34" charset="0"/>
              </a:rPr>
              <a:t> </a:t>
            </a:r>
            <a:r>
              <a:rPr lang="hr-HR" sz="2400" dirty="0" err="1">
                <a:latin typeface="Arial Narrow" panose="020B0606020202030204" pitchFamily="34" charset="0"/>
              </a:rPr>
              <a:t>of</a:t>
            </a:r>
            <a:r>
              <a:rPr lang="hr-HR" sz="2400" dirty="0">
                <a:latin typeface="Arial Narrow" panose="020B0606020202030204" pitchFamily="34" charset="0"/>
              </a:rPr>
              <a:t> </a:t>
            </a:r>
            <a:r>
              <a:rPr lang="hr-HR" sz="2400" dirty="0" err="1">
                <a:latin typeface="Arial Narrow" panose="020B0606020202030204" pitchFamily="34" charset="0"/>
              </a:rPr>
              <a:t>talking</a:t>
            </a:r>
            <a:r>
              <a:rPr lang="hr-HR" sz="2400" dirty="0">
                <a:latin typeface="Arial Narrow" panose="020B0606020202030204" pitchFamily="34" charset="0"/>
              </a:rPr>
              <a:t> </a:t>
            </a:r>
            <a:r>
              <a:rPr lang="hr-HR" sz="2400" dirty="0" err="1">
                <a:latin typeface="Arial Narrow" panose="020B0606020202030204" pitchFamily="34" charset="0"/>
              </a:rPr>
              <a:t>about</a:t>
            </a:r>
            <a:r>
              <a:rPr lang="hr-HR" sz="2400" dirty="0">
                <a:latin typeface="Arial Narrow" panose="020B0606020202030204" pitchFamily="34" charset="0"/>
              </a:rPr>
              <a:t> </a:t>
            </a:r>
            <a:r>
              <a:rPr lang="hr-HR" sz="2400" dirty="0" err="1">
                <a:latin typeface="Arial Narrow" panose="020B0606020202030204" pitchFamily="34" charset="0"/>
              </a:rPr>
              <a:t>it</a:t>
            </a:r>
            <a:r>
              <a:rPr lang="hr-HR" sz="2400" dirty="0">
                <a:latin typeface="Arial Narrow" panose="020B0606020202030204" pitchFamily="34" charset="0"/>
              </a:rPr>
              <a:t>, </a:t>
            </a:r>
            <a:r>
              <a:rPr lang="hr-HR" sz="2400" dirty="0" err="1">
                <a:latin typeface="Arial Narrow" panose="020B0606020202030204" pitchFamily="34" charset="0"/>
              </a:rPr>
              <a:t>here</a:t>
            </a:r>
            <a:r>
              <a:rPr lang="hr-HR" sz="2400" dirty="0">
                <a:latin typeface="Arial Narrow" panose="020B0606020202030204" pitchFamily="34" charset="0"/>
              </a:rPr>
              <a:t> are some </a:t>
            </a:r>
            <a:r>
              <a:rPr lang="hr-HR" sz="2400" dirty="0" err="1">
                <a:latin typeface="Arial Narrow" panose="020B0606020202030204" pitchFamily="34" charset="0"/>
              </a:rPr>
              <a:t>photos</a:t>
            </a:r>
            <a:r>
              <a:rPr lang="hr-HR" sz="2400" dirty="0">
                <a:latin typeface="Arial Narrow" panose="020B0606020202030204" pitchFamily="34" charset="0"/>
              </a:rPr>
              <a:t> </a:t>
            </a:r>
            <a:r>
              <a:rPr lang="hr-HR" sz="2400" dirty="0" err="1">
                <a:latin typeface="Arial Narrow" panose="020B0606020202030204" pitchFamily="34" charset="0"/>
              </a:rPr>
              <a:t>from</a:t>
            </a:r>
            <a:r>
              <a:rPr lang="hr-HR" sz="2400" dirty="0">
                <a:latin typeface="Arial Narrow" panose="020B0606020202030204" pitchFamily="34" charset="0"/>
              </a:rPr>
              <a:t> </a:t>
            </a:r>
            <a:r>
              <a:rPr lang="hr-HR" sz="2400" dirty="0" err="1">
                <a:latin typeface="Arial Narrow" panose="020B0606020202030204" pitchFamily="34" charset="0"/>
              </a:rPr>
              <a:t>our</a:t>
            </a:r>
            <a:r>
              <a:rPr lang="hr-HR" sz="2400" dirty="0">
                <a:latin typeface="Arial Narrow" panose="020B0606020202030204" pitchFamily="34" charset="0"/>
              </a:rPr>
              <a:t> </a:t>
            </a:r>
            <a:r>
              <a:rPr lang="hr-HR" sz="2400" dirty="0" err="1">
                <a:latin typeface="Arial Narrow" panose="020B0606020202030204" pitchFamily="34" charset="0"/>
              </a:rPr>
              <a:t>staff</a:t>
            </a:r>
            <a:r>
              <a:rPr lang="hr-HR" sz="2400" dirty="0">
                <a:latin typeface="Arial Narrow" panose="020B0606020202030204" pitchFamily="34" charset="0"/>
              </a:rPr>
              <a:t> </a:t>
            </a:r>
            <a:r>
              <a:rPr lang="hr-HR" sz="2400" dirty="0" err="1">
                <a:latin typeface="Arial Narrow" panose="020B0606020202030204" pitchFamily="34" charset="0"/>
              </a:rPr>
              <a:t>weeks</a:t>
            </a:r>
            <a:r>
              <a:rPr lang="hr-HR" sz="2400" dirty="0">
                <a:latin typeface="Arial Narrow" panose="020B0606020202030204" pitchFamily="34" charset="0"/>
              </a:rPr>
              <a:t> </a:t>
            </a:r>
            <a:r>
              <a:rPr lang="hr-HR" sz="2400" dirty="0" err="1">
                <a:latin typeface="Arial Narrow" panose="020B0606020202030204" pitchFamily="34" charset="0"/>
              </a:rPr>
              <a:t>and</a:t>
            </a:r>
            <a:r>
              <a:rPr lang="hr-HR" sz="2400" dirty="0">
                <a:latin typeface="Arial Narrow" panose="020B0606020202030204" pitchFamily="34" charset="0"/>
              </a:rPr>
              <a:t> </a:t>
            </a:r>
            <a:r>
              <a:rPr lang="hr-HR" sz="2400">
                <a:latin typeface="Arial Narrow" panose="020B0606020202030204" pitchFamily="34" charset="0"/>
              </a:rPr>
              <a:t>incoming </a:t>
            </a:r>
            <a:r>
              <a:rPr lang="hr-HR" sz="2400" dirty="0" err="1">
                <a:latin typeface="Arial Narrow" panose="020B0606020202030204" pitchFamily="34" charset="0"/>
              </a:rPr>
              <a:t>staff</a:t>
            </a:r>
            <a:r>
              <a:rPr lang="hr-HR" sz="2400" dirty="0">
                <a:latin typeface="Arial Narrow" panose="020B0606020202030204" pitchFamily="34" charset="0"/>
              </a:rPr>
              <a:t>. </a:t>
            </a:r>
            <a:r>
              <a:rPr lang="hr-HR" sz="2400" dirty="0">
                <a:latin typeface="Arial Narrow" panose="020B0606020202030204" pitchFamily="34" charset="0"/>
                <a:sym typeface="Wingdings" panose="05000000000000000000" pitchFamily="2" charset="2"/>
              </a:rPr>
              <a:t></a:t>
            </a:r>
          </a:p>
          <a:p>
            <a:pPr marL="0" indent="0">
              <a:buNone/>
            </a:pPr>
            <a:endParaRPr lang="hr-HR" sz="2400" dirty="0">
              <a:latin typeface="Arial Narrow" panose="020B0606020202030204" pitchFamily="34" charset="0"/>
              <a:sym typeface="Wingdings" panose="05000000000000000000" pitchFamily="2" charset="2"/>
            </a:endParaRPr>
          </a:p>
          <a:p>
            <a:pPr marL="0" indent="0">
              <a:buNone/>
            </a:pPr>
            <a:r>
              <a:rPr lang="hr-HR" sz="2400" dirty="0">
                <a:latin typeface="Arial Narrow" panose="020B0606020202030204" pitchFamily="34" charset="0"/>
                <a:sym typeface="Wingdings" panose="05000000000000000000" pitchFamily="2" charset="2"/>
              </a:rPr>
              <a:t>For </a:t>
            </a:r>
            <a:r>
              <a:rPr lang="hr-HR" sz="2400" dirty="0" err="1">
                <a:latin typeface="Arial Narrow" panose="020B0606020202030204" pitchFamily="34" charset="0"/>
                <a:sym typeface="Wingdings" panose="05000000000000000000" pitchFamily="2" charset="2"/>
              </a:rPr>
              <a:t>individual</a:t>
            </a:r>
            <a:r>
              <a:rPr lang="hr-HR" sz="2400" dirty="0">
                <a:latin typeface="Arial Narrow" panose="020B0606020202030204" pitchFamily="34" charset="0"/>
                <a:sym typeface="Wingdings" panose="05000000000000000000" pitchFamily="2" charset="2"/>
              </a:rPr>
              <a:t> </a:t>
            </a:r>
            <a:r>
              <a:rPr lang="hr-HR" sz="2400" dirty="0" err="1">
                <a:latin typeface="Arial Narrow" panose="020B0606020202030204" pitchFamily="34" charset="0"/>
                <a:sym typeface="Wingdings" panose="05000000000000000000" pitchFamily="2" charset="2"/>
              </a:rPr>
              <a:t>mobilities</a:t>
            </a:r>
            <a:r>
              <a:rPr lang="hr-HR" sz="2400" dirty="0">
                <a:latin typeface="Arial Narrow" panose="020B0606020202030204" pitchFamily="34" charset="0"/>
                <a:sym typeface="Wingdings" panose="05000000000000000000" pitchFamily="2" charset="2"/>
              </a:rPr>
              <a:t> </a:t>
            </a:r>
            <a:r>
              <a:rPr lang="hr-HR" sz="2400" dirty="0" err="1">
                <a:latin typeface="Arial Narrow" panose="020B0606020202030204" pitchFamily="34" charset="0"/>
                <a:sym typeface="Wingdings" panose="05000000000000000000" pitchFamily="2" charset="2"/>
              </a:rPr>
              <a:t>contact</a:t>
            </a:r>
            <a:r>
              <a:rPr lang="hr-HR" sz="2400" dirty="0">
                <a:latin typeface="Arial Narrow" panose="020B0606020202030204" pitchFamily="34" charset="0"/>
                <a:sym typeface="Wingdings" panose="05000000000000000000" pitchFamily="2" charset="2"/>
              </a:rPr>
              <a:t>: </a:t>
            </a:r>
            <a:r>
              <a:rPr lang="hr-HR" sz="2400" dirty="0">
                <a:latin typeface="Arial Narrow" panose="020B0606020202030204" pitchFamily="34" charset="0"/>
                <a:sym typeface="Wingdings" panose="05000000000000000000" pitchFamily="2" charset="2"/>
                <a:hlinkClick r:id="rId2"/>
              </a:rPr>
              <a:t>erasmus@unios.hr</a:t>
            </a:r>
            <a:r>
              <a:rPr lang="hr-HR" sz="2400" dirty="0">
                <a:latin typeface="Arial Narrow" panose="020B0606020202030204" pitchFamily="34" charset="0"/>
                <a:sym typeface="Wingdings" panose="05000000000000000000" pitchFamily="2" charset="2"/>
              </a:rPr>
              <a:t> </a:t>
            </a:r>
            <a:endParaRPr lang="hr-HR" sz="2400" dirty="0">
              <a:latin typeface="Arial Narrow" panose="020B0606020202030204" pitchFamily="34" charset="0"/>
            </a:endParaRPr>
          </a:p>
        </p:txBody>
      </p:sp>
    </p:spTree>
    <p:extLst>
      <p:ext uri="{BB962C8B-B14F-4D97-AF65-F5344CB8AC3E}">
        <p14:creationId xmlns:p14="http://schemas.microsoft.com/office/powerpoint/2010/main" val="95080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F9DF28-15ED-4ACB-8C25-81A09931D5AB}"/>
              </a:ext>
            </a:extLst>
          </p:cNvPr>
          <p:cNvSpPr>
            <a:spLocks noGrp="1"/>
          </p:cNvSpPr>
          <p:nvPr>
            <p:ph type="title"/>
          </p:nvPr>
        </p:nvSpPr>
        <p:spPr>
          <a:xfrm>
            <a:off x="155267" y="236632"/>
            <a:ext cx="4067109" cy="405839"/>
          </a:xfrm>
        </p:spPr>
        <p:txBody>
          <a:bodyPr>
            <a:normAutofit/>
          </a:bodyPr>
          <a:lstStyle/>
          <a:p>
            <a:r>
              <a:rPr lang="en-US" sz="1600" b="1" dirty="0">
                <a:solidFill>
                  <a:srgbClr val="002060"/>
                </a:solidFill>
                <a:latin typeface="Arial Narrow" panose="020B0606020202030204" pitchFamily="34" charset="0"/>
              </a:rPr>
              <a:t>ERASMUS+ </a:t>
            </a:r>
            <a:r>
              <a:rPr lang="hr-HR" sz="1600" b="1" dirty="0">
                <a:solidFill>
                  <a:srgbClr val="002060"/>
                </a:solidFill>
                <a:latin typeface="Arial Narrow" panose="020B0606020202030204" pitchFamily="34" charset="0"/>
              </a:rPr>
              <a:t>INCOMING STAFF IN OSIJEK</a:t>
            </a:r>
            <a:endParaRPr lang="hr-HR" sz="1600" dirty="0"/>
          </a:p>
        </p:txBody>
      </p:sp>
      <p:sp>
        <p:nvSpPr>
          <p:cNvPr id="4" name="Rezervirano mjesto podnožja 3">
            <a:extLst>
              <a:ext uri="{FF2B5EF4-FFF2-40B4-BE49-F238E27FC236}">
                <a16:creationId xmlns:a16="http://schemas.microsoft.com/office/drawing/2014/main" id="{3CDBBF72-620E-4547-966B-018043EA141C}"/>
              </a:ext>
            </a:extLst>
          </p:cNvPr>
          <p:cNvSpPr>
            <a:spLocks noGrp="1"/>
          </p:cNvSpPr>
          <p:nvPr>
            <p:ph type="ftr" sz="quarter" idx="11"/>
          </p:nvPr>
        </p:nvSpPr>
        <p:spPr/>
        <p:txBody>
          <a:bodyPr/>
          <a:lstStyle/>
          <a:p>
            <a:r>
              <a:rPr lang="hr-HR"/>
              <a:t>UNIOS, Erasmus+</a:t>
            </a:r>
          </a:p>
        </p:txBody>
      </p:sp>
      <p:pic>
        <p:nvPicPr>
          <p:cNvPr id="6" name="Rezervirano mjesto sadržaja 5">
            <a:extLst>
              <a:ext uri="{FF2B5EF4-FFF2-40B4-BE49-F238E27FC236}">
                <a16:creationId xmlns:a16="http://schemas.microsoft.com/office/drawing/2014/main" id="{E9F73762-0987-40CD-9DDD-063BA1B9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839"/>
          <a:stretch/>
        </p:blipFill>
        <p:spPr>
          <a:xfrm>
            <a:off x="3018222" y="3822049"/>
            <a:ext cx="4654800" cy="2938136"/>
          </a:xfrm>
        </p:spPr>
      </p:pic>
      <p:pic>
        <p:nvPicPr>
          <p:cNvPr id="17" name="Rezervirano mjesto sadržaja 9">
            <a:extLst>
              <a:ext uri="{FF2B5EF4-FFF2-40B4-BE49-F238E27FC236}">
                <a16:creationId xmlns:a16="http://schemas.microsoft.com/office/drawing/2014/main" id="{65A3FFE8-E87A-4BA2-947E-E0C8A33C6F3B}"/>
              </a:ext>
            </a:extLst>
          </p:cNvPr>
          <p:cNvPicPr>
            <a:picLocks noChangeAspect="1"/>
          </p:cNvPicPr>
          <p:nvPr/>
        </p:nvPicPr>
        <p:blipFill rotWithShape="1">
          <a:blip r:embed="rId3">
            <a:extLst>
              <a:ext uri="{28A0092B-C50C-407E-A947-70E740481C1C}">
                <a14:useLocalDpi xmlns:a14="http://schemas.microsoft.com/office/drawing/2010/main" val="0"/>
              </a:ext>
            </a:extLst>
          </a:blip>
          <a:srcRect t="12452" b="7131"/>
          <a:stretch/>
        </p:blipFill>
        <p:spPr>
          <a:xfrm>
            <a:off x="5705616" y="220713"/>
            <a:ext cx="6402835" cy="3861734"/>
          </a:xfrm>
          <a:prstGeom prst="rect">
            <a:avLst/>
          </a:prstGeom>
        </p:spPr>
      </p:pic>
      <p:pic>
        <p:nvPicPr>
          <p:cNvPr id="16" name="Slika 15">
            <a:extLst>
              <a:ext uri="{FF2B5EF4-FFF2-40B4-BE49-F238E27FC236}">
                <a16:creationId xmlns:a16="http://schemas.microsoft.com/office/drawing/2014/main" id="{86DAB70A-4EE4-4B9B-A25B-2FB090A53208}"/>
              </a:ext>
            </a:extLst>
          </p:cNvPr>
          <p:cNvPicPr>
            <a:picLocks noChangeAspect="1"/>
          </p:cNvPicPr>
          <p:nvPr/>
        </p:nvPicPr>
        <p:blipFill rotWithShape="1">
          <a:blip r:embed="rId4">
            <a:extLst>
              <a:ext uri="{28A0092B-C50C-407E-A947-70E740481C1C}">
                <a14:useLocalDpi xmlns:a14="http://schemas.microsoft.com/office/drawing/2010/main" val="0"/>
              </a:ext>
            </a:extLst>
          </a:blip>
          <a:srcRect r="6836" b="4246"/>
          <a:stretch/>
        </p:blipFill>
        <p:spPr>
          <a:xfrm>
            <a:off x="1" y="763364"/>
            <a:ext cx="5590364" cy="3234896"/>
          </a:xfrm>
          <a:prstGeom prst="rect">
            <a:avLst/>
          </a:prstGeom>
        </p:spPr>
      </p:pic>
    </p:spTree>
    <p:extLst>
      <p:ext uri="{BB962C8B-B14F-4D97-AF65-F5344CB8AC3E}">
        <p14:creationId xmlns:p14="http://schemas.microsoft.com/office/powerpoint/2010/main" val="118956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6880F1-48D5-41DD-8CFC-A235A95B9AA6}"/>
              </a:ext>
            </a:extLst>
          </p:cNvPr>
          <p:cNvSpPr>
            <a:spLocks noGrp="1"/>
          </p:cNvSpPr>
          <p:nvPr>
            <p:ph type="title"/>
          </p:nvPr>
        </p:nvSpPr>
        <p:spPr>
          <a:xfrm>
            <a:off x="838200" y="856738"/>
            <a:ext cx="10515600" cy="1325563"/>
          </a:xfrm>
        </p:spPr>
        <p:txBody>
          <a:bodyPr>
            <a:normAutofit fontScale="90000"/>
          </a:bodyPr>
          <a:lstStyle/>
          <a:p>
            <a:pPr>
              <a:lnSpc>
                <a:spcPct val="150000"/>
              </a:lnSpc>
            </a:pPr>
            <a:r>
              <a:rPr lang="hr-HR" sz="4000" dirty="0" err="1">
                <a:solidFill>
                  <a:srgbClr val="002060"/>
                </a:solidFill>
                <a:latin typeface="Arial Narrow" panose="020B0606020202030204" pitchFamily="34" charset="0"/>
              </a:rPr>
              <a:t>Welcome</a:t>
            </a:r>
            <a:r>
              <a:rPr lang="hr-HR" sz="4000" dirty="0">
                <a:solidFill>
                  <a:srgbClr val="002060"/>
                </a:solidFill>
                <a:latin typeface="Arial Narrow" panose="020B0606020202030204" pitchFamily="34" charset="0"/>
              </a:rPr>
              <a:t> </a:t>
            </a:r>
            <a:r>
              <a:rPr lang="hr-HR" sz="4000" dirty="0" err="1">
                <a:solidFill>
                  <a:srgbClr val="002060"/>
                </a:solidFill>
                <a:latin typeface="Arial Narrow" panose="020B0606020202030204" pitchFamily="34" charset="0"/>
              </a:rPr>
              <a:t>everyone</a:t>
            </a:r>
            <a:r>
              <a:rPr lang="hr-HR" sz="4000" dirty="0">
                <a:solidFill>
                  <a:srgbClr val="002060"/>
                </a:solidFill>
                <a:latin typeface="Arial Narrow" panose="020B0606020202030204" pitchFamily="34" charset="0"/>
              </a:rPr>
              <a:t>!</a:t>
            </a:r>
            <a:br>
              <a:rPr lang="hr-HR" sz="4000" dirty="0">
                <a:solidFill>
                  <a:srgbClr val="002060"/>
                </a:solidFill>
                <a:latin typeface="Arial Narrow" panose="020B0606020202030204" pitchFamily="34" charset="0"/>
              </a:rPr>
            </a:br>
            <a:r>
              <a:rPr lang="hr-HR" sz="4000" dirty="0">
                <a:solidFill>
                  <a:srgbClr val="002060"/>
                </a:solidFill>
                <a:latin typeface="Arial Narrow" panose="020B0606020202030204" pitchFamily="34" charset="0"/>
              </a:rPr>
              <a:t>¡</a:t>
            </a:r>
            <a:r>
              <a:rPr lang="hr-HR" sz="4000" dirty="0" err="1">
                <a:solidFill>
                  <a:srgbClr val="002060"/>
                </a:solidFill>
                <a:latin typeface="Arial Narrow" panose="020B0606020202030204" pitchFamily="34" charset="0"/>
              </a:rPr>
              <a:t>Bienvenidos</a:t>
            </a:r>
            <a:r>
              <a:rPr lang="hr-HR" sz="4000" dirty="0">
                <a:solidFill>
                  <a:srgbClr val="002060"/>
                </a:solidFill>
                <a:latin typeface="Arial Narrow" panose="020B0606020202030204" pitchFamily="34" charset="0"/>
              </a:rPr>
              <a:t>, </a:t>
            </a:r>
            <a:r>
              <a:rPr lang="hr-HR" sz="4000" dirty="0" err="1">
                <a:solidFill>
                  <a:srgbClr val="002060"/>
                </a:solidFill>
                <a:latin typeface="Arial Narrow" panose="020B0606020202030204" pitchFamily="34" charset="0"/>
              </a:rPr>
              <a:t>colegas</a:t>
            </a:r>
            <a:r>
              <a:rPr lang="hr-HR" sz="4000" dirty="0">
                <a:solidFill>
                  <a:srgbClr val="002060"/>
                </a:solidFill>
                <a:latin typeface="Arial Narrow" panose="020B0606020202030204" pitchFamily="34" charset="0"/>
              </a:rPr>
              <a:t> de </a:t>
            </a:r>
            <a:r>
              <a:rPr lang="hr-HR" sz="4000" dirty="0" err="1">
                <a:solidFill>
                  <a:srgbClr val="002060"/>
                </a:solidFill>
                <a:latin typeface="Arial Narrow" panose="020B0606020202030204" pitchFamily="34" charset="0"/>
              </a:rPr>
              <a:t>España</a:t>
            </a:r>
            <a:r>
              <a:rPr lang="hr-HR" sz="4000" dirty="0">
                <a:solidFill>
                  <a:srgbClr val="002060"/>
                </a:solidFill>
                <a:latin typeface="Arial Narrow" panose="020B0606020202030204" pitchFamily="34" charset="0"/>
              </a:rPr>
              <a:t>!</a:t>
            </a:r>
          </a:p>
        </p:txBody>
      </p:sp>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838200" y="2683642"/>
            <a:ext cx="10515600" cy="3156719"/>
          </a:xfrm>
        </p:spPr>
        <p:txBody>
          <a:bodyPr>
            <a:normAutofit/>
          </a:bodyPr>
          <a:lstStyle/>
          <a:p>
            <a:pPr marL="0" indent="0">
              <a:buNone/>
            </a:pPr>
            <a:r>
              <a:rPr lang="hr-HR" sz="2400" dirty="0" err="1">
                <a:latin typeface="Arial Narrow" panose="020B0606020202030204" pitchFamily="34" charset="0"/>
              </a:rPr>
              <a:t>I’m</a:t>
            </a:r>
            <a:r>
              <a:rPr lang="hr-HR" sz="2400" dirty="0">
                <a:latin typeface="Arial Narrow" panose="020B0606020202030204" pitchFamily="34" charset="0"/>
              </a:rPr>
              <a:t> </a:t>
            </a:r>
            <a:r>
              <a:rPr lang="en-US" sz="2400" dirty="0">
                <a:latin typeface="Arial Narrow" panose="020B0606020202030204" pitchFamily="34" charset="0"/>
              </a:rPr>
              <a:t>honored to be presenting this at the Erasmus International Staff Week in Cadiz, Spain, and</a:t>
            </a:r>
            <a:r>
              <a:rPr lang="hr-HR" sz="2400" dirty="0">
                <a:latin typeface="Arial Narrow" panose="020B0606020202030204" pitchFamily="34" charset="0"/>
              </a:rPr>
              <a:t> </a:t>
            </a:r>
            <a:r>
              <a:rPr lang="en-US" sz="2400" dirty="0">
                <a:latin typeface="Arial Narrow" panose="020B0606020202030204" pitchFamily="34" charset="0"/>
              </a:rPr>
              <a:t>hope to inspire you to consider future collaborations with our university.</a:t>
            </a:r>
            <a:endParaRPr lang="hr-HR" sz="2400" dirty="0">
              <a:latin typeface="Arial Narrow" panose="020B0606020202030204" pitchFamily="34" charset="0"/>
            </a:endParaRPr>
          </a:p>
          <a:p>
            <a:pPr marL="0" indent="0">
              <a:buNone/>
            </a:pPr>
            <a:endParaRPr lang="hr-HR" sz="2400" dirty="0">
              <a:latin typeface="Arial Narrow" panose="020B0606020202030204" pitchFamily="34" charset="0"/>
            </a:endParaRPr>
          </a:p>
          <a:p>
            <a:pPr marL="0" indent="0">
              <a:buNone/>
            </a:pPr>
            <a:r>
              <a:rPr lang="hr-HR" sz="2400" dirty="0" err="1">
                <a:latin typeface="Arial Narrow" panose="020B0606020202030204" pitchFamily="34" charset="0"/>
              </a:rPr>
              <a:t>I’m</a:t>
            </a:r>
            <a:r>
              <a:rPr lang="hr-HR" sz="2400" dirty="0">
                <a:latin typeface="Arial Narrow" panose="020B0606020202030204" pitchFamily="34" charset="0"/>
              </a:rPr>
              <a:t> </a:t>
            </a:r>
            <a:r>
              <a:rPr lang="hr-HR" sz="2400" dirty="0" err="1">
                <a:latin typeface="Arial Narrow" panose="020B0606020202030204" pitchFamily="34" charset="0"/>
              </a:rPr>
              <a:t>going</a:t>
            </a:r>
            <a:r>
              <a:rPr lang="hr-HR" sz="2400" dirty="0">
                <a:latin typeface="Arial Narrow" panose="020B0606020202030204" pitchFamily="34" charset="0"/>
              </a:rPr>
              <a:t> to </a:t>
            </a:r>
            <a:r>
              <a:rPr lang="hr-HR" sz="2400" dirty="0" err="1">
                <a:latin typeface="Arial Narrow" panose="020B0606020202030204" pitchFamily="34" charset="0"/>
              </a:rPr>
              <a:t>share</a:t>
            </a:r>
            <a:r>
              <a:rPr lang="en-US" sz="2400" dirty="0">
                <a:latin typeface="Arial Narrow" panose="020B0606020202030204" pitchFamily="34" charset="0"/>
              </a:rPr>
              <a:t> with you how Erasmus+ mobilities</a:t>
            </a:r>
            <a:r>
              <a:rPr lang="hr-HR" sz="2400" dirty="0">
                <a:latin typeface="Arial Narrow" panose="020B0606020202030204" pitchFamily="34" charset="0"/>
              </a:rPr>
              <a:t> </a:t>
            </a:r>
            <a:r>
              <a:rPr lang="hr-HR" sz="2400" dirty="0" err="1">
                <a:latin typeface="Arial Narrow" panose="020B0606020202030204" pitchFamily="34" charset="0"/>
              </a:rPr>
              <a:t>in</a:t>
            </a:r>
            <a:r>
              <a:rPr lang="hr-HR" sz="2400" dirty="0">
                <a:latin typeface="Arial Narrow" panose="020B0606020202030204" pitchFamily="34" charset="0"/>
              </a:rPr>
              <a:t> general </a:t>
            </a:r>
            <a:r>
              <a:rPr lang="hr-HR" sz="2400" dirty="0" err="1">
                <a:latin typeface="Arial Narrow" panose="020B0606020202030204" pitchFamily="34" charset="0"/>
              </a:rPr>
              <a:t>and</a:t>
            </a:r>
            <a:r>
              <a:rPr lang="en-US" sz="2400" dirty="0">
                <a:latin typeface="Arial Narrow" panose="020B0606020202030204" pitchFamily="34" charset="0"/>
              </a:rPr>
              <a:t> at our university can be an incredibly rewarding experience, both academically and personally. Throughout this presentation, you</a:t>
            </a:r>
            <a:r>
              <a:rPr lang="hr-HR" sz="2400" dirty="0">
                <a:latin typeface="Arial Narrow" panose="020B0606020202030204" pitchFamily="34" charset="0"/>
              </a:rPr>
              <a:t>’</a:t>
            </a:r>
            <a:r>
              <a:rPr lang="en-US" sz="2400" dirty="0" err="1">
                <a:latin typeface="Arial Narrow" panose="020B0606020202030204" pitchFamily="34" charset="0"/>
              </a:rPr>
              <a:t>ll</a:t>
            </a:r>
            <a:r>
              <a:rPr lang="en-US" sz="2400" dirty="0">
                <a:latin typeface="Arial Narrow" panose="020B0606020202030204" pitchFamily="34" charset="0"/>
              </a:rPr>
              <a:t> learn </a:t>
            </a:r>
            <a:r>
              <a:rPr lang="hr-HR" sz="2400" dirty="0">
                <a:latin typeface="Arial Narrow" panose="020B0606020202030204" pitchFamily="34" charset="0"/>
              </a:rPr>
              <a:t>a bit </a:t>
            </a:r>
            <a:r>
              <a:rPr lang="en-US" sz="2400" dirty="0">
                <a:latin typeface="Arial Narrow" panose="020B0606020202030204" pitchFamily="34" charset="0"/>
              </a:rPr>
              <a:t>about our university, the vibrant city of Osijek, and </a:t>
            </a:r>
            <a:r>
              <a:rPr lang="hr-HR" sz="2400" dirty="0">
                <a:latin typeface="Arial Narrow" panose="020B0606020202030204" pitchFamily="34" charset="0"/>
              </a:rPr>
              <a:t>some </a:t>
            </a:r>
            <a:r>
              <a:rPr lang="hr-HR" sz="2400" dirty="0" err="1">
                <a:latin typeface="Arial Narrow" panose="020B0606020202030204" pitchFamily="34" charset="0"/>
              </a:rPr>
              <a:t>of</a:t>
            </a:r>
            <a:r>
              <a:rPr lang="hr-HR" sz="2400" dirty="0">
                <a:latin typeface="Arial Narrow" panose="020B0606020202030204" pitchFamily="34" charset="0"/>
              </a:rPr>
              <a:t> </a:t>
            </a:r>
            <a:r>
              <a:rPr lang="en-US" sz="2400" dirty="0">
                <a:latin typeface="Arial Narrow" panose="020B0606020202030204" pitchFamily="34" charset="0"/>
              </a:rPr>
              <a:t>the ways staff mobility can enhance professional growth and international collaboration.</a:t>
            </a:r>
            <a:endParaRPr lang="hr-HR" sz="2400" dirty="0">
              <a:latin typeface="Arial Narrow" panose="020B0606020202030204" pitchFamily="34" charset="0"/>
            </a:endParaRP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4038600" y="6356350"/>
            <a:ext cx="4114800" cy="365125"/>
          </a:xfrm>
        </p:spPr>
        <p:txBody>
          <a:bodyPr/>
          <a:lstStyle/>
          <a:p>
            <a:r>
              <a:rPr lang="hr-HR"/>
              <a:t>UNIOS, Erasmus+</a:t>
            </a:r>
          </a:p>
        </p:txBody>
      </p:sp>
    </p:spTree>
    <p:extLst>
      <p:ext uri="{BB962C8B-B14F-4D97-AF65-F5344CB8AC3E}">
        <p14:creationId xmlns:p14="http://schemas.microsoft.com/office/powerpoint/2010/main" val="2193362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CA9509F0-C06F-45D7-A380-EE65116D8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352" y="3569039"/>
            <a:ext cx="4114800" cy="3086100"/>
          </a:xfrm>
          <a:prstGeom prst="rect">
            <a:avLst/>
          </a:prstGeom>
        </p:spPr>
      </p:pic>
      <p:sp>
        <p:nvSpPr>
          <p:cNvPr id="2" name="Naslov 1">
            <a:extLst>
              <a:ext uri="{FF2B5EF4-FFF2-40B4-BE49-F238E27FC236}">
                <a16:creationId xmlns:a16="http://schemas.microsoft.com/office/drawing/2014/main" id="{8EF9DF28-15ED-4ACB-8C25-81A09931D5AB}"/>
              </a:ext>
            </a:extLst>
          </p:cNvPr>
          <p:cNvSpPr>
            <a:spLocks noGrp="1"/>
          </p:cNvSpPr>
          <p:nvPr>
            <p:ph type="title"/>
          </p:nvPr>
        </p:nvSpPr>
        <p:spPr>
          <a:xfrm>
            <a:off x="246529" y="136525"/>
            <a:ext cx="5499847" cy="405839"/>
          </a:xfrm>
        </p:spPr>
        <p:txBody>
          <a:bodyPr>
            <a:normAutofit/>
          </a:bodyPr>
          <a:lstStyle/>
          <a:p>
            <a:r>
              <a:rPr lang="en-US" sz="1600" b="1" dirty="0">
                <a:solidFill>
                  <a:srgbClr val="002060"/>
                </a:solidFill>
                <a:latin typeface="Arial Narrow" panose="020B0606020202030204" pitchFamily="34" charset="0"/>
              </a:rPr>
              <a:t>ERASMUS+ </a:t>
            </a:r>
            <a:r>
              <a:rPr lang="hr-HR" sz="1600" b="1" dirty="0">
                <a:solidFill>
                  <a:srgbClr val="002060"/>
                </a:solidFill>
                <a:latin typeface="Arial Narrow" panose="020B0606020202030204" pitchFamily="34" charset="0"/>
              </a:rPr>
              <a:t>INCOMING STAFF IN OSIJEK</a:t>
            </a:r>
            <a:endParaRPr lang="hr-HR" sz="1600" dirty="0"/>
          </a:p>
        </p:txBody>
      </p:sp>
      <p:sp>
        <p:nvSpPr>
          <p:cNvPr id="4" name="Rezervirano mjesto podnožja 3">
            <a:extLst>
              <a:ext uri="{FF2B5EF4-FFF2-40B4-BE49-F238E27FC236}">
                <a16:creationId xmlns:a16="http://schemas.microsoft.com/office/drawing/2014/main" id="{3CDBBF72-620E-4547-966B-018043EA141C}"/>
              </a:ext>
            </a:extLst>
          </p:cNvPr>
          <p:cNvSpPr>
            <a:spLocks noGrp="1"/>
          </p:cNvSpPr>
          <p:nvPr>
            <p:ph type="ftr" sz="quarter" idx="11"/>
          </p:nvPr>
        </p:nvSpPr>
        <p:spPr/>
        <p:txBody>
          <a:bodyPr/>
          <a:lstStyle/>
          <a:p>
            <a:r>
              <a:rPr lang="hr-HR"/>
              <a:t>UNIOS, Erasmus+</a:t>
            </a:r>
          </a:p>
        </p:txBody>
      </p:sp>
      <p:pic>
        <p:nvPicPr>
          <p:cNvPr id="6" name="Slika 5">
            <a:extLst>
              <a:ext uri="{FF2B5EF4-FFF2-40B4-BE49-F238E27FC236}">
                <a16:creationId xmlns:a16="http://schemas.microsoft.com/office/drawing/2014/main" id="{C92940D2-C462-4E2F-8D68-1F8177956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29" y="784411"/>
            <a:ext cx="5992223" cy="3373622"/>
          </a:xfrm>
          <a:prstGeom prst="rect">
            <a:avLst/>
          </a:prstGeom>
        </p:spPr>
      </p:pic>
      <p:pic>
        <p:nvPicPr>
          <p:cNvPr id="7" name="Rezervirano mjesto sadržaja 6">
            <a:extLst>
              <a:ext uri="{FF2B5EF4-FFF2-40B4-BE49-F238E27FC236}">
                <a16:creationId xmlns:a16="http://schemas.microsoft.com/office/drawing/2014/main" id="{0CAEE7E7-D638-4734-A6F0-69A42B231BC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53400" y="-71717"/>
            <a:ext cx="3903804" cy="5205071"/>
          </a:xfrm>
          <a:prstGeom prst="rect">
            <a:avLst/>
          </a:prstGeom>
        </p:spPr>
      </p:pic>
    </p:spTree>
    <p:extLst>
      <p:ext uri="{BB962C8B-B14F-4D97-AF65-F5344CB8AC3E}">
        <p14:creationId xmlns:p14="http://schemas.microsoft.com/office/powerpoint/2010/main" val="26388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F9DF28-15ED-4ACB-8C25-81A09931D5AB}"/>
              </a:ext>
            </a:extLst>
          </p:cNvPr>
          <p:cNvSpPr>
            <a:spLocks noGrp="1"/>
          </p:cNvSpPr>
          <p:nvPr>
            <p:ph type="title"/>
          </p:nvPr>
        </p:nvSpPr>
        <p:spPr>
          <a:xfrm>
            <a:off x="264458" y="218567"/>
            <a:ext cx="5499847" cy="405839"/>
          </a:xfrm>
        </p:spPr>
        <p:txBody>
          <a:bodyPr>
            <a:normAutofit/>
          </a:bodyPr>
          <a:lstStyle/>
          <a:p>
            <a:r>
              <a:rPr lang="en-US" sz="1600" b="1" dirty="0">
                <a:solidFill>
                  <a:srgbClr val="002060"/>
                </a:solidFill>
                <a:latin typeface="Arial Narrow" panose="020B0606020202030204" pitchFamily="34" charset="0"/>
              </a:rPr>
              <a:t>ERASMUS+ </a:t>
            </a:r>
            <a:r>
              <a:rPr lang="hr-HR" sz="1600" b="1" dirty="0">
                <a:solidFill>
                  <a:srgbClr val="002060"/>
                </a:solidFill>
                <a:latin typeface="Arial Narrow" panose="020B0606020202030204" pitchFamily="34" charset="0"/>
              </a:rPr>
              <a:t>INCOMING STAFF IN OSIJEK</a:t>
            </a:r>
            <a:endParaRPr lang="hr-HR" sz="1600" dirty="0"/>
          </a:p>
        </p:txBody>
      </p:sp>
      <p:sp>
        <p:nvSpPr>
          <p:cNvPr id="4" name="Rezervirano mjesto podnožja 3">
            <a:extLst>
              <a:ext uri="{FF2B5EF4-FFF2-40B4-BE49-F238E27FC236}">
                <a16:creationId xmlns:a16="http://schemas.microsoft.com/office/drawing/2014/main" id="{3CDBBF72-620E-4547-966B-018043EA141C}"/>
              </a:ext>
            </a:extLst>
          </p:cNvPr>
          <p:cNvSpPr>
            <a:spLocks noGrp="1"/>
          </p:cNvSpPr>
          <p:nvPr>
            <p:ph type="ftr" sz="quarter" idx="11"/>
          </p:nvPr>
        </p:nvSpPr>
        <p:spPr/>
        <p:txBody>
          <a:bodyPr/>
          <a:lstStyle/>
          <a:p>
            <a:r>
              <a:rPr lang="hr-HR"/>
              <a:t>UNIOS, Erasmus+</a:t>
            </a:r>
          </a:p>
        </p:txBody>
      </p:sp>
      <p:pic>
        <p:nvPicPr>
          <p:cNvPr id="21" name="Rezervirano mjesto sadržaja 20">
            <a:extLst>
              <a:ext uri="{FF2B5EF4-FFF2-40B4-BE49-F238E27FC236}">
                <a16:creationId xmlns:a16="http://schemas.microsoft.com/office/drawing/2014/main" id="{072CFAC7-586E-40D1-A626-1EFEB86245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899"/>
          <a:stretch/>
        </p:blipFill>
        <p:spPr>
          <a:xfrm>
            <a:off x="264458" y="749861"/>
            <a:ext cx="5499847" cy="3469070"/>
          </a:xfrm>
          <a:prstGeom prst="rect">
            <a:avLst/>
          </a:prstGeom>
        </p:spPr>
      </p:pic>
      <p:pic>
        <p:nvPicPr>
          <p:cNvPr id="16" name="Slika 15">
            <a:extLst>
              <a:ext uri="{FF2B5EF4-FFF2-40B4-BE49-F238E27FC236}">
                <a16:creationId xmlns:a16="http://schemas.microsoft.com/office/drawing/2014/main" id="{D999C308-7634-48A9-9C79-72B337A1B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560" y="1487675"/>
            <a:ext cx="6734982" cy="5051237"/>
          </a:xfrm>
          <a:prstGeom prst="rect">
            <a:avLst/>
          </a:prstGeom>
        </p:spPr>
      </p:pic>
    </p:spTree>
    <p:extLst>
      <p:ext uri="{BB962C8B-B14F-4D97-AF65-F5344CB8AC3E}">
        <p14:creationId xmlns:p14="http://schemas.microsoft.com/office/powerpoint/2010/main" val="68885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500" fill="hold"/>
                                        <p:tgtEl>
                                          <p:spTgt spid="16"/>
                                        </p:tgtEl>
                                        <p:attrNameLst>
                                          <p:attrName>ppt_w</p:attrName>
                                        </p:attrNameLst>
                                      </p:cBhvr>
                                      <p:tavLst>
                                        <p:tav tm="0">
                                          <p:val>
                                            <p:fltVal val="0"/>
                                          </p:val>
                                        </p:tav>
                                        <p:tav tm="100000">
                                          <p:val>
                                            <p:strVal val="#ppt_w"/>
                                          </p:val>
                                        </p:tav>
                                      </p:tavLst>
                                    </p:anim>
                                    <p:anim calcmode="lin" valueType="num">
                                      <p:cBhvr>
                                        <p:cTn id="15" dur="1500" fill="hold"/>
                                        <p:tgtEl>
                                          <p:spTgt spid="16"/>
                                        </p:tgtEl>
                                        <p:attrNameLst>
                                          <p:attrName>ppt_h</p:attrName>
                                        </p:attrNameLst>
                                      </p:cBhvr>
                                      <p:tavLst>
                                        <p:tav tm="0">
                                          <p:val>
                                            <p:fltVal val="0"/>
                                          </p:val>
                                        </p:tav>
                                        <p:tav tm="100000">
                                          <p:val>
                                            <p:strVal val="#ppt_h"/>
                                          </p:val>
                                        </p:tav>
                                      </p:tavLst>
                                    </p:anim>
                                    <p:anim calcmode="lin" valueType="num">
                                      <p:cBhvr>
                                        <p:cTn id="16" dur="1500" fill="hold"/>
                                        <p:tgtEl>
                                          <p:spTgt spid="16"/>
                                        </p:tgtEl>
                                        <p:attrNameLst>
                                          <p:attrName>style.rotation</p:attrName>
                                        </p:attrNameLst>
                                      </p:cBhvr>
                                      <p:tavLst>
                                        <p:tav tm="0">
                                          <p:val>
                                            <p:fltVal val="90"/>
                                          </p:val>
                                        </p:tav>
                                        <p:tav tm="100000">
                                          <p:val>
                                            <p:fltVal val="0"/>
                                          </p:val>
                                        </p:tav>
                                      </p:tavLst>
                                    </p:anim>
                                    <p:animEffect transition="in" filter="fade">
                                      <p:cBhvr>
                                        <p:cTn id="17"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F9DF28-15ED-4ACB-8C25-81A09931D5AB}"/>
              </a:ext>
            </a:extLst>
          </p:cNvPr>
          <p:cNvSpPr>
            <a:spLocks noGrp="1"/>
          </p:cNvSpPr>
          <p:nvPr>
            <p:ph type="title"/>
          </p:nvPr>
        </p:nvSpPr>
        <p:spPr>
          <a:xfrm>
            <a:off x="497541" y="902008"/>
            <a:ext cx="3792071" cy="405839"/>
          </a:xfrm>
        </p:spPr>
        <p:txBody>
          <a:bodyPr>
            <a:normAutofit/>
          </a:bodyPr>
          <a:lstStyle/>
          <a:p>
            <a:r>
              <a:rPr lang="en-US" sz="1600" b="1" dirty="0">
                <a:solidFill>
                  <a:srgbClr val="002060"/>
                </a:solidFill>
                <a:latin typeface="Arial Narrow" panose="020B0606020202030204" pitchFamily="34" charset="0"/>
              </a:rPr>
              <a:t>ERASMUS+ </a:t>
            </a:r>
            <a:r>
              <a:rPr lang="hr-HR" sz="1600" b="1" dirty="0">
                <a:solidFill>
                  <a:srgbClr val="002060"/>
                </a:solidFill>
                <a:latin typeface="Arial Narrow" panose="020B0606020202030204" pitchFamily="34" charset="0"/>
              </a:rPr>
              <a:t>INCOMING STAFF IN OSIJEK</a:t>
            </a:r>
            <a:endParaRPr lang="hr-HR" sz="1600" dirty="0"/>
          </a:p>
        </p:txBody>
      </p:sp>
      <p:sp>
        <p:nvSpPr>
          <p:cNvPr id="4" name="Rezervirano mjesto podnožja 3">
            <a:extLst>
              <a:ext uri="{FF2B5EF4-FFF2-40B4-BE49-F238E27FC236}">
                <a16:creationId xmlns:a16="http://schemas.microsoft.com/office/drawing/2014/main" id="{3CDBBF72-620E-4547-966B-018043EA141C}"/>
              </a:ext>
            </a:extLst>
          </p:cNvPr>
          <p:cNvSpPr>
            <a:spLocks noGrp="1"/>
          </p:cNvSpPr>
          <p:nvPr>
            <p:ph type="ftr" sz="quarter" idx="11"/>
          </p:nvPr>
        </p:nvSpPr>
        <p:spPr/>
        <p:txBody>
          <a:bodyPr/>
          <a:lstStyle/>
          <a:p>
            <a:r>
              <a:rPr lang="hr-HR"/>
              <a:t>UNIOS, Erasmus+</a:t>
            </a:r>
          </a:p>
        </p:txBody>
      </p:sp>
      <p:sp>
        <p:nvSpPr>
          <p:cNvPr id="3" name="Rezervirano mjesto sadržaja 2">
            <a:extLst>
              <a:ext uri="{FF2B5EF4-FFF2-40B4-BE49-F238E27FC236}">
                <a16:creationId xmlns:a16="http://schemas.microsoft.com/office/drawing/2014/main" id="{E5ECF69A-167F-4842-836B-4F133D526A6E}"/>
              </a:ext>
            </a:extLst>
          </p:cNvPr>
          <p:cNvSpPr>
            <a:spLocks noGrp="1"/>
          </p:cNvSpPr>
          <p:nvPr>
            <p:ph idx="1"/>
          </p:nvPr>
        </p:nvSpPr>
        <p:spPr/>
        <p:txBody>
          <a:bodyPr/>
          <a:lstStyle/>
          <a:p>
            <a:endParaRPr lang="hr-HR" dirty="0"/>
          </a:p>
        </p:txBody>
      </p:sp>
      <p:pic>
        <p:nvPicPr>
          <p:cNvPr id="9" name="Slika 8">
            <a:extLst>
              <a:ext uri="{FF2B5EF4-FFF2-40B4-BE49-F238E27FC236}">
                <a16:creationId xmlns:a16="http://schemas.microsoft.com/office/drawing/2014/main" id="{13973F58-E76E-4BA3-ACFF-B8E9002283F4}"/>
              </a:ext>
            </a:extLst>
          </p:cNvPr>
          <p:cNvPicPr>
            <a:picLocks noChangeAspect="1"/>
          </p:cNvPicPr>
          <p:nvPr/>
        </p:nvPicPr>
        <p:blipFill rotWithShape="1">
          <a:blip r:embed="rId2">
            <a:extLst>
              <a:ext uri="{28A0092B-C50C-407E-A947-70E740481C1C}">
                <a14:useLocalDpi xmlns:a14="http://schemas.microsoft.com/office/drawing/2010/main" val="0"/>
              </a:ext>
            </a:extLst>
          </a:blip>
          <a:srcRect t="6336" b="14152"/>
          <a:stretch/>
        </p:blipFill>
        <p:spPr>
          <a:xfrm>
            <a:off x="125506" y="2632108"/>
            <a:ext cx="6857399" cy="4089367"/>
          </a:xfrm>
          <a:prstGeom prst="rect">
            <a:avLst/>
          </a:prstGeom>
        </p:spPr>
      </p:pic>
      <p:pic>
        <p:nvPicPr>
          <p:cNvPr id="12" name="Slika 11">
            <a:extLst>
              <a:ext uri="{FF2B5EF4-FFF2-40B4-BE49-F238E27FC236}">
                <a16:creationId xmlns:a16="http://schemas.microsoft.com/office/drawing/2014/main" id="{BA9FFF8D-9A46-429E-8B42-2DE020657C09}"/>
              </a:ext>
            </a:extLst>
          </p:cNvPr>
          <p:cNvPicPr>
            <a:picLocks noChangeAspect="1"/>
          </p:cNvPicPr>
          <p:nvPr/>
        </p:nvPicPr>
        <p:blipFill rotWithShape="1">
          <a:blip r:embed="rId3">
            <a:extLst>
              <a:ext uri="{28A0092B-C50C-407E-A947-70E740481C1C}">
                <a14:useLocalDpi xmlns:a14="http://schemas.microsoft.com/office/drawing/2010/main" val="0"/>
              </a:ext>
            </a:extLst>
          </a:blip>
          <a:srcRect t="953" b="8609"/>
          <a:stretch/>
        </p:blipFill>
        <p:spPr>
          <a:xfrm>
            <a:off x="5226424" y="34399"/>
            <a:ext cx="6840070" cy="4123029"/>
          </a:xfrm>
          <a:prstGeom prst="rect">
            <a:avLst/>
          </a:prstGeom>
        </p:spPr>
      </p:pic>
    </p:spTree>
    <p:extLst>
      <p:ext uri="{BB962C8B-B14F-4D97-AF65-F5344CB8AC3E}">
        <p14:creationId xmlns:p14="http://schemas.microsoft.com/office/powerpoint/2010/main" val="194908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439753" y="1019730"/>
            <a:ext cx="4031319" cy="1938623"/>
          </a:xfrm>
        </p:spPr>
        <p:txBody>
          <a:bodyPr>
            <a:normAutofit fontScale="92500" lnSpcReduction="20000"/>
          </a:bodyPr>
          <a:lstStyle/>
          <a:p>
            <a:pPr marL="0" indent="0" algn="ctr">
              <a:lnSpc>
                <a:spcPct val="110000"/>
              </a:lnSpc>
              <a:buNone/>
            </a:pPr>
            <a:r>
              <a:rPr lang="hr-HR" b="1" dirty="0">
                <a:latin typeface="Arial Narrow" panose="020B0606020202030204" pitchFamily="34" charset="0"/>
              </a:rPr>
              <a:t>THANK YOU FOR YOUR ATTENTION, WE LOOK FORWARD TO HOSTING YOU IN OUR BEAUTIFUL CITY OF OSIJEK!</a:t>
            </a: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8077200" y="6367369"/>
            <a:ext cx="4114800" cy="365125"/>
          </a:xfrm>
        </p:spPr>
        <p:txBody>
          <a:bodyPr/>
          <a:lstStyle/>
          <a:p>
            <a:r>
              <a:rPr lang="hr-HR" dirty="0"/>
              <a:t>UNIOS, </a:t>
            </a:r>
            <a:r>
              <a:rPr lang="hr-HR" dirty="0" err="1"/>
              <a:t>Erasmus</a:t>
            </a:r>
            <a:r>
              <a:rPr lang="hr-HR" dirty="0"/>
              <a:t>+</a:t>
            </a:r>
          </a:p>
        </p:txBody>
      </p:sp>
      <p:sp>
        <p:nvSpPr>
          <p:cNvPr id="7" name="Rezervirano mjesto sadržaja 2">
            <a:extLst>
              <a:ext uri="{FF2B5EF4-FFF2-40B4-BE49-F238E27FC236}">
                <a16:creationId xmlns:a16="http://schemas.microsoft.com/office/drawing/2014/main" id="{543B4A17-16D1-43FD-BEC2-7C28CA69BC0F}"/>
              </a:ext>
            </a:extLst>
          </p:cNvPr>
          <p:cNvSpPr txBox="1">
            <a:spLocks/>
          </p:cNvSpPr>
          <p:nvPr/>
        </p:nvSpPr>
        <p:spPr>
          <a:xfrm>
            <a:off x="7413813" y="1037658"/>
            <a:ext cx="4417283" cy="18669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s-ES" b="1" dirty="0">
                <a:latin typeface="Arial Narrow" panose="020B0606020202030204" pitchFamily="34" charset="0"/>
              </a:rPr>
              <a:t>¡GRACIAS POR SU ATENCIÓN, ESPERAMOS ALOJARLE EN NUESTRA HERMOSA CIUDAD DE OSIJEK!</a:t>
            </a:r>
            <a:endParaRPr lang="hr-HR" b="1" dirty="0">
              <a:latin typeface="Arial Narrow" panose="020B0606020202030204" pitchFamily="34" charset="0"/>
            </a:endParaRPr>
          </a:p>
        </p:txBody>
      </p:sp>
      <p:pic>
        <p:nvPicPr>
          <p:cNvPr id="9" name="Picture 4" descr="Grb Hrvatski">
            <a:extLst>
              <a:ext uri="{FF2B5EF4-FFF2-40B4-BE49-F238E27FC236}">
                <a16:creationId xmlns:a16="http://schemas.microsoft.com/office/drawing/2014/main" id="{1CD0C109-AFCE-497C-8760-0D7B568F6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777" y="3139896"/>
            <a:ext cx="2680446" cy="268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074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6880F1-48D5-41DD-8CFC-A235A95B9AA6}"/>
              </a:ext>
            </a:extLst>
          </p:cNvPr>
          <p:cNvSpPr>
            <a:spLocks noGrp="1"/>
          </p:cNvSpPr>
          <p:nvPr>
            <p:ph type="title"/>
          </p:nvPr>
        </p:nvSpPr>
        <p:spPr>
          <a:xfrm>
            <a:off x="795922" y="662781"/>
            <a:ext cx="6187583" cy="1325563"/>
          </a:xfrm>
        </p:spPr>
        <p:txBody>
          <a:bodyPr>
            <a:normAutofit/>
          </a:bodyPr>
          <a:lstStyle/>
          <a:p>
            <a:r>
              <a:rPr lang="hr-HR" sz="4000" b="1" dirty="0">
                <a:effectLst>
                  <a:outerShdw blurRad="38100" dist="38100" dir="2700000" algn="tl">
                    <a:srgbClr val="000000">
                      <a:alpha val="43137"/>
                    </a:srgbClr>
                  </a:outerShdw>
                </a:effectLst>
                <a:latin typeface="Arial Narrow" panose="020B0606020202030204" pitchFamily="34" charset="0"/>
              </a:rPr>
              <a:t>WHERE IS OSIJEK, ANYWAY?</a:t>
            </a: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4038600" y="6356350"/>
            <a:ext cx="4114800" cy="365125"/>
          </a:xfrm>
        </p:spPr>
        <p:txBody>
          <a:bodyPr/>
          <a:lstStyle/>
          <a:p>
            <a:r>
              <a:rPr lang="hr-HR"/>
              <a:t>UNIOS, Erasmus+</a:t>
            </a:r>
          </a:p>
        </p:txBody>
      </p:sp>
      <p:pic>
        <p:nvPicPr>
          <p:cNvPr id="12" name="Rezervirano mjesto sadržaja 11">
            <a:extLst>
              <a:ext uri="{FF2B5EF4-FFF2-40B4-BE49-F238E27FC236}">
                <a16:creationId xmlns:a16="http://schemas.microsoft.com/office/drawing/2014/main" id="{E8E31034-F197-4968-809D-0C40368C49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6746" y="1245759"/>
            <a:ext cx="3919538" cy="2926588"/>
          </a:xfrm>
        </p:spPr>
      </p:pic>
      <p:pic>
        <p:nvPicPr>
          <p:cNvPr id="15" name="Slika 14">
            <a:extLst>
              <a:ext uri="{FF2B5EF4-FFF2-40B4-BE49-F238E27FC236}">
                <a16:creationId xmlns:a16="http://schemas.microsoft.com/office/drawing/2014/main" id="{360B83A0-5BD8-43EB-B449-BE2BEE370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2414587"/>
            <a:ext cx="3005418" cy="2909791"/>
          </a:xfrm>
          <a:prstGeom prst="rect">
            <a:avLst/>
          </a:prstGeom>
        </p:spPr>
      </p:pic>
    </p:spTree>
    <p:extLst>
      <p:ext uri="{BB962C8B-B14F-4D97-AF65-F5344CB8AC3E}">
        <p14:creationId xmlns:p14="http://schemas.microsoft.com/office/powerpoint/2010/main" val="309253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4038600" y="6492875"/>
            <a:ext cx="4114800" cy="365125"/>
          </a:xfrm>
        </p:spPr>
        <p:txBody>
          <a:bodyPr/>
          <a:lstStyle/>
          <a:p>
            <a:r>
              <a:rPr lang="hr-HR" dirty="0"/>
              <a:t>UNIOS, </a:t>
            </a:r>
            <a:r>
              <a:rPr lang="hr-HR" dirty="0" err="1"/>
              <a:t>Erasmus</a:t>
            </a:r>
            <a:r>
              <a:rPr lang="hr-HR" dirty="0"/>
              <a:t>+</a:t>
            </a:r>
          </a:p>
        </p:txBody>
      </p:sp>
      <p:sp>
        <p:nvSpPr>
          <p:cNvPr id="6" name="Naslov 5">
            <a:extLst>
              <a:ext uri="{FF2B5EF4-FFF2-40B4-BE49-F238E27FC236}">
                <a16:creationId xmlns:a16="http://schemas.microsoft.com/office/drawing/2014/main" id="{7185138A-9C00-485E-92B9-4D9CA1873216}"/>
              </a:ext>
            </a:extLst>
          </p:cNvPr>
          <p:cNvSpPr>
            <a:spLocks noGrp="1"/>
          </p:cNvSpPr>
          <p:nvPr>
            <p:ph type="title"/>
          </p:nvPr>
        </p:nvSpPr>
        <p:spPr/>
        <p:txBody>
          <a:bodyPr/>
          <a:lstStyle/>
          <a:p>
            <a:endParaRPr lang="hr-HR"/>
          </a:p>
        </p:txBody>
      </p:sp>
      <p:pic>
        <p:nvPicPr>
          <p:cNvPr id="7" name="Slika 6">
            <a:extLst>
              <a:ext uri="{FF2B5EF4-FFF2-40B4-BE49-F238E27FC236}">
                <a16:creationId xmlns:a16="http://schemas.microsoft.com/office/drawing/2014/main" id="{72C56FAA-1A9C-418E-B4D2-261FDBA9DA97}"/>
              </a:ext>
            </a:extLst>
          </p:cNvPr>
          <p:cNvPicPr>
            <a:picLocks noChangeAspect="1"/>
          </p:cNvPicPr>
          <p:nvPr/>
        </p:nvPicPr>
        <p:blipFill>
          <a:blip r:embed="rId2"/>
          <a:stretch>
            <a:fillRect/>
          </a:stretch>
        </p:blipFill>
        <p:spPr>
          <a:xfrm>
            <a:off x="411001" y="365125"/>
            <a:ext cx="5573068" cy="4086916"/>
          </a:xfrm>
          <a:prstGeom prst="rect">
            <a:avLst/>
          </a:prstGeom>
          <a:ln w="57150">
            <a:solidFill>
              <a:schemeClr val="tx1"/>
            </a:solidFill>
          </a:ln>
          <a:effectLst>
            <a:softEdge rad="50800"/>
          </a:effectLst>
        </p:spPr>
      </p:pic>
      <p:cxnSp>
        <p:nvCxnSpPr>
          <p:cNvPr id="12" name="Ravni poveznik sa strelicom 11">
            <a:extLst>
              <a:ext uri="{FF2B5EF4-FFF2-40B4-BE49-F238E27FC236}">
                <a16:creationId xmlns:a16="http://schemas.microsoft.com/office/drawing/2014/main" id="{7F85168B-92C9-4EE7-AF0C-B1B4775B3775}"/>
              </a:ext>
            </a:extLst>
          </p:cNvPr>
          <p:cNvCxnSpPr>
            <a:cxnSpLocks/>
            <a:stCxn id="13" idx="0"/>
          </p:cNvCxnSpPr>
          <p:nvPr/>
        </p:nvCxnSpPr>
        <p:spPr>
          <a:xfrm flipH="1" flipV="1">
            <a:off x="3421626" y="3429000"/>
            <a:ext cx="345212" cy="1474192"/>
          </a:xfrm>
          <a:prstGeom prst="straightConnector1">
            <a:avLst/>
          </a:prstGeom>
          <a:ln w="38100">
            <a:solidFill>
              <a:schemeClr val="tx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Pravokutnik: zaobljeni kutovi 12">
            <a:extLst>
              <a:ext uri="{FF2B5EF4-FFF2-40B4-BE49-F238E27FC236}">
                <a16:creationId xmlns:a16="http://schemas.microsoft.com/office/drawing/2014/main" id="{51295BD0-81A7-41AA-BB6F-829DAAF9F1ED}"/>
              </a:ext>
            </a:extLst>
          </p:cNvPr>
          <p:cNvSpPr/>
          <p:nvPr/>
        </p:nvSpPr>
        <p:spPr>
          <a:xfrm>
            <a:off x="2426614" y="4903192"/>
            <a:ext cx="2680447" cy="11511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err="1">
                <a:solidFill>
                  <a:srgbClr val="002060"/>
                </a:solidFill>
                <a:latin typeface="Arial Narrow" panose="020B0606020202030204" pitchFamily="34" charset="0"/>
              </a:rPr>
              <a:t>This</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little</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orange</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thing</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is</a:t>
            </a:r>
            <a:r>
              <a:rPr lang="hr-HR" dirty="0">
                <a:solidFill>
                  <a:srgbClr val="002060"/>
                </a:solidFill>
                <a:latin typeface="Arial Narrow" panose="020B0606020202030204" pitchFamily="34" charset="0"/>
              </a:rPr>
              <a:t> Croatia. </a:t>
            </a:r>
            <a:r>
              <a:rPr lang="hr-HR" dirty="0" err="1">
                <a:solidFill>
                  <a:srgbClr val="002060"/>
                </a:solidFill>
                <a:latin typeface="Arial Narrow" panose="020B0606020202030204" pitchFamily="34" charset="0"/>
              </a:rPr>
              <a:t>We’re</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located</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in</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Southeastern</a:t>
            </a:r>
            <a:r>
              <a:rPr lang="hr-HR" dirty="0">
                <a:solidFill>
                  <a:srgbClr val="002060"/>
                </a:solidFill>
                <a:latin typeface="Arial Narrow" panose="020B0606020202030204" pitchFamily="34" charset="0"/>
              </a:rPr>
              <a:t> Europe.</a:t>
            </a:r>
          </a:p>
        </p:txBody>
      </p:sp>
      <p:pic>
        <p:nvPicPr>
          <p:cNvPr id="14" name="Rezervirano mjesto sadržaja 13">
            <a:extLst>
              <a:ext uri="{FF2B5EF4-FFF2-40B4-BE49-F238E27FC236}">
                <a16:creationId xmlns:a16="http://schemas.microsoft.com/office/drawing/2014/main" id="{DD9564D3-9C52-4AB0-972E-5995431BB966}"/>
              </a:ext>
            </a:extLst>
          </p:cNvPr>
          <p:cNvPicPr>
            <a:picLocks noGrp="1" noChangeAspect="1"/>
          </p:cNvPicPr>
          <p:nvPr>
            <p:ph idx="1"/>
          </p:nvPr>
        </p:nvPicPr>
        <p:blipFill>
          <a:blip r:embed="rId3"/>
          <a:stretch>
            <a:fillRect/>
          </a:stretch>
        </p:blipFill>
        <p:spPr>
          <a:xfrm>
            <a:off x="5850605" y="1560651"/>
            <a:ext cx="6919040" cy="5379034"/>
          </a:xfrm>
          <a:prstGeom prst="rect">
            <a:avLst/>
          </a:prstGeom>
        </p:spPr>
      </p:pic>
      <p:sp>
        <p:nvSpPr>
          <p:cNvPr id="19" name="Pravokutnik: zaobljeni kutovi 18">
            <a:extLst>
              <a:ext uri="{FF2B5EF4-FFF2-40B4-BE49-F238E27FC236}">
                <a16:creationId xmlns:a16="http://schemas.microsoft.com/office/drawing/2014/main" id="{AA0CC44C-FEDE-4F15-9CFE-DC7BA080C323}"/>
              </a:ext>
            </a:extLst>
          </p:cNvPr>
          <p:cNvSpPr/>
          <p:nvPr/>
        </p:nvSpPr>
        <p:spPr>
          <a:xfrm>
            <a:off x="8793001" y="452344"/>
            <a:ext cx="2680447" cy="11511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err="1">
                <a:solidFill>
                  <a:srgbClr val="002060"/>
                </a:solidFill>
                <a:latin typeface="Arial Narrow" panose="020B0606020202030204" pitchFamily="34" charset="0"/>
              </a:rPr>
              <a:t>And</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here’s</a:t>
            </a:r>
            <a:r>
              <a:rPr lang="hr-HR" dirty="0">
                <a:solidFill>
                  <a:srgbClr val="002060"/>
                </a:solidFill>
                <a:latin typeface="Arial Narrow" panose="020B0606020202030204" pitchFamily="34" charset="0"/>
              </a:rPr>
              <a:t> Osijek, </a:t>
            </a:r>
            <a:r>
              <a:rPr lang="hr-HR" dirty="0" err="1">
                <a:solidFill>
                  <a:srgbClr val="002060"/>
                </a:solidFill>
                <a:latin typeface="Arial Narrow" panose="020B0606020202030204" pitchFamily="34" charset="0"/>
              </a:rPr>
              <a:t>all</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the</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way</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in</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the</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east</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of</a:t>
            </a:r>
            <a:r>
              <a:rPr lang="hr-HR" dirty="0">
                <a:solidFill>
                  <a:srgbClr val="002060"/>
                </a:solidFill>
                <a:latin typeface="Arial Narrow" panose="020B0606020202030204" pitchFamily="34" charset="0"/>
              </a:rPr>
              <a:t> Croatia.</a:t>
            </a:r>
          </a:p>
        </p:txBody>
      </p:sp>
      <p:cxnSp>
        <p:nvCxnSpPr>
          <p:cNvPr id="20" name="Ravni poveznik sa strelicom 19">
            <a:extLst>
              <a:ext uri="{FF2B5EF4-FFF2-40B4-BE49-F238E27FC236}">
                <a16:creationId xmlns:a16="http://schemas.microsoft.com/office/drawing/2014/main" id="{43C70D9B-2211-403C-B1B2-B0DC382E4EC0}"/>
              </a:ext>
            </a:extLst>
          </p:cNvPr>
          <p:cNvCxnSpPr>
            <a:cxnSpLocks/>
          </p:cNvCxnSpPr>
          <p:nvPr/>
        </p:nvCxnSpPr>
        <p:spPr>
          <a:xfrm>
            <a:off x="10133224" y="1474839"/>
            <a:ext cx="375264" cy="1641516"/>
          </a:xfrm>
          <a:prstGeom prst="straightConnector1">
            <a:avLst/>
          </a:prstGeom>
          <a:ln w="38100">
            <a:solidFill>
              <a:schemeClr val="tx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Pravokutnik: zaobljeni kutovi 26">
            <a:extLst>
              <a:ext uri="{FF2B5EF4-FFF2-40B4-BE49-F238E27FC236}">
                <a16:creationId xmlns:a16="http://schemas.microsoft.com/office/drawing/2014/main" id="{C3888796-D638-423E-9014-1B6EB1710DBA}"/>
              </a:ext>
            </a:extLst>
          </p:cNvPr>
          <p:cNvSpPr/>
          <p:nvPr/>
        </p:nvSpPr>
        <p:spPr>
          <a:xfrm>
            <a:off x="491614" y="5537168"/>
            <a:ext cx="1691147" cy="6768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err="1">
                <a:solidFill>
                  <a:srgbClr val="002060"/>
                </a:solidFill>
                <a:latin typeface="Arial Narrow" panose="020B0606020202030204" pitchFamily="34" charset="0"/>
              </a:rPr>
              <a:t>And</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this</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is</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you</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So</a:t>
            </a:r>
            <a:r>
              <a:rPr lang="hr-HR" dirty="0">
                <a:solidFill>
                  <a:srgbClr val="002060"/>
                </a:solidFill>
                <a:latin typeface="Arial Narrow" panose="020B0606020202030204" pitchFamily="34" charset="0"/>
              </a:rPr>
              <a:t> </a:t>
            </a:r>
            <a:r>
              <a:rPr lang="hr-HR" dirty="0" err="1">
                <a:solidFill>
                  <a:srgbClr val="002060"/>
                </a:solidFill>
                <a:latin typeface="Arial Narrow" panose="020B0606020202030204" pitchFamily="34" charset="0"/>
              </a:rPr>
              <a:t>close</a:t>
            </a:r>
            <a:r>
              <a:rPr lang="hr-HR" dirty="0">
                <a:solidFill>
                  <a:srgbClr val="002060"/>
                </a:solidFill>
                <a:latin typeface="Arial Narrow" panose="020B0606020202030204" pitchFamily="34" charset="0"/>
              </a:rPr>
              <a:t>. </a:t>
            </a:r>
            <a:r>
              <a:rPr lang="hr-HR" dirty="0">
                <a:solidFill>
                  <a:srgbClr val="002060"/>
                </a:solidFill>
                <a:latin typeface="Arial Narrow" panose="020B0606020202030204" pitchFamily="34" charset="0"/>
                <a:sym typeface="Wingdings" panose="05000000000000000000" pitchFamily="2" charset="2"/>
              </a:rPr>
              <a:t></a:t>
            </a:r>
            <a:endParaRPr lang="hr-HR" dirty="0">
              <a:solidFill>
                <a:srgbClr val="002060"/>
              </a:solidFill>
              <a:latin typeface="Arial Narrow" panose="020B0606020202030204" pitchFamily="34" charset="0"/>
            </a:endParaRPr>
          </a:p>
        </p:txBody>
      </p:sp>
      <p:cxnSp>
        <p:nvCxnSpPr>
          <p:cNvPr id="28" name="Ravni poveznik sa strelicom 27">
            <a:extLst>
              <a:ext uri="{FF2B5EF4-FFF2-40B4-BE49-F238E27FC236}">
                <a16:creationId xmlns:a16="http://schemas.microsoft.com/office/drawing/2014/main" id="{F5DC3FB5-5ED3-48C4-87EA-5E08E7124545}"/>
              </a:ext>
            </a:extLst>
          </p:cNvPr>
          <p:cNvCxnSpPr>
            <a:cxnSpLocks/>
          </p:cNvCxnSpPr>
          <p:nvPr/>
        </p:nvCxnSpPr>
        <p:spPr>
          <a:xfrm flipV="1">
            <a:off x="1316440" y="3940521"/>
            <a:ext cx="689341" cy="1596647"/>
          </a:xfrm>
          <a:prstGeom prst="straightConnector1">
            <a:avLst/>
          </a:prstGeom>
          <a:ln w="38100">
            <a:solidFill>
              <a:schemeClr val="tx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50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80">
                                          <p:stCondLst>
                                            <p:cond delay="0"/>
                                          </p:stCondLst>
                                        </p:cTn>
                                        <p:tgtEl>
                                          <p:spTgt spid="19"/>
                                        </p:tgtEl>
                                      </p:cBhvr>
                                    </p:animEffect>
                                    <p:anim calcmode="lin" valueType="num">
                                      <p:cBhvr>
                                        <p:cTn id="2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gtEl>
                                      </p:cBhvr>
                                      <p:to x="100000" y="60000"/>
                                    </p:animScale>
                                    <p:animScale>
                                      <p:cBhvr>
                                        <p:cTn id="28" dur="166" decel="50000">
                                          <p:stCondLst>
                                            <p:cond delay="676"/>
                                          </p:stCondLst>
                                        </p:cTn>
                                        <p:tgtEl>
                                          <p:spTgt spid="19"/>
                                        </p:tgtEl>
                                      </p:cBhvr>
                                      <p:to x="100000" y="100000"/>
                                    </p:animScale>
                                    <p:animScale>
                                      <p:cBhvr>
                                        <p:cTn id="29" dur="26">
                                          <p:stCondLst>
                                            <p:cond delay="1312"/>
                                          </p:stCondLst>
                                        </p:cTn>
                                        <p:tgtEl>
                                          <p:spTgt spid="19"/>
                                        </p:tgtEl>
                                      </p:cBhvr>
                                      <p:to x="100000" y="80000"/>
                                    </p:animScale>
                                    <p:animScale>
                                      <p:cBhvr>
                                        <p:cTn id="30" dur="166" decel="50000">
                                          <p:stCondLst>
                                            <p:cond delay="1338"/>
                                          </p:stCondLst>
                                        </p:cTn>
                                        <p:tgtEl>
                                          <p:spTgt spid="19"/>
                                        </p:tgtEl>
                                      </p:cBhvr>
                                      <p:to x="100000" y="100000"/>
                                    </p:animScale>
                                    <p:animScale>
                                      <p:cBhvr>
                                        <p:cTn id="31" dur="26">
                                          <p:stCondLst>
                                            <p:cond delay="1642"/>
                                          </p:stCondLst>
                                        </p:cTn>
                                        <p:tgtEl>
                                          <p:spTgt spid="19"/>
                                        </p:tgtEl>
                                      </p:cBhvr>
                                      <p:to x="100000" y="90000"/>
                                    </p:animScale>
                                    <p:animScale>
                                      <p:cBhvr>
                                        <p:cTn id="32" dur="166" decel="50000">
                                          <p:stCondLst>
                                            <p:cond delay="1668"/>
                                          </p:stCondLst>
                                        </p:cTn>
                                        <p:tgtEl>
                                          <p:spTgt spid="19"/>
                                        </p:tgtEl>
                                      </p:cBhvr>
                                      <p:to x="100000" y="100000"/>
                                    </p:animScale>
                                    <p:animScale>
                                      <p:cBhvr>
                                        <p:cTn id="33" dur="26">
                                          <p:stCondLst>
                                            <p:cond delay="1808"/>
                                          </p:stCondLst>
                                        </p:cTn>
                                        <p:tgtEl>
                                          <p:spTgt spid="19"/>
                                        </p:tgtEl>
                                      </p:cBhvr>
                                      <p:to x="100000" y="95000"/>
                                    </p:animScale>
                                    <p:animScale>
                                      <p:cBhvr>
                                        <p:cTn id="34"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9"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526701" y="1658102"/>
            <a:ext cx="4959700" cy="2543785"/>
          </a:xfrm>
        </p:spPr>
        <p:txBody>
          <a:bodyPr>
            <a:normAutofit/>
          </a:bodyPr>
          <a:lstStyle/>
          <a:p>
            <a:pPr>
              <a:buFont typeface="Wingdings" panose="05000000000000000000" pitchFamily="2" charset="2"/>
              <a:buChar char="v"/>
            </a:pPr>
            <a:r>
              <a:rPr lang="hr-HR" sz="1800" dirty="0">
                <a:latin typeface="Arial Narrow" panose="020B0606020202030204" pitchFamily="34" charset="0"/>
              </a:rPr>
              <a:t> C</a:t>
            </a:r>
            <a:r>
              <a:rPr lang="en-US" sz="1800" dirty="0" err="1">
                <a:latin typeface="Arial Narrow" panose="020B0606020202030204" pitchFamily="34" charset="0"/>
              </a:rPr>
              <a:t>ultural</a:t>
            </a:r>
            <a:r>
              <a:rPr lang="en-US" sz="1800" dirty="0">
                <a:latin typeface="Arial Narrow" panose="020B0606020202030204" pitchFamily="34" charset="0"/>
              </a:rPr>
              <a:t>, administrative and economic center of Eastern Croatia</a:t>
            </a:r>
            <a:endParaRPr lang="hr-HR" sz="1800" dirty="0">
              <a:latin typeface="Arial Narrow" panose="020B0606020202030204" pitchFamily="34" charset="0"/>
            </a:endParaRPr>
          </a:p>
          <a:p>
            <a:pPr>
              <a:buFont typeface="Wingdings" panose="05000000000000000000" pitchFamily="2" charset="2"/>
              <a:buChar char="v"/>
            </a:pPr>
            <a:r>
              <a:rPr lang="hr-HR" sz="1800" b="1" dirty="0">
                <a:latin typeface="Arial Narrow" panose="020B0606020202030204" pitchFamily="34" charset="0"/>
              </a:rPr>
              <a:t> </a:t>
            </a:r>
            <a:r>
              <a:rPr lang="en-US" sz="1800" b="1" dirty="0">
                <a:latin typeface="Arial Narrow" panose="020B0606020202030204" pitchFamily="34" charset="0"/>
              </a:rPr>
              <a:t>City area</a:t>
            </a:r>
            <a:r>
              <a:rPr lang="en-US" sz="1800" dirty="0">
                <a:latin typeface="Arial Narrow" panose="020B0606020202030204" pitchFamily="34" charset="0"/>
              </a:rPr>
              <a:t>: 171 square km </a:t>
            </a:r>
          </a:p>
          <a:p>
            <a:pPr>
              <a:buFont typeface="Wingdings" panose="05000000000000000000" pitchFamily="2" charset="2"/>
              <a:buChar char="v"/>
            </a:pPr>
            <a:r>
              <a:rPr lang="hr-HR" sz="1800" b="1" dirty="0">
                <a:latin typeface="Arial Narrow" panose="020B0606020202030204" pitchFamily="34" charset="0"/>
              </a:rPr>
              <a:t> </a:t>
            </a:r>
            <a:r>
              <a:rPr lang="en-US" sz="1800" b="1" dirty="0">
                <a:latin typeface="Arial Narrow" panose="020B0606020202030204" pitchFamily="34" charset="0"/>
              </a:rPr>
              <a:t>Population</a:t>
            </a:r>
            <a:r>
              <a:rPr lang="en-US" sz="1800" dirty="0">
                <a:latin typeface="Arial Narrow" panose="020B0606020202030204" pitchFamily="34" charset="0"/>
              </a:rPr>
              <a:t>: 96,313</a:t>
            </a:r>
          </a:p>
          <a:p>
            <a:pPr>
              <a:buFont typeface="Wingdings" panose="05000000000000000000" pitchFamily="2" charset="2"/>
              <a:buChar char="v"/>
            </a:pPr>
            <a:r>
              <a:rPr lang="hr-HR" sz="1800" dirty="0">
                <a:latin typeface="Arial Narrow" panose="020B0606020202030204" pitchFamily="34" charset="0"/>
              </a:rPr>
              <a:t> 4th </a:t>
            </a:r>
            <a:r>
              <a:rPr lang="hr-HR" sz="1800" dirty="0" err="1">
                <a:latin typeface="Arial Narrow" panose="020B0606020202030204" pitchFamily="34" charset="0"/>
              </a:rPr>
              <a:t>largest</a:t>
            </a:r>
            <a:r>
              <a:rPr lang="hr-HR" sz="1800" dirty="0">
                <a:latin typeface="Arial Narrow" panose="020B0606020202030204" pitchFamily="34" charset="0"/>
              </a:rPr>
              <a:t> </a:t>
            </a:r>
            <a:r>
              <a:rPr lang="hr-HR" sz="1800" dirty="0" err="1">
                <a:latin typeface="Arial Narrow" panose="020B0606020202030204" pitchFamily="34" charset="0"/>
              </a:rPr>
              <a:t>city</a:t>
            </a:r>
            <a:r>
              <a:rPr lang="hr-HR" sz="1800" dirty="0">
                <a:latin typeface="Arial Narrow" panose="020B0606020202030204" pitchFamily="34" charset="0"/>
              </a:rPr>
              <a:t> </a:t>
            </a:r>
            <a:r>
              <a:rPr lang="hr-HR" sz="1800" dirty="0" err="1">
                <a:latin typeface="Arial Narrow" panose="020B0606020202030204" pitchFamily="34" charset="0"/>
              </a:rPr>
              <a:t>in</a:t>
            </a:r>
            <a:r>
              <a:rPr lang="hr-HR" sz="1800" dirty="0">
                <a:latin typeface="Arial Narrow" panose="020B0606020202030204" pitchFamily="34" charset="0"/>
              </a:rPr>
              <a:t> Croatia</a:t>
            </a:r>
          </a:p>
          <a:p>
            <a:pPr>
              <a:buFont typeface="Wingdings" panose="05000000000000000000" pitchFamily="2" charset="2"/>
              <a:buChar char="v"/>
            </a:pPr>
            <a:r>
              <a:rPr lang="hr-HR" sz="1800" dirty="0">
                <a:latin typeface="Arial Narrow" panose="020B0606020202030204" pitchFamily="34" charset="0"/>
              </a:rPr>
              <a:t> </a:t>
            </a:r>
            <a:r>
              <a:rPr lang="hr-HR" sz="1800" dirty="0" err="1">
                <a:latin typeface="Arial Narrow" panose="020B0606020202030204" pitchFamily="34" charset="0"/>
              </a:rPr>
              <a:t>River</a:t>
            </a:r>
            <a:r>
              <a:rPr lang="hr-HR" sz="1800" dirty="0">
                <a:latin typeface="Arial Narrow" panose="020B0606020202030204" pitchFamily="34" charset="0"/>
              </a:rPr>
              <a:t> Drava</a:t>
            </a:r>
          </a:p>
          <a:p>
            <a:pPr>
              <a:buFont typeface="Wingdings" panose="05000000000000000000" pitchFamily="2" charset="2"/>
              <a:buChar char="v"/>
            </a:pPr>
            <a:endParaRPr lang="hr-HR" sz="1800" dirty="0">
              <a:latin typeface="Arial Narrow" panose="020B0606020202030204" pitchFamily="34" charset="0"/>
            </a:endParaRP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4038600" y="6492875"/>
            <a:ext cx="4114800" cy="365125"/>
          </a:xfrm>
        </p:spPr>
        <p:txBody>
          <a:bodyPr/>
          <a:lstStyle/>
          <a:p>
            <a:r>
              <a:rPr lang="hr-HR" dirty="0"/>
              <a:t>UNIOS, </a:t>
            </a:r>
            <a:r>
              <a:rPr lang="hr-HR" dirty="0" err="1"/>
              <a:t>Erasmus</a:t>
            </a:r>
            <a:r>
              <a:rPr lang="hr-HR" dirty="0"/>
              <a:t>+</a:t>
            </a:r>
          </a:p>
        </p:txBody>
      </p:sp>
      <p:sp>
        <p:nvSpPr>
          <p:cNvPr id="9" name="Naslov 7">
            <a:extLst>
              <a:ext uri="{FF2B5EF4-FFF2-40B4-BE49-F238E27FC236}">
                <a16:creationId xmlns:a16="http://schemas.microsoft.com/office/drawing/2014/main" id="{940EBCCA-129A-4787-AF39-DA4D1C029D69}"/>
              </a:ext>
            </a:extLst>
          </p:cNvPr>
          <p:cNvSpPr txBox="1">
            <a:spLocks/>
          </p:cNvSpPr>
          <p:nvPr/>
        </p:nvSpPr>
        <p:spPr>
          <a:xfrm>
            <a:off x="526701" y="865030"/>
            <a:ext cx="10034116" cy="697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Arial Narrow" panose="020B0606020202030204" pitchFamily="34" charset="0"/>
              </a:rPr>
              <a:t>OSIJEK:</a:t>
            </a:r>
            <a:r>
              <a:rPr lang="hr-HR" sz="3200" b="1" dirty="0">
                <a:solidFill>
                  <a:srgbClr val="002060"/>
                </a:solidFill>
                <a:latin typeface="Arial Narrow" panose="020B0606020202030204" pitchFamily="34" charset="0"/>
              </a:rPr>
              <a:t> MAIN INFO</a:t>
            </a:r>
          </a:p>
        </p:txBody>
      </p:sp>
      <p:pic>
        <p:nvPicPr>
          <p:cNvPr id="6146" name="Picture 2" descr="https://d35nxk5xx1d0px.cloudfront.net/repository/images/c/f/2/f/cf2fb3827d1ca627764a2f39fe9f56b0.jpg?v=21">
            <a:extLst>
              <a:ext uri="{FF2B5EF4-FFF2-40B4-BE49-F238E27FC236}">
                <a16:creationId xmlns:a16="http://schemas.microsoft.com/office/drawing/2014/main" id="{17ADCB30-3DC5-4E11-B014-2BD0746EB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624" y="0"/>
            <a:ext cx="5756937" cy="39289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01 SAMIR KURTAGIĆ.jpg">
            <a:extLst>
              <a:ext uri="{FF2B5EF4-FFF2-40B4-BE49-F238E27FC236}">
                <a16:creationId xmlns:a16="http://schemas.microsoft.com/office/drawing/2014/main" id="{70A011FF-E731-4B7B-A40C-F08171FBE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753" y="3590173"/>
            <a:ext cx="85725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750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838200" y="1897586"/>
            <a:ext cx="4114800" cy="1906735"/>
          </a:xfrm>
        </p:spPr>
        <p:txBody>
          <a:bodyPr>
            <a:normAutofit/>
          </a:bodyPr>
          <a:lstStyle/>
          <a:p>
            <a:pPr marL="0" indent="0">
              <a:buNone/>
            </a:pPr>
            <a:r>
              <a:rPr lang="en-US" sz="2000" dirty="0">
                <a:latin typeface="Arial Narrow" panose="020B0606020202030204" pitchFamily="34" charset="0"/>
              </a:rPr>
              <a:t>Osijek, located in Eastern Croatia, is the greenest city in Croatia with 17 beautiful city parks. It is not only a hub of culture and history but also a city that offers a warm and welcoming environment for international visitors.</a:t>
            </a:r>
            <a:endParaRPr lang="hr-HR" sz="2000" dirty="0">
              <a:latin typeface="Arial Narrow" panose="020B0606020202030204" pitchFamily="34" charset="0"/>
            </a:endParaRP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4038600" y="6492875"/>
            <a:ext cx="4114800" cy="365125"/>
          </a:xfrm>
        </p:spPr>
        <p:txBody>
          <a:bodyPr/>
          <a:lstStyle/>
          <a:p>
            <a:r>
              <a:rPr lang="hr-HR" dirty="0"/>
              <a:t>UNIOS, </a:t>
            </a:r>
            <a:r>
              <a:rPr lang="hr-HR" dirty="0" err="1"/>
              <a:t>Erasmus</a:t>
            </a:r>
            <a:r>
              <a:rPr lang="hr-HR" dirty="0"/>
              <a:t>+</a:t>
            </a:r>
          </a:p>
        </p:txBody>
      </p:sp>
      <p:sp>
        <p:nvSpPr>
          <p:cNvPr id="9" name="Naslov 7">
            <a:extLst>
              <a:ext uri="{FF2B5EF4-FFF2-40B4-BE49-F238E27FC236}">
                <a16:creationId xmlns:a16="http://schemas.microsoft.com/office/drawing/2014/main" id="{940EBCCA-129A-4787-AF39-DA4D1C029D69}"/>
              </a:ext>
            </a:extLst>
          </p:cNvPr>
          <p:cNvSpPr txBox="1">
            <a:spLocks/>
          </p:cNvSpPr>
          <p:nvPr/>
        </p:nvSpPr>
        <p:spPr>
          <a:xfrm>
            <a:off x="838200" y="956574"/>
            <a:ext cx="10034116" cy="697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Arial Narrow" panose="020B0606020202030204" pitchFamily="34" charset="0"/>
              </a:rPr>
              <a:t>OSIJEK: THE CITY OF CULTURE AND HISTORY</a:t>
            </a:r>
            <a:endParaRPr lang="hr-HR" sz="3200" b="1" dirty="0">
              <a:solidFill>
                <a:srgbClr val="002060"/>
              </a:solidFill>
              <a:latin typeface="Arial Narrow" panose="020B0606020202030204" pitchFamily="34" charset="0"/>
            </a:endParaRPr>
          </a:p>
        </p:txBody>
      </p:sp>
      <p:pic>
        <p:nvPicPr>
          <p:cNvPr id="4100" name="Picture 4" descr="https://upload.wikimedia.org/wikipedia/commons/thumb/9/90/Coat_of_arms_of_Osijek.svg/1200px-Coat_of_arms_of_Osijek.svg.png">
            <a:extLst>
              <a:ext uri="{FF2B5EF4-FFF2-40B4-BE49-F238E27FC236}">
                <a16:creationId xmlns:a16="http://schemas.microsoft.com/office/drawing/2014/main" id="{5C538A9E-3394-43BF-BB40-1598B0572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553" y="4047390"/>
            <a:ext cx="1557639" cy="2180493"/>
          </a:xfrm>
          <a:prstGeom prst="rect">
            <a:avLst/>
          </a:prstGeom>
          <a:noFill/>
          <a:extLst>
            <a:ext uri="{909E8E84-426E-40DD-AFC4-6F175D3DCCD1}">
              <a14:hiddenFill xmlns:a14="http://schemas.microsoft.com/office/drawing/2010/main">
                <a:solidFill>
                  <a:srgbClr val="FFFFFF"/>
                </a:solidFill>
              </a14:hiddenFill>
            </a:ext>
          </a:extLst>
        </p:spPr>
      </p:pic>
      <p:pic>
        <p:nvPicPr>
          <p:cNvPr id="14" name="Slika 6">
            <a:extLst>
              <a:ext uri="{FF2B5EF4-FFF2-40B4-BE49-F238E27FC236}">
                <a16:creationId xmlns:a16="http://schemas.microsoft.com/office/drawing/2014/main" id="{B124136D-E252-47CB-BA34-56FDD1B8C1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8953" y="2250831"/>
            <a:ext cx="6750265" cy="449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11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pic>
        <p:nvPicPr>
          <p:cNvPr id="5124" name="Picture 4" descr="https://connectingregion.com/wp-content/uploads/2024/03/Osijek-Promenade.jpg">
            <a:extLst>
              <a:ext uri="{FF2B5EF4-FFF2-40B4-BE49-F238E27FC236}">
                <a16:creationId xmlns:a16="http://schemas.microsoft.com/office/drawing/2014/main" id="{3F721611-C75F-4FE3-8B98-B848BE2DF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2429" y="3351260"/>
            <a:ext cx="4843822" cy="3229215"/>
          </a:xfrm>
          <a:prstGeom prst="rect">
            <a:avLst/>
          </a:prstGeom>
          <a:noFill/>
          <a:extLst>
            <a:ext uri="{909E8E84-426E-40DD-AFC4-6F175D3DCCD1}">
              <a14:hiddenFill xmlns:a14="http://schemas.microsoft.com/office/drawing/2010/main">
                <a:solidFill>
                  <a:srgbClr val="FFFFFF"/>
                </a:solidFill>
              </a14:hiddenFill>
            </a:ext>
          </a:extLst>
        </p:spPr>
      </p:pic>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838201" y="1967923"/>
            <a:ext cx="4658247" cy="3933503"/>
          </a:xfrm>
        </p:spPr>
        <p:txBody>
          <a:bodyPr>
            <a:normAutofit fontScale="92500" lnSpcReduction="10000"/>
          </a:bodyPr>
          <a:lstStyle/>
          <a:p>
            <a:pPr marL="0" indent="0">
              <a:buNone/>
            </a:pPr>
            <a:r>
              <a:rPr lang="hr-HR" b="1" dirty="0">
                <a:latin typeface="Arial Narrow" panose="020B0606020202030204" pitchFamily="34" charset="0"/>
              </a:rPr>
              <a:t>Osijek – </a:t>
            </a:r>
            <a:r>
              <a:rPr lang="en-US" b="1" dirty="0">
                <a:latin typeface="Arial Narrow" panose="020B0606020202030204" pitchFamily="34" charset="0"/>
              </a:rPr>
              <a:t>The cycling city of Croatia</a:t>
            </a:r>
            <a:endParaRPr lang="hr-HR" b="1" dirty="0">
              <a:latin typeface="Arial Narrow" panose="020B0606020202030204" pitchFamily="34" charset="0"/>
            </a:endParaRPr>
          </a:p>
          <a:p>
            <a:pPr marL="0" indent="0">
              <a:buNone/>
            </a:pPr>
            <a:r>
              <a:rPr lang="en-US" sz="1800" dirty="0">
                <a:latin typeface="Arial Narrow" panose="020B0606020202030204" pitchFamily="34" charset="0"/>
              </a:rPr>
              <a:t>With more than 40 kilometers of cycling paths and the construction of new ones, the citizens of Osijek have recognized the value and need for bike lanes, as well as a healthy alternative to cars for their own health and recreation.</a:t>
            </a:r>
            <a:endParaRPr lang="hr-HR" sz="1800" dirty="0">
              <a:latin typeface="Arial Narrow" panose="020B0606020202030204" pitchFamily="34" charset="0"/>
            </a:endParaRPr>
          </a:p>
          <a:p>
            <a:pPr marL="0" indent="0">
              <a:buNone/>
            </a:pPr>
            <a:r>
              <a:rPr lang="hr-HR" sz="1800" dirty="0">
                <a:latin typeface="Arial Narrow" panose="020B0606020202030204" pitchFamily="34" charset="0"/>
              </a:rPr>
              <a:t>Osijek </a:t>
            </a:r>
            <a:r>
              <a:rPr lang="hr-HR" sz="1800" dirty="0" err="1">
                <a:latin typeface="Arial Narrow" panose="020B0606020202030204" pitchFamily="34" charset="0"/>
              </a:rPr>
              <a:t>is</a:t>
            </a:r>
            <a:r>
              <a:rPr lang="hr-HR" sz="1800" dirty="0">
                <a:latin typeface="Arial Narrow" panose="020B0606020202030204" pitchFamily="34" charset="0"/>
              </a:rPr>
              <a:t> </a:t>
            </a:r>
            <a:r>
              <a:rPr lang="hr-HR" sz="1800" dirty="0" err="1">
                <a:latin typeface="Arial Narrow" panose="020B0606020202030204" pitchFamily="34" charset="0"/>
              </a:rPr>
              <a:t>the</a:t>
            </a:r>
            <a:r>
              <a:rPr lang="hr-HR" sz="1800" dirty="0">
                <a:latin typeface="Arial Narrow" panose="020B0606020202030204" pitchFamily="34" charset="0"/>
              </a:rPr>
              <a:t> </a:t>
            </a:r>
            <a:r>
              <a:rPr lang="hr-HR" sz="1800" dirty="0" err="1">
                <a:latin typeface="Arial Narrow" panose="020B0606020202030204" pitchFamily="34" charset="0"/>
              </a:rPr>
              <a:t>city</a:t>
            </a:r>
            <a:r>
              <a:rPr lang="hr-HR" sz="1800" dirty="0">
                <a:latin typeface="Arial Narrow" panose="020B0606020202030204" pitchFamily="34" charset="0"/>
              </a:rPr>
              <a:t> </a:t>
            </a:r>
            <a:r>
              <a:rPr lang="hr-HR" sz="1800" dirty="0" err="1">
                <a:latin typeface="Arial Narrow" panose="020B0606020202030204" pitchFamily="34" charset="0"/>
              </a:rPr>
              <a:t>with</a:t>
            </a:r>
            <a:r>
              <a:rPr lang="hr-HR" sz="1800" dirty="0">
                <a:latin typeface="Arial Narrow" panose="020B0606020202030204" pitchFamily="34" charset="0"/>
              </a:rPr>
              <a:t> </a:t>
            </a:r>
            <a:r>
              <a:rPr lang="hr-HR" sz="1800" dirty="0" err="1">
                <a:latin typeface="Arial Narrow" panose="020B0606020202030204" pitchFamily="34" charset="0"/>
              </a:rPr>
              <a:t>the</a:t>
            </a:r>
            <a:r>
              <a:rPr lang="hr-HR" sz="1800" dirty="0">
                <a:latin typeface="Arial Narrow" panose="020B0606020202030204" pitchFamily="34" charset="0"/>
              </a:rPr>
              <a:t> most </a:t>
            </a:r>
            <a:r>
              <a:rPr lang="hr-HR" sz="1800" dirty="0" err="1">
                <a:latin typeface="Arial Narrow" panose="020B0606020202030204" pitchFamily="34" charset="0"/>
              </a:rPr>
              <a:t>cycling</a:t>
            </a:r>
            <a:r>
              <a:rPr lang="hr-HR" sz="1800" dirty="0">
                <a:latin typeface="Arial Narrow" panose="020B0606020202030204" pitchFamily="34" charset="0"/>
              </a:rPr>
              <a:t> </a:t>
            </a:r>
            <a:r>
              <a:rPr lang="hr-HR" sz="1800" dirty="0" err="1">
                <a:latin typeface="Arial Narrow" panose="020B0606020202030204" pitchFamily="34" charset="0"/>
              </a:rPr>
              <a:t>paths</a:t>
            </a:r>
            <a:r>
              <a:rPr lang="hr-HR" sz="1800" dirty="0">
                <a:latin typeface="Arial Narrow" panose="020B0606020202030204" pitchFamily="34" charset="0"/>
              </a:rPr>
              <a:t> </a:t>
            </a:r>
            <a:r>
              <a:rPr lang="hr-HR" sz="1800" dirty="0" err="1">
                <a:latin typeface="Arial Narrow" panose="020B0606020202030204" pitchFamily="34" charset="0"/>
              </a:rPr>
              <a:t>in</a:t>
            </a:r>
            <a:r>
              <a:rPr lang="hr-HR" sz="1800" dirty="0">
                <a:latin typeface="Arial Narrow" panose="020B0606020202030204" pitchFamily="34" charset="0"/>
              </a:rPr>
              <a:t> Croatia, </a:t>
            </a:r>
            <a:r>
              <a:rPr lang="hr-HR" sz="1800" dirty="0" err="1">
                <a:latin typeface="Arial Narrow" panose="020B0606020202030204" pitchFamily="34" charset="0"/>
              </a:rPr>
              <a:t>and</a:t>
            </a:r>
            <a:r>
              <a:rPr lang="hr-HR" sz="1800" dirty="0">
                <a:latin typeface="Arial Narrow" panose="020B0606020202030204" pitchFamily="34" charset="0"/>
              </a:rPr>
              <a:t> </a:t>
            </a:r>
            <a:r>
              <a:rPr lang="hr-HR" sz="1800" dirty="0" err="1">
                <a:latin typeface="Arial Narrow" panose="020B0606020202030204" pitchFamily="34" charset="0"/>
              </a:rPr>
              <a:t>they</a:t>
            </a:r>
            <a:r>
              <a:rPr lang="hr-HR" sz="1800" dirty="0">
                <a:latin typeface="Arial Narrow" panose="020B0606020202030204" pitchFamily="34" charset="0"/>
              </a:rPr>
              <a:t> </a:t>
            </a:r>
            <a:r>
              <a:rPr lang="en-US" sz="1800" dirty="0">
                <a:latin typeface="Arial Narrow" panose="020B0606020202030204" pitchFamily="34" charset="0"/>
              </a:rPr>
              <a:t>will take you to almost all parts of our lovely city.</a:t>
            </a:r>
            <a:endParaRPr lang="hr-HR" sz="1800" dirty="0">
              <a:latin typeface="Arial Narrow" panose="020B0606020202030204" pitchFamily="34" charset="0"/>
            </a:endParaRPr>
          </a:p>
          <a:p>
            <a:pPr marL="0" indent="0">
              <a:buNone/>
            </a:pPr>
            <a:r>
              <a:rPr lang="en-US" sz="1800" dirty="0">
                <a:latin typeface="Arial Narrow" panose="020B0606020202030204" pitchFamily="34" charset="0"/>
              </a:rPr>
              <a:t>Osijek is also located on several international cycling routes like the European cycle route network </a:t>
            </a:r>
            <a:r>
              <a:rPr lang="en-US" sz="1800" dirty="0" err="1">
                <a:latin typeface="Arial Narrow" panose="020B0606020202030204" pitchFamily="34" charset="0"/>
              </a:rPr>
              <a:t>EuroVelo</a:t>
            </a:r>
            <a:r>
              <a:rPr lang="en-US" sz="1800" dirty="0">
                <a:latin typeface="Arial Narrow" panose="020B0606020202030204" pitchFamily="34" charset="0"/>
              </a:rPr>
              <a:t> 6 that connects Atlantic with the Black Sea, the Danube cycling route and the Pannonian Peace Trail. </a:t>
            </a:r>
            <a:endParaRPr lang="hr-HR" sz="1800" dirty="0">
              <a:latin typeface="Arial Narrow" panose="020B0606020202030204" pitchFamily="34" charset="0"/>
            </a:endParaRP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3797857" y="6397913"/>
            <a:ext cx="4114800" cy="365125"/>
          </a:xfrm>
        </p:spPr>
        <p:txBody>
          <a:bodyPr/>
          <a:lstStyle/>
          <a:p>
            <a:r>
              <a:rPr lang="hr-HR" dirty="0"/>
              <a:t>UNIOS, </a:t>
            </a:r>
            <a:r>
              <a:rPr lang="hr-HR" dirty="0" err="1"/>
              <a:t>Erasmus</a:t>
            </a:r>
            <a:r>
              <a:rPr lang="hr-HR" dirty="0"/>
              <a:t>+</a:t>
            </a:r>
          </a:p>
        </p:txBody>
      </p:sp>
      <p:sp>
        <p:nvSpPr>
          <p:cNvPr id="9" name="Naslov 7">
            <a:extLst>
              <a:ext uri="{FF2B5EF4-FFF2-40B4-BE49-F238E27FC236}">
                <a16:creationId xmlns:a16="http://schemas.microsoft.com/office/drawing/2014/main" id="{940EBCCA-129A-4787-AF39-DA4D1C029D69}"/>
              </a:ext>
            </a:extLst>
          </p:cNvPr>
          <p:cNvSpPr txBox="1">
            <a:spLocks/>
          </p:cNvSpPr>
          <p:nvPr/>
        </p:nvSpPr>
        <p:spPr>
          <a:xfrm>
            <a:off x="838200" y="956574"/>
            <a:ext cx="10034116" cy="697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Arial Narrow" panose="020B0606020202030204" pitchFamily="34" charset="0"/>
              </a:rPr>
              <a:t>OSIJEK:</a:t>
            </a:r>
            <a:r>
              <a:rPr lang="hr-HR" sz="3200" b="1" dirty="0">
                <a:solidFill>
                  <a:srgbClr val="002060"/>
                </a:solidFill>
                <a:latin typeface="Arial Narrow" panose="020B0606020202030204" pitchFamily="34" charset="0"/>
              </a:rPr>
              <a:t> FUN FACTS</a:t>
            </a:r>
          </a:p>
        </p:txBody>
      </p:sp>
      <p:pic>
        <p:nvPicPr>
          <p:cNvPr id="5122" name="Picture 2" descr="https://biketours-istria.com/wp-content/uploads/2020/09/cro-race.jpg">
            <a:extLst>
              <a:ext uri="{FF2B5EF4-FFF2-40B4-BE49-F238E27FC236}">
                <a16:creationId xmlns:a16="http://schemas.microsoft.com/office/drawing/2014/main" id="{C1CF3E49-D984-4C8B-A36D-DB30729C0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258" y="85997"/>
            <a:ext cx="6246495" cy="354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672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608558" y="821450"/>
            <a:ext cx="3923248" cy="3933503"/>
          </a:xfrm>
        </p:spPr>
        <p:txBody>
          <a:bodyPr>
            <a:normAutofit/>
          </a:bodyPr>
          <a:lstStyle/>
          <a:p>
            <a:pPr marL="0" indent="0">
              <a:buNone/>
            </a:pPr>
            <a:r>
              <a:rPr lang="en-US" b="1" dirty="0">
                <a:latin typeface="Arial Narrow" panose="020B0606020202030204" pitchFamily="34" charset="0"/>
              </a:rPr>
              <a:t>The first tram in Croatia</a:t>
            </a:r>
            <a:endParaRPr lang="hr-HR" sz="1800" dirty="0">
              <a:latin typeface="Arial Narrow" panose="020B0606020202030204" pitchFamily="34" charset="0"/>
            </a:endParaRPr>
          </a:p>
          <a:p>
            <a:pPr marL="0" indent="0">
              <a:buNone/>
            </a:pPr>
            <a:r>
              <a:rPr lang="en-US" sz="1800" dirty="0">
                <a:latin typeface="Arial Narrow" panose="020B0606020202030204" pitchFamily="34" charset="0"/>
              </a:rPr>
              <a:t>The </a:t>
            </a:r>
            <a:r>
              <a:rPr lang="hr-HR" sz="1800" dirty="0" err="1">
                <a:latin typeface="Arial Narrow" panose="020B0606020202030204" pitchFamily="34" charset="0"/>
              </a:rPr>
              <a:t>first</a:t>
            </a:r>
            <a:r>
              <a:rPr lang="hr-HR" sz="1800" dirty="0">
                <a:latin typeface="Arial Narrow" panose="020B0606020202030204" pitchFamily="34" charset="0"/>
              </a:rPr>
              <a:t> </a:t>
            </a:r>
            <a:r>
              <a:rPr lang="hr-HR" sz="1800" dirty="0" err="1">
                <a:latin typeface="Arial Narrow" panose="020B0606020202030204" pitchFamily="34" charset="0"/>
              </a:rPr>
              <a:t>tram</a:t>
            </a:r>
            <a:r>
              <a:rPr lang="hr-HR" sz="1800" dirty="0">
                <a:latin typeface="Arial Narrow" panose="020B0606020202030204" pitchFamily="34" charset="0"/>
              </a:rPr>
              <a:t> </a:t>
            </a:r>
            <a:r>
              <a:rPr lang="en-US" sz="1800" dirty="0">
                <a:latin typeface="Arial Narrow" panose="020B0606020202030204" pitchFamily="34" charset="0"/>
              </a:rPr>
              <a:t>in Croatia started in Osijek in 1884</a:t>
            </a:r>
            <a:r>
              <a:rPr lang="hr-HR" sz="1800" dirty="0">
                <a:latin typeface="Arial Narrow" panose="020B0606020202030204" pitchFamily="34" charset="0"/>
              </a:rPr>
              <a:t>.</a:t>
            </a:r>
            <a:endParaRPr lang="en-US" sz="1800" dirty="0">
              <a:latin typeface="Arial Narrow" panose="020B0606020202030204" pitchFamily="34" charset="0"/>
            </a:endParaRPr>
          </a:p>
          <a:p>
            <a:pPr marL="0" indent="0">
              <a:buNone/>
            </a:pPr>
            <a:r>
              <a:rPr lang="en-US" sz="1800" dirty="0">
                <a:latin typeface="Arial Narrow" panose="020B0606020202030204" pitchFamily="34" charset="0"/>
              </a:rPr>
              <a:t>Osijek was the first city in Croatia and this part of Central Europe to have modern urban transport. A horse-drawn tram started to operate on September 10th 1884 at the time when Osijek had some 18,000 inhabitants along a 10 km</a:t>
            </a:r>
            <a:r>
              <a:rPr lang="hr-HR" sz="1800" dirty="0">
                <a:latin typeface="Arial Narrow" panose="020B0606020202030204" pitchFamily="34" charset="0"/>
              </a:rPr>
              <a:t>                            </a:t>
            </a:r>
            <a:r>
              <a:rPr lang="en-US" sz="1800" dirty="0">
                <a:latin typeface="Arial Narrow" panose="020B0606020202030204" pitchFamily="34" charset="0"/>
              </a:rPr>
              <a:t> route from west to east.</a:t>
            </a: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7716296" y="6492875"/>
            <a:ext cx="4114800" cy="365125"/>
          </a:xfrm>
        </p:spPr>
        <p:txBody>
          <a:bodyPr/>
          <a:lstStyle/>
          <a:p>
            <a:r>
              <a:rPr lang="hr-HR" dirty="0"/>
              <a:t>UNIOS, </a:t>
            </a:r>
            <a:r>
              <a:rPr lang="hr-HR" dirty="0" err="1"/>
              <a:t>Erasmus</a:t>
            </a:r>
            <a:r>
              <a:rPr lang="hr-HR" dirty="0"/>
              <a:t>+</a:t>
            </a:r>
          </a:p>
        </p:txBody>
      </p:sp>
      <p:pic>
        <p:nvPicPr>
          <p:cNvPr id="9220" name="Picture 4" descr="https://upload.wikimedia.org/wikipedia/commons/7/71/Tatra_T3R.PV_Osijek.jpg">
            <a:extLst>
              <a:ext uri="{FF2B5EF4-FFF2-40B4-BE49-F238E27FC236}">
                <a16:creationId xmlns:a16="http://schemas.microsoft.com/office/drawing/2014/main" id="{28F240DA-A5B8-41E5-B96E-0EABAA0E7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563" y="3371611"/>
            <a:ext cx="5143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web.gpp-osijek.com/wp-content/uploads/2020/07/konjski-tramvaj-01j.jpg">
            <a:extLst>
              <a:ext uri="{FF2B5EF4-FFF2-40B4-BE49-F238E27FC236}">
                <a16:creationId xmlns:a16="http://schemas.microsoft.com/office/drawing/2014/main" id="{E26AC7F9-7C40-4194-8AF4-8B2B1C775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656" y="135437"/>
            <a:ext cx="5661408" cy="3543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81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3626F24A-22C1-4C22-B4BB-DDA01FB024AC}"/>
              </a:ext>
            </a:extLst>
          </p:cNvPr>
          <p:cNvSpPr>
            <a:spLocks noGrp="1"/>
          </p:cNvSpPr>
          <p:nvPr>
            <p:ph idx="1"/>
          </p:nvPr>
        </p:nvSpPr>
        <p:spPr>
          <a:xfrm>
            <a:off x="477929" y="876294"/>
            <a:ext cx="4686924" cy="2153777"/>
          </a:xfrm>
        </p:spPr>
        <p:txBody>
          <a:bodyPr>
            <a:normAutofit/>
          </a:bodyPr>
          <a:lstStyle/>
          <a:p>
            <a:pPr marL="0" indent="0">
              <a:buNone/>
            </a:pPr>
            <a:r>
              <a:rPr lang="en-US" b="1" dirty="0">
                <a:latin typeface="Arial Narrow" panose="020B0606020202030204" pitchFamily="34" charset="0"/>
              </a:rPr>
              <a:t>The greenest city – The city of parks</a:t>
            </a:r>
            <a:endParaRPr lang="hr-HR" b="1" dirty="0">
              <a:latin typeface="Arial Narrow" panose="020B0606020202030204" pitchFamily="34" charset="0"/>
            </a:endParaRPr>
          </a:p>
          <a:p>
            <a:pPr marL="0" indent="0">
              <a:buNone/>
            </a:pPr>
            <a:r>
              <a:rPr lang="en-US" sz="1800" dirty="0">
                <a:latin typeface="Arial Narrow" panose="020B0606020202030204" pitchFamily="34" charset="0"/>
              </a:rPr>
              <a:t>Osijek has </a:t>
            </a:r>
            <a:r>
              <a:rPr lang="hr-HR" sz="1800" dirty="0">
                <a:latin typeface="Arial Narrow" panose="020B0606020202030204" pitchFamily="34" charset="0"/>
              </a:rPr>
              <a:t>17 </a:t>
            </a:r>
            <a:r>
              <a:rPr lang="en-US" sz="1800" dirty="0">
                <a:latin typeface="Arial Narrow" panose="020B0606020202030204" pitchFamily="34" charset="0"/>
              </a:rPr>
              <a:t>parks that ha</a:t>
            </a:r>
            <a:r>
              <a:rPr lang="hr-HR" sz="1800" dirty="0" err="1">
                <a:latin typeface="Arial Narrow" panose="020B0606020202030204" pitchFamily="34" charset="0"/>
              </a:rPr>
              <a:t>ve</a:t>
            </a:r>
            <a:r>
              <a:rPr lang="en-US" sz="1800" dirty="0">
                <a:latin typeface="Arial Narrow" panose="020B0606020202030204" pitchFamily="34" charset="0"/>
              </a:rPr>
              <a:t> won the city of Osijek many awards over the years</a:t>
            </a:r>
            <a:r>
              <a:rPr lang="hr-HR" sz="1800" dirty="0">
                <a:latin typeface="Arial Narrow" panose="020B0606020202030204" pitchFamily="34" charset="0"/>
              </a:rPr>
              <a:t>. </a:t>
            </a:r>
            <a:r>
              <a:rPr lang="en-US" sz="1800" dirty="0">
                <a:latin typeface="Arial Narrow" panose="020B0606020202030204" pitchFamily="34" charset="0"/>
              </a:rPr>
              <a:t>It is the only city in Croatia that has more parks than squares</a:t>
            </a:r>
            <a:r>
              <a:rPr lang="hr-HR" sz="1800" dirty="0">
                <a:latin typeface="Arial Narrow" panose="020B0606020202030204" pitchFamily="34" charset="0"/>
              </a:rPr>
              <a:t>.</a:t>
            </a:r>
          </a:p>
        </p:txBody>
      </p:sp>
      <p:sp>
        <p:nvSpPr>
          <p:cNvPr id="4" name="Rezervirano mjesto podnožja 3">
            <a:extLst>
              <a:ext uri="{FF2B5EF4-FFF2-40B4-BE49-F238E27FC236}">
                <a16:creationId xmlns:a16="http://schemas.microsoft.com/office/drawing/2014/main" id="{79442059-9572-4C83-BC3D-7BD761C4F51F}"/>
              </a:ext>
            </a:extLst>
          </p:cNvPr>
          <p:cNvSpPr>
            <a:spLocks noGrp="1"/>
          </p:cNvSpPr>
          <p:nvPr>
            <p:ph type="ftr" sz="quarter" idx="11"/>
          </p:nvPr>
        </p:nvSpPr>
        <p:spPr>
          <a:xfrm>
            <a:off x="7716296" y="6492875"/>
            <a:ext cx="4114800" cy="365125"/>
          </a:xfrm>
        </p:spPr>
        <p:txBody>
          <a:bodyPr/>
          <a:lstStyle/>
          <a:p>
            <a:r>
              <a:rPr lang="hr-HR" dirty="0"/>
              <a:t>UNIOS, </a:t>
            </a:r>
            <a:r>
              <a:rPr lang="hr-HR" dirty="0" err="1"/>
              <a:t>Erasmus</a:t>
            </a:r>
            <a:r>
              <a:rPr lang="hr-HR" dirty="0"/>
              <a:t>+</a:t>
            </a:r>
          </a:p>
        </p:txBody>
      </p:sp>
      <p:pic>
        <p:nvPicPr>
          <p:cNvPr id="1026" name="Picture 2" descr="https://cdn-sib.net.hr/wp-content/uploads/ba9f458a82f1ca149024ff0dc203e1de.jpg">
            <a:extLst>
              <a:ext uri="{FF2B5EF4-FFF2-40B4-BE49-F238E27FC236}">
                <a16:creationId xmlns:a16="http://schemas.microsoft.com/office/drawing/2014/main" id="{A92B4EDF-10D9-4B71-9149-5929D0B91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939" y="243169"/>
            <a:ext cx="4795120" cy="2697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gradonacelnik.hr/uploads/2022/07/osijek-final-1.jpg">
            <a:extLst>
              <a:ext uri="{FF2B5EF4-FFF2-40B4-BE49-F238E27FC236}">
                <a16:creationId xmlns:a16="http://schemas.microsoft.com/office/drawing/2014/main" id="{F31D92ED-6BCF-48CC-8C30-1C3EEE763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06" y="3201973"/>
            <a:ext cx="4941048" cy="29646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vps.osijek031.com/slike/novosti_2015_05/2015_05_21_park_kulture_cacan_490.jpg">
            <a:extLst>
              <a:ext uri="{FF2B5EF4-FFF2-40B4-BE49-F238E27FC236}">
                <a16:creationId xmlns:a16="http://schemas.microsoft.com/office/drawing/2014/main" id="{EC35EE16-F06C-4C0A-9BC1-BD57D41DB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939" y="3429000"/>
            <a:ext cx="4114800" cy="273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3317"/>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3053</TotalTime>
  <Words>1679</Words>
  <Application>Microsoft Office PowerPoint</Application>
  <PresentationFormat>Široki zaslon</PresentationFormat>
  <Paragraphs>144</Paragraphs>
  <Slides>23</Slides>
  <Notes>0</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23</vt:i4>
      </vt:variant>
    </vt:vector>
  </HeadingPairs>
  <TitlesOfParts>
    <vt:vector size="29" baseType="lpstr">
      <vt:lpstr>Arial</vt:lpstr>
      <vt:lpstr>Arial Narrow</vt:lpstr>
      <vt:lpstr>Calibri</vt:lpstr>
      <vt:lpstr>Calibri Light</vt:lpstr>
      <vt:lpstr>Wingdings</vt:lpstr>
      <vt:lpstr>Tema sustava Office</vt:lpstr>
      <vt:lpstr>UNIVERSITY OF CÁDIZ</vt:lpstr>
      <vt:lpstr>Welcome everyone! ¡Bienvenidos, colegas de España!</vt:lpstr>
      <vt:lpstr>WHERE IS OSIJEK, ANYWAY?</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Josip Juraj Strossmayer University of Osijek</vt:lpstr>
      <vt:lpstr>Josip Juraj Strossmayer University of Osijek</vt:lpstr>
      <vt:lpstr>Let’s crunch some more numbers</vt:lpstr>
      <vt:lpstr>COLOURS project </vt:lpstr>
      <vt:lpstr>What about our staff, how much do they go on Erasmus+ mobilities? </vt:lpstr>
      <vt:lpstr>Benefits of Erasmus+ Staff Mobility</vt:lpstr>
      <vt:lpstr>ERASMUS+ INCOMING STAFF IN OSIJEK</vt:lpstr>
      <vt:lpstr>ERASMUS+ INCOMING STAFF IN OSIJEK</vt:lpstr>
      <vt:lpstr>ERASMUS+ INCOMING STAFF IN OSIJEK</vt:lpstr>
      <vt:lpstr>ERASMUS+ INCOMING STAFF IN OSIJEK</vt:lpstr>
      <vt:lpstr>ERASMUS+ INCOMING STAFF IN OSIJEK</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Cádiz Josip Juraj Strossmayer University of Osijek</dc:title>
  <dc:creator>Korisnik</dc:creator>
  <cp:lastModifiedBy>Korisnik</cp:lastModifiedBy>
  <cp:revision>37</cp:revision>
  <dcterms:created xsi:type="dcterms:W3CDTF">2024-10-06T15:21:26Z</dcterms:created>
  <dcterms:modified xsi:type="dcterms:W3CDTF">2024-10-18T05:10:17Z</dcterms:modified>
</cp:coreProperties>
</file>