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8" r:id="rId2"/>
    <p:sldId id="329" r:id="rId3"/>
    <p:sldId id="274" r:id="rId4"/>
    <p:sldId id="273" r:id="rId5"/>
    <p:sldId id="275" r:id="rId6"/>
    <p:sldId id="276" r:id="rId7"/>
    <p:sldId id="364" r:id="rId8"/>
    <p:sldId id="366" r:id="rId9"/>
    <p:sldId id="367" r:id="rId10"/>
    <p:sldId id="368" r:id="rId11"/>
    <p:sldId id="369" r:id="rId12"/>
    <p:sldId id="271" r:id="rId13"/>
    <p:sldId id="371" r:id="rId14"/>
    <p:sldId id="268" r:id="rId15"/>
    <p:sldId id="330" r:id="rId16"/>
    <p:sldId id="269" r:id="rId17"/>
    <p:sldId id="353" r:id="rId18"/>
    <p:sldId id="363" r:id="rId19"/>
    <p:sldId id="331" r:id="rId20"/>
    <p:sldId id="342" r:id="rId21"/>
    <p:sldId id="370" r:id="rId22"/>
    <p:sldId id="351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D4708903-3E04-4E24-8376-372AE3FB0AD0}">
          <p14:sldIdLst>
            <p14:sldId id="338"/>
          </p14:sldIdLst>
        </p14:section>
        <p14:section name="NOTA DE INCIO" id="{0DB3634F-C473-4B3C-926E-1802A9632486}">
          <p14:sldIdLst>
            <p14:sldId id="329"/>
          </p14:sldIdLst>
        </p14:section>
        <p14:section name="INDICE EXPLICATIVO / INFOGRAF{IA" id="{A8EE53D7-D2A0-4D47-8536-08901FBDA15A}">
          <p14:sldIdLst>
            <p14:sldId id="274"/>
            <p14:sldId id="273"/>
            <p14:sldId id="275"/>
            <p14:sldId id="276"/>
            <p14:sldId id="364"/>
            <p14:sldId id="366"/>
            <p14:sldId id="367"/>
            <p14:sldId id="368"/>
            <p14:sldId id="369"/>
          </p14:sldIdLst>
        </p14:section>
        <p14:section name="PROCEDIMIENTO" id="{4BEE71E8-BF72-474C-9DA7-52C56FD3E6B1}">
          <p14:sldIdLst>
            <p14:sldId id="271"/>
            <p14:sldId id="371"/>
            <p14:sldId id="268"/>
            <p14:sldId id="330"/>
            <p14:sldId id="269"/>
            <p14:sldId id="353"/>
            <p14:sldId id="363"/>
            <p14:sldId id="331"/>
          </p14:sldIdLst>
        </p14:section>
        <p14:section name="SINTESIS" id="{71CB0532-C070-4F7F-88A2-D947B8D7CBE7}">
          <p14:sldIdLst>
            <p14:sldId id="342"/>
            <p14:sldId id="37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E21"/>
    <a:srgbClr val="A6A6A6"/>
    <a:srgbClr val="18723A"/>
    <a:srgbClr val="10761F"/>
    <a:srgbClr val="FF3300"/>
    <a:srgbClr val="38D04E"/>
    <a:srgbClr val="196D25"/>
    <a:srgbClr val="E3510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8" autoAdjust="0"/>
    <p:restoredTop sz="95380" autoAdjust="0"/>
  </p:normalViewPr>
  <p:slideViewPr>
    <p:cSldViewPr snapToGrid="0">
      <p:cViewPr varScale="1">
        <p:scale>
          <a:sx n="80" d="100"/>
          <a:sy n="80" d="100"/>
        </p:scale>
        <p:origin x="594" y="78"/>
      </p:cViewPr>
      <p:guideLst>
        <p:guide orient="horz" pos="2840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77399-1473-4923-8919-402F964E6935}" type="datetimeFigureOut">
              <a:rPr lang="es-MX" smtClean="0"/>
              <a:t>16/05/2024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0092E-482A-4590-92EB-3F75C5A21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36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5629B-5880-CDB9-5BD0-CE06406C4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7E9E59-C780-0188-4842-72BA0B6FF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18E07B-47CA-2FB7-791B-89770EE5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FB4F27-CCAD-987A-EB69-EB467CC1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6F0A4A-ED78-6581-CFC0-A3D14BFD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554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11F6D-99BE-9E52-1529-34CDF774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98DC02-7CF7-DDF8-F2EF-BFBD04538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C47A43-7726-3729-3AA3-D5DC5EC8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F2ECE1-FE63-7B45-654F-A8398998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1F78D3-74B1-4411-F40F-CFF92276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140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0D30FC-83D7-037A-0D0C-5FC5DE86E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914890-5878-D463-B5D7-52E569ED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1101E0-DA4E-807D-72E7-1900150C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525F8-D4B7-8200-395A-C3CD01D4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A1045-4D3E-BC0A-BBA7-3FFDFAB9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322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8D951-0D28-81FF-CB23-E9F85E69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84CB01-B0E1-2858-7FE8-3AAE774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AC9EF-09DB-6748-C294-CC9B850E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629AA-9D88-AB28-EEC7-45C4744F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500FE-21AF-028D-5D5E-6B47109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808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54BBF-AF38-8D92-09A6-8E7DAFC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797E8-A155-7DDD-2B7A-E8990F40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1EB3C-73DD-4283-7061-B98B4A1C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A9338B-5330-39A5-D8A4-51AAE9F4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D0C5B7-2CDF-A757-B60A-DCD06FD3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951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F4363-BF10-47C5-851A-33419F7E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75549A-E867-F9B7-501F-6AF389E56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C230F5-4BA8-3151-25A9-6916A0FAB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48E8BC-3668-B58C-D243-F0939AFF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A8BBE-C21B-247E-6ECC-175AD749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199D0F-9F57-E312-CC69-798EDB81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89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7FC34-D9F9-B903-6171-4B20EC38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0B1A7C-A357-8CE7-A8E6-4F840A40B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688657-CE3B-CD9A-80D5-18C07431C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0F9E24-64D9-8E2D-F1F1-781E6F976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990E47-753F-BC24-6480-5FE2E142E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13B251-3CD9-0A7F-684D-CF38BEEE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EF7B95-45F9-586B-9E69-B4A28E58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A2DC3F-25F9-90D8-3BAE-8E94D1FF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344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4222B-8FA0-36D1-DECF-7051156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F8FF4F-2328-58A2-7DFA-DC36D6C8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0F863E-598A-9B50-A2E5-88E8DB56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1EFA7F-349D-246D-9A88-05FD4CC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333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4F332C-0180-1AD7-3036-0D4AE945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1031B8-348A-E1A8-DDB6-CD8972A9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E7579-7673-F9DE-4175-2334C116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298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F32B7-9124-9BF6-7606-D533C873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4E5B4-7BB2-9877-3F57-CD606D9B9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0E7485-4A5E-0346-136F-9CAB02FF7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D02FE-C640-7F46-8DC3-DAEE10FC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DF7C11-82D1-DAE5-B162-2E2147B0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E0CB1D-D854-1466-293D-BCA77D59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006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6F052-99CB-A207-743A-35D50FA4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A2412C-28C5-C0DC-81FC-FCE123CED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10EA0C-81A2-9BE2-9D16-F5A6ECB48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09EAED-5986-D147-3E48-220A57D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9C2FB0-83BF-D49A-E21E-E66F61C6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045666-C1B5-4664-8EEF-50A525BF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50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5000">
              <a:schemeClr val="bg1">
                <a:lumMod val="75000"/>
              </a:schemeClr>
            </a:gs>
            <a:gs pos="3700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BE8123-5D15-A421-F2C2-847B415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0F672-DC7C-1B38-61E1-09905708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9641A-22C9-C017-C1B9-D6FE7BE6F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839F4-8ECE-4F1D-86C5-DCDBEDA05016}" type="datetimeFigureOut">
              <a:rPr lang="es-ES" smtClean="0"/>
              <a:t>16/05/2024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2F6232-83DA-FB42-DEC3-50283FC2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CED35-CC37-8B92-1A3A-7665F9ED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auticas.uca.es/" TargetMode="External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7.png"/><Relationship Id="rId21" Type="http://schemas.openxmlformats.org/officeDocument/2006/relationships/image" Target="../media/image57.svg"/><Relationship Id="rId7" Type="http://schemas.openxmlformats.org/officeDocument/2006/relationships/hyperlink" Target="https://navales.uca.es/" TargetMode="External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5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cmaryambientales.uca.es/" TargetMode="External"/><Relationship Id="rId11" Type="http://schemas.openxmlformats.org/officeDocument/2006/relationships/image" Target="../media/image47.svg"/><Relationship Id="rId24" Type="http://schemas.openxmlformats.org/officeDocument/2006/relationships/image" Target="../media/image22.svg"/><Relationship Id="rId5" Type="http://schemas.openxmlformats.org/officeDocument/2006/relationships/hyperlink" Target="https://esingenieria.uca.es/" TargetMode="External"/><Relationship Id="rId15" Type="http://schemas.openxmlformats.org/officeDocument/2006/relationships/image" Target="../media/image51.svg"/><Relationship Id="rId23" Type="http://schemas.openxmlformats.org/officeDocument/2006/relationships/image" Target="../media/image21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hyperlink" Target="https://ciencias.uca.es/" TargetMode="External"/><Relationship Id="rId9" Type="http://schemas.openxmlformats.org/officeDocument/2006/relationships/hyperlink" Target="https://educacion.uca.es/" TargetMode="External"/><Relationship Id="rId14" Type="http://schemas.openxmlformats.org/officeDocument/2006/relationships/image" Target="../media/image50.png"/><Relationship Id="rId22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4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gisteriolalinea.com/" TargetMode="External"/><Relationship Id="rId11" Type="http://schemas.openxmlformats.org/officeDocument/2006/relationships/image" Target="../media/image62.svg"/><Relationship Id="rId5" Type="http://schemas.openxmlformats.org/officeDocument/2006/relationships/hyperlink" Target="https://enfermeriayfisioterapia.uca.es/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61.png"/><Relationship Id="rId4" Type="http://schemas.openxmlformats.org/officeDocument/2006/relationships/hyperlink" Target="https://etsingenieria.uca.es/" TargetMode="External"/><Relationship Id="rId9" Type="http://schemas.openxmlformats.org/officeDocument/2006/relationships/image" Target="../media/image60.svg"/><Relationship Id="rId1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3.xml"/><Relationship Id="rId7" Type="http://schemas.openxmlformats.org/officeDocument/2006/relationships/slide" Target="slide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slide" Target="slide15.xml"/><Relationship Id="rId10" Type="http://schemas.openxmlformats.org/officeDocument/2006/relationships/image" Target="../media/image66.png"/><Relationship Id="rId4" Type="http://schemas.openxmlformats.org/officeDocument/2006/relationships/slide" Target="slide14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5.xml"/><Relationship Id="rId3" Type="http://schemas.openxmlformats.org/officeDocument/2006/relationships/slide" Target="slide12.xml"/><Relationship Id="rId7" Type="http://schemas.openxmlformats.org/officeDocument/2006/relationships/image" Target="../media/image67.png"/><Relationship Id="rId12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70.svg"/><Relationship Id="rId5" Type="http://schemas.openxmlformats.org/officeDocument/2006/relationships/hyperlink" Target="mailto:erasmus.incoming@uca.es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internacional.uca.es/wp-content/uploads/2020/12/Fact-Sheet.pdf" TargetMode="External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6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slide" Target="slide15.xml"/><Relationship Id="rId4" Type="http://schemas.openxmlformats.org/officeDocument/2006/relationships/hyperlink" Target="https://internacional.uca.es/wp-content/uploads/2023/05/Instrucciones-pre-registro-y-registro.pdf" TargetMode="External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5.png"/><Relationship Id="rId7" Type="http://schemas.openxmlformats.org/officeDocument/2006/relationships/slide" Target="slide13.xml"/><Relationship Id="rId12" Type="http://schemas.openxmlformats.org/officeDocument/2006/relationships/slide" Target="slide1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11" Type="http://schemas.openxmlformats.org/officeDocument/2006/relationships/image" Target="../media/image67.png"/><Relationship Id="rId5" Type="http://schemas.openxmlformats.org/officeDocument/2006/relationships/image" Target="../media/image69.png"/><Relationship Id="rId10" Type="http://schemas.openxmlformats.org/officeDocument/2006/relationships/slide" Target="slide19.xml"/><Relationship Id="rId4" Type="http://schemas.openxmlformats.org/officeDocument/2006/relationships/slide" Target="slide12.xml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9.xml"/><Relationship Id="rId3" Type="http://schemas.openxmlformats.org/officeDocument/2006/relationships/slide" Target="slide16.xml"/><Relationship Id="rId7" Type="http://schemas.openxmlformats.org/officeDocument/2006/relationships/slide" Target="slide17.xml"/><Relationship Id="rId12" Type="http://schemas.openxmlformats.org/officeDocument/2006/relationships/slide" Target="slide15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11" Type="http://schemas.openxmlformats.org/officeDocument/2006/relationships/image" Target="../media/image67.png"/><Relationship Id="rId5" Type="http://schemas.openxmlformats.org/officeDocument/2006/relationships/image" Target="../media/image69.png"/><Relationship Id="rId10" Type="http://schemas.openxmlformats.org/officeDocument/2006/relationships/slide" Target="slide14.xml"/><Relationship Id="rId4" Type="http://schemas.openxmlformats.org/officeDocument/2006/relationships/image" Target="../media/image66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https://tutorias.uca.es/tutorias/" TargetMode="Externa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rectorio.uca.es/cau/directorio.do" TargetMode="Externa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https://internacional.uca.es/wp-content/uploads/2024/05/NO-OLA-ES.pdf" TargetMode="Externa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ternacional.uca.es/wp-content/uploads/2024/05/OLA-ES.pdf" TargetMode="Externa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68.png"/><Relationship Id="rId3" Type="http://schemas.openxmlformats.org/officeDocument/2006/relationships/slide" Target="slide18.xml"/><Relationship Id="rId7" Type="http://schemas.openxmlformats.org/officeDocument/2006/relationships/image" Target="../media/image65.png"/><Relationship Id="rId12" Type="http://schemas.openxmlformats.org/officeDocument/2006/relationships/slide" Target="slide16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slide" Target="slide15.xml"/><Relationship Id="rId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21.xml"/><Relationship Id="rId7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7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cional.uca.es/wp-content/uploads/2024/05/OLA-ES.pdf" TargetMode="External"/><Relationship Id="rId3" Type="http://schemas.openxmlformats.org/officeDocument/2006/relationships/hyperlink" Target="mailto:erasmus.incoming@uca.es" TargetMode="External"/><Relationship Id="rId7" Type="http://schemas.openxmlformats.org/officeDocument/2006/relationships/hyperlink" Target="https://umove.ual.es/mobilityUCA/home.seam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76.png"/><Relationship Id="rId5" Type="http://schemas.openxmlformats.org/officeDocument/2006/relationships/hyperlink" Target="https://internacional.uca.es/wp-content/uploads/2023/05/Instrucciones-pre-registro-y-registro.pdf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hyperlink" Target="https://internacional.uca.es/wp-content/uploads/2024/05/NO-OLA-ES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10.svg"/><Relationship Id="rId12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.xml"/><Relationship Id="rId7" Type="http://schemas.openxmlformats.org/officeDocument/2006/relationships/image" Target="../media/image17.svg"/><Relationship Id="rId12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image" Target="../media/image15.png"/><Relationship Id="rId12" Type="http://schemas.openxmlformats.org/officeDocument/2006/relationships/hyperlink" Target="https://directorio.uca.es/cau/directorio.do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hyperlink" Target="https://internacional.uca.es/wp-content/uploads/2020/12/Fact-Sheet.pdf" TargetMode="External"/><Relationship Id="rId5" Type="http://schemas.openxmlformats.org/officeDocument/2006/relationships/image" Target="../media/image20.svg"/><Relationship Id="rId10" Type="http://schemas.openxmlformats.org/officeDocument/2006/relationships/hyperlink" Target="https://www.google.es/maps/place/Pl.+Falla,+8,+11003+C%C3%A1diz/@36.5336576,-6.3047779,17z/data=!3m1!4b1!4m6!3m5!1s0xd0dd15e119ef08b:0xd2f349a361719d3d!8m2!3d36.5336533!4d-6.302203!16s%2Fg%2F11c25cfb5t?entry=ttu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2.png"/><Relationship Id="rId3" Type="http://schemas.openxmlformats.org/officeDocument/2006/relationships/slide" Target="slide5.xml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hyperlink" Target="https://internacional.uca.es/movilidad-entrante/estudiantes/erasmus-ka103-incoming/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hyperlink" Target="https://www.uca.es/los-campus/" TargetMode="External"/><Relationship Id="rId12" Type="http://schemas.openxmlformats.org/officeDocument/2006/relationships/slide" Target="slide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7.png"/><Relationship Id="rId5" Type="http://schemas.openxmlformats.org/officeDocument/2006/relationships/slide" Target="slide8.xml"/><Relationship Id="rId10" Type="http://schemas.openxmlformats.org/officeDocument/2006/relationships/image" Target="../media/image27.jpeg"/><Relationship Id="rId4" Type="http://schemas.openxmlformats.org/officeDocument/2006/relationships/slide" Target="slide9.xml"/><Relationship Id="rId9" Type="http://schemas.openxmlformats.org/officeDocument/2006/relationships/image" Target="../media/image26.jpe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svg"/><Relationship Id="rId12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hyperlink" Target="https://ccsociales.uca.es/" TargetMode="External"/><Relationship Id="rId10" Type="http://schemas.openxmlformats.org/officeDocument/2006/relationships/slide" Target="slide7.xml"/><Relationship Id="rId4" Type="http://schemas.openxmlformats.org/officeDocument/2006/relationships/hyperlink" Target="https://derecho.uca.es/" TargetMode="External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fermeriayfisioterapia.uca.es/" TargetMode="External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7.png"/><Relationship Id="rId21" Type="http://schemas.openxmlformats.org/officeDocument/2006/relationships/image" Target="../media/image44.svg"/><Relationship Id="rId7" Type="http://schemas.openxmlformats.org/officeDocument/2006/relationships/hyperlink" Target="https://cctrabajo.uca.es/" TargetMode="External"/><Relationship Id="rId12" Type="http://schemas.openxmlformats.org/officeDocument/2006/relationships/image" Target="../media/image36.svg"/><Relationship Id="rId17" Type="http://schemas.openxmlformats.org/officeDocument/2006/relationships/hyperlink" Target="https://salusinfirmorum.uca.es/" TargetMode="External"/><Relationship Id="rId2" Type="http://schemas.openxmlformats.org/officeDocument/2006/relationships/image" Target="../media/image27.jpeg"/><Relationship Id="rId16" Type="http://schemas.openxmlformats.org/officeDocument/2006/relationships/image" Target="../media/image40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losofia.uca.es/" TargetMode="External"/><Relationship Id="rId11" Type="http://schemas.openxmlformats.org/officeDocument/2006/relationships/image" Target="../media/image35.png"/><Relationship Id="rId24" Type="http://schemas.openxmlformats.org/officeDocument/2006/relationships/image" Target="../media/image22.svg"/><Relationship Id="rId5" Type="http://schemas.openxmlformats.org/officeDocument/2006/relationships/hyperlink" Target="https://economicas.uca.es/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21.png"/><Relationship Id="rId10" Type="http://schemas.openxmlformats.org/officeDocument/2006/relationships/image" Target="../media/image34.svg"/><Relationship Id="rId19" Type="http://schemas.openxmlformats.org/officeDocument/2006/relationships/image" Target="../media/image42.svg"/><Relationship Id="rId4" Type="http://schemas.openxmlformats.org/officeDocument/2006/relationships/hyperlink" Target="https://medicina.uca.es/" TargetMode="External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47C94-A37D-6E48-49EF-D5A9FAC3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 atardecer en el mar&#10;&#10;Descripción generada automáticamente">
            <a:extLst>
              <a:ext uri="{FF2B5EF4-FFF2-40B4-BE49-F238E27FC236}">
                <a16:creationId xmlns:a16="http://schemas.microsoft.com/office/drawing/2014/main" id="{F90ED491-2597-FE48-BBFE-D9D49088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t="994" r="918" b="4936"/>
          <a:stretch/>
        </p:blipFill>
        <p:spPr>
          <a:xfrm>
            <a:off x="1" y="-5163781"/>
            <a:ext cx="12192000" cy="1178440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272EAD-6513-1314-DAD5-050011129302}"/>
              </a:ext>
            </a:extLst>
          </p:cNvPr>
          <p:cNvSpPr txBox="1"/>
          <p:nvPr/>
        </p:nvSpPr>
        <p:spPr>
          <a:xfrm>
            <a:off x="2741566" y="2891859"/>
            <a:ext cx="3354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CAMPUS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911B05-27B5-E3F7-052C-454426B0E2DA}"/>
              </a:ext>
            </a:extLst>
          </p:cNvPr>
          <p:cNvSpPr txBox="1"/>
          <p:nvPr/>
        </p:nvSpPr>
        <p:spPr>
          <a:xfrm>
            <a:off x="-100641" y="-85193"/>
            <a:ext cx="12292640" cy="6943193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5025958" y="3899896"/>
                </a:moveTo>
                <a:lnTo>
                  <a:pt x="5109925" y="4173856"/>
                </a:lnTo>
                <a:lnTo>
                  <a:pt x="4932740" y="4173856"/>
                </a:lnTo>
                <a:close/>
                <a:moveTo>
                  <a:pt x="4722111" y="3648706"/>
                </a:moveTo>
                <a:lnTo>
                  <a:pt x="4722111" y="3885664"/>
                </a:lnTo>
                <a:lnTo>
                  <a:pt x="4801810" y="3885664"/>
                </a:lnTo>
                <a:lnTo>
                  <a:pt x="4616085" y="4401563"/>
                </a:lnTo>
                <a:lnTo>
                  <a:pt x="4540657" y="4401563"/>
                </a:lnTo>
                <a:lnTo>
                  <a:pt x="4540657" y="4638520"/>
                </a:lnTo>
                <a:lnTo>
                  <a:pt x="4932740" y="4638520"/>
                </a:lnTo>
                <a:lnTo>
                  <a:pt x="4932740" y="4421487"/>
                </a:lnTo>
                <a:lnTo>
                  <a:pt x="4851620" y="4421487"/>
                </a:lnTo>
                <a:lnTo>
                  <a:pt x="4895027" y="4296960"/>
                </a:lnTo>
                <a:lnTo>
                  <a:pt x="5148351" y="4296960"/>
                </a:lnTo>
                <a:lnTo>
                  <a:pt x="5186065" y="4421487"/>
                </a:lnTo>
                <a:lnTo>
                  <a:pt x="5099251" y="4421487"/>
                </a:lnTo>
                <a:lnTo>
                  <a:pt x="5099251" y="4638520"/>
                </a:lnTo>
                <a:lnTo>
                  <a:pt x="5615862" y="4638520"/>
                </a:lnTo>
                <a:lnTo>
                  <a:pt x="5615862" y="4401563"/>
                </a:lnTo>
                <a:lnTo>
                  <a:pt x="5543280" y="4401563"/>
                </a:lnTo>
                <a:lnTo>
                  <a:pt x="5353999" y="3885664"/>
                </a:lnTo>
                <a:lnTo>
                  <a:pt x="5433696" y="3885664"/>
                </a:lnTo>
                <a:lnTo>
                  <a:pt x="5433696" y="3648706"/>
                </a:lnTo>
                <a:close/>
                <a:moveTo>
                  <a:pt x="3794754" y="3648706"/>
                </a:moveTo>
                <a:lnTo>
                  <a:pt x="3794754" y="3885664"/>
                </a:lnTo>
                <a:lnTo>
                  <a:pt x="3875163" y="3885664"/>
                </a:lnTo>
                <a:lnTo>
                  <a:pt x="3623262" y="4119775"/>
                </a:lnTo>
                <a:lnTo>
                  <a:pt x="3840295" y="4401563"/>
                </a:lnTo>
                <a:lnTo>
                  <a:pt x="3792620" y="4401563"/>
                </a:lnTo>
                <a:lnTo>
                  <a:pt x="3792620" y="4638520"/>
                </a:lnTo>
                <a:lnTo>
                  <a:pt x="4304961" y="4638520"/>
                </a:lnTo>
                <a:lnTo>
                  <a:pt x="4304961" y="4401563"/>
                </a:lnTo>
                <a:lnTo>
                  <a:pt x="4255861" y="4401563"/>
                </a:lnTo>
                <a:lnTo>
                  <a:pt x="4003248" y="4073522"/>
                </a:lnTo>
                <a:lnTo>
                  <a:pt x="4205339" y="3885664"/>
                </a:lnTo>
                <a:lnTo>
                  <a:pt x="4282190" y="3885664"/>
                </a:lnTo>
                <a:lnTo>
                  <a:pt x="4282190" y="3648706"/>
                </a:lnTo>
                <a:close/>
                <a:moveTo>
                  <a:pt x="3150770" y="3648706"/>
                </a:moveTo>
                <a:lnTo>
                  <a:pt x="3150770" y="3885664"/>
                </a:lnTo>
                <a:lnTo>
                  <a:pt x="3228332" y="3885664"/>
                </a:lnTo>
                <a:lnTo>
                  <a:pt x="3228332" y="4401563"/>
                </a:lnTo>
                <a:lnTo>
                  <a:pt x="3152905" y="4401563"/>
                </a:lnTo>
                <a:lnTo>
                  <a:pt x="3152905" y="4638520"/>
                </a:lnTo>
                <a:lnTo>
                  <a:pt x="3689439" y="4638520"/>
                </a:lnTo>
                <a:lnTo>
                  <a:pt x="3689439" y="4401563"/>
                </a:lnTo>
                <a:lnTo>
                  <a:pt x="3611165" y="4401563"/>
                </a:lnTo>
                <a:lnTo>
                  <a:pt x="3611165" y="3885664"/>
                </a:lnTo>
                <a:lnTo>
                  <a:pt x="3689439" y="3885664"/>
                </a:lnTo>
                <a:lnTo>
                  <a:pt x="3689439" y="3648706"/>
                </a:lnTo>
                <a:close/>
                <a:moveTo>
                  <a:pt x="8728936" y="3628782"/>
                </a:moveTo>
                <a:cubicBezTo>
                  <a:pt x="8705691" y="3662463"/>
                  <a:pt x="8667029" y="3691638"/>
                  <a:pt x="8612948" y="3716307"/>
                </a:cubicBezTo>
                <a:cubicBezTo>
                  <a:pt x="8559817" y="3740501"/>
                  <a:pt x="8502178" y="3752597"/>
                  <a:pt x="8440033" y="3752597"/>
                </a:cubicBezTo>
                <a:cubicBezTo>
                  <a:pt x="8433866" y="3752597"/>
                  <a:pt x="8427936" y="3752360"/>
                  <a:pt x="8422244" y="3751886"/>
                </a:cubicBezTo>
                <a:lnTo>
                  <a:pt x="8422244" y="3971054"/>
                </a:lnTo>
                <a:cubicBezTo>
                  <a:pt x="8431731" y="3972477"/>
                  <a:pt x="8443591" y="3973189"/>
                  <a:pt x="8457823" y="3973189"/>
                </a:cubicBezTo>
                <a:cubicBezTo>
                  <a:pt x="8502415" y="3973189"/>
                  <a:pt x="8537520" y="3969868"/>
                  <a:pt x="8563137" y="3963227"/>
                </a:cubicBezTo>
                <a:lnTo>
                  <a:pt x="8563137" y="4410813"/>
                </a:lnTo>
                <a:lnTo>
                  <a:pt x="8422244" y="4410813"/>
                </a:lnTo>
                <a:lnTo>
                  <a:pt x="8422244" y="4638520"/>
                </a:lnTo>
                <a:lnTo>
                  <a:pt x="9014282" y="4638520"/>
                </a:lnTo>
                <a:lnTo>
                  <a:pt x="9014282" y="4410813"/>
                </a:lnTo>
                <a:lnTo>
                  <a:pt x="8877658" y="4410813"/>
                </a:lnTo>
                <a:lnTo>
                  <a:pt x="8877658" y="3628782"/>
                </a:lnTo>
                <a:close/>
                <a:moveTo>
                  <a:pt x="7497751" y="3628782"/>
                </a:moveTo>
                <a:cubicBezTo>
                  <a:pt x="7375359" y="3628782"/>
                  <a:pt x="7278821" y="3653213"/>
                  <a:pt x="7208136" y="3702075"/>
                </a:cubicBezTo>
                <a:cubicBezTo>
                  <a:pt x="7136978" y="3750937"/>
                  <a:pt x="7098552" y="3824705"/>
                  <a:pt x="7092860" y="3923378"/>
                </a:cubicBezTo>
                <a:lnTo>
                  <a:pt x="7360416" y="3937609"/>
                </a:lnTo>
                <a:cubicBezTo>
                  <a:pt x="7365634" y="3862656"/>
                  <a:pt x="7402162" y="3825179"/>
                  <a:pt x="7470000" y="3825179"/>
                </a:cubicBezTo>
                <a:cubicBezTo>
                  <a:pt x="7501784" y="3825179"/>
                  <a:pt x="7527401" y="3834193"/>
                  <a:pt x="7546851" y="3852219"/>
                </a:cubicBezTo>
                <a:cubicBezTo>
                  <a:pt x="7565826" y="3870721"/>
                  <a:pt x="7575314" y="3895152"/>
                  <a:pt x="7575314" y="3925513"/>
                </a:cubicBezTo>
                <a:cubicBezTo>
                  <a:pt x="7575314" y="3962989"/>
                  <a:pt x="7560845" y="3991216"/>
                  <a:pt x="7531907" y="4010191"/>
                </a:cubicBezTo>
                <a:cubicBezTo>
                  <a:pt x="7502495" y="4029641"/>
                  <a:pt x="7471186" y="4039366"/>
                  <a:pt x="7437978" y="4039366"/>
                </a:cubicBezTo>
                <a:lnTo>
                  <a:pt x="7437978" y="4200184"/>
                </a:lnTo>
                <a:cubicBezTo>
                  <a:pt x="7545665" y="4203979"/>
                  <a:pt x="7599508" y="4246200"/>
                  <a:pt x="7599508" y="4326846"/>
                </a:cubicBezTo>
                <a:cubicBezTo>
                  <a:pt x="7599508" y="4358630"/>
                  <a:pt x="7589783" y="4385671"/>
                  <a:pt x="7570333" y="4407967"/>
                </a:cubicBezTo>
                <a:cubicBezTo>
                  <a:pt x="7550409" y="4430263"/>
                  <a:pt x="7520048" y="4441411"/>
                  <a:pt x="7479250" y="4441411"/>
                </a:cubicBezTo>
                <a:cubicBezTo>
                  <a:pt x="7385321" y="4441411"/>
                  <a:pt x="7336222" y="4388754"/>
                  <a:pt x="7331952" y="4283440"/>
                </a:cubicBezTo>
                <a:lnTo>
                  <a:pt x="7075782" y="4302652"/>
                </a:lnTo>
                <a:cubicBezTo>
                  <a:pt x="7079577" y="4420301"/>
                  <a:pt x="7117765" y="4507114"/>
                  <a:pt x="7190347" y="4563092"/>
                </a:cubicBezTo>
                <a:cubicBezTo>
                  <a:pt x="7263877" y="4619545"/>
                  <a:pt x="7365397" y="4647771"/>
                  <a:pt x="7494905" y="4647771"/>
                </a:cubicBezTo>
                <a:cubicBezTo>
                  <a:pt x="7623465" y="4647771"/>
                  <a:pt x="7727119" y="4620493"/>
                  <a:pt x="7805867" y="4565939"/>
                </a:cubicBezTo>
                <a:cubicBezTo>
                  <a:pt x="7884616" y="4511384"/>
                  <a:pt x="7923990" y="4436667"/>
                  <a:pt x="7923990" y="4341789"/>
                </a:cubicBezTo>
                <a:cubicBezTo>
                  <a:pt x="7923990" y="4282491"/>
                  <a:pt x="7907387" y="4231968"/>
                  <a:pt x="7874180" y="4190222"/>
                </a:cubicBezTo>
                <a:cubicBezTo>
                  <a:pt x="7840972" y="4148476"/>
                  <a:pt x="7794719" y="4121198"/>
                  <a:pt x="7735421" y="4108390"/>
                </a:cubicBezTo>
                <a:cubicBezTo>
                  <a:pt x="7782385" y="4094158"/>
                  <a:pt x="7819625" y="4068541"/>
                  <a:pt x="7847139" y="4031539"/>
                </a:cubicBezTo>
                <a:cubicBezTo>
                  <a:pt x="7874654" y="3995011"/>
                  <a:pt x="7888411" y="3953264"/>
                  <a:pt x="7888411" y="3906300"/>
                </a:cubicBezTo>
                <a:cubicBezTo>
                  <a:pt x="7888411" y="3828025"/>
                  <a:pt x="7855916" y="3762085"/>
                  <a:pt x="7790924" y="3708479"/>
                </a:cubicBezTo>
                <a:cubicBezTo>
                  <a:pt x="7725933" y="3655348"/>
                  <a:pt x="7628209" y="3628782"/>
                  <a:pt x="7497751" y="3628782"/>
                </a:cubicBezTo>
                <a:close/>
                <a:moveTo>
                  <a:pt x="6347687" y="3628782"/>
                </a:moveTo>
                <a:cubicBezTo>
                  <a:pt x="6324442" y="3662463"/>
                  <a:pt x="6285779" y="3691638"/>
                  <a:pt x="6231698" y="3716307"/>
                </a:cubicBezTo>
                <a:cubicBezTo>
                  <a:pt x="6178567" y="3740501"/>
                  <a:pt x="6120928" y="3752597"/>
                  <a:pt x="6058783" y="3752597"/>
                </a:cubicBezTo>
                <a:cubicBezTo>
                  <a:pt x="6052616" y="3752597"/>
                  <a:pt x="6046686" y="3752360"/>
                  <a:pt x="6040994" y="3751886"/>
                </a:cubicBezTo>
                <a:lnTo>
                  <a:pt x="6040994" y="3971054"/>
                </a:lnTo>
                <a:cubicBezTo>
                  <a:pt x="6050482" y="3972477"/>
                  <a:pt x="6062341" y="3973189"/>
                  <a:pt x="6076574" y="3973189"/>
                </a:cubicBezTo>
                <a:cubicBezTo>
                  <a:pt x="6121166" y="3973189"/>
                  <a:pt x="6156270" y="3969868"/>
                  <a:pt x="6181888" y="3963227"/>
                </a:cubicBezTo>
                <a:lnTo>
                  <a:pt x="6181888" y="4410813"/>
                </a:lnTo>
                <a:lnTo>
                  <a:pt x="6040994" y="4410813"/>
                </a:lnTo>
                <a:lnTo>
                  <a:pt x="6040994" y="4638520"/>
                </a:lnTo>
                <a:lnTo>
                  <a:pt x="6633032" y="4638520"/>
                </a:lnTo>
                <a:lnTo>
                  <a:pt x="6633032" y="4410813"/>
                </a:lnTo>
                <a:lnTo>
                  <a:pt x="6496408" y="4410813"/>
                </a:lnTo>
                <a:lnTo>
                  <a:pt x="6496408" y="3628782"/>
                </a:lnTo>
                <a:close/>
                <a:moveTo>
                  <a:pt x="3667124" y="2674937"/>
                </a:moveTo>
                <a:lnTo>
                  <a:pt x="3716348" y="2820603"/>
                </a:lnTo>
                <a:lnTo>
                  <a:pt x="3617229" y="2820603"/>
                </a:lnTo>
                <a:close/>
                <a:moveTo>
                  <a:pt x="4703860" y="2629396"/>
                </a:moveTo>
                <a:lnTo>
                  <a:pt x="4743834" y="2629396"/>
                </a:lnTo>
                <a:cubicBezTo>
                  <a:pt x="4767798" y="2629396"/>
                  <a:pt x="4784763" y="2634489"/>
                  <a:pt x="4794728" y="2644676"/>
                </a:cubicBezTo>
                <a:cubicBezTo>
                  <a:pt x="4804694" y="2654864"/>
                  <a:pt x="4809677" y="2668467"/>
                  <a:pt x="4809677" y="2685485"/>
                </a:cubicBezTo>
                <a:cubicBezTo>
                  <a:pt x="4809677" y="2702724"/>
                  <a:pt x="4805310" y="2716382"/>
                  <a:pt x="4796575" y="2726459"/>
                </a:cubicBezTo>
                <a:cubicBezTo>
                  <a:pt x="4786945" y="2737652"/>
                  <a:pt x="4769253" y="2743249"/>
                  <a:pt x="4743500" y="2743249"/>
                </a:cubicBezTo>
                <a:lnTo>
                  <a:pt x="4703860" y="2743249"/>
                </a:lnTo>
                <a:close/>
                <a:moveTo>
                  <a:pt x="4994559" y="2533625"/>
                </a:moveTo>
                <a:lnTo>
                  <a:pt x="4994559" y="2797162"/>
                </a:lnTo>
                <a:cubicBezTo>
                  <a:pt x="4994559" y="2831095"/>
                  <a:pt x="4997015" y="2858107"/>
                  <a:pt x="5001926" y="2878199"/>
                </a:cubicBezTo>
                <a:cubicBezTo>
                  <a:pt x="5008846" y="2906551"/>
                  <a:pt x="5021683" y="2930103"/>
                  <a:pt x="5040435" y="2948855"/>
                </a:cubicBezTo>
                <a:cubicBezTo>
                  <a:pt x="5075930" y="2984574"/>
                  <a:pt x="5125267" y="3002433"/>
                  <a:pt x="5188445" y="3002433"/>
                </a:cubicBezTo>
                <a:cubicBezTo>
                  <a:pt x="5250506" y="3002433"/>
                  <a:pt x="5300066" y="2984909"/>
                  <a:pt x="5337124" y="2949860"/>
                </a:cubicBezTo>
                <a:cubicBezTo>
                  <a:pt x="5363243" y="2925080"/>
                  <a:pt x="5379763" y="2897621"/>
                  <a:pt x="5386684" y="2867484"/>
                </a:cubicBezTo>
                <a:cubicBezTo>
                  <a:pt x="5391148" y="2848061"/>
                  <a:pt x="5393381" y="2824621"/>
                  <a:pt x="5393381" y="2797162"/>
                </a:cubicBezTo>
                <a:lnTo>
                  <a:pt x="5393381" y="2533625"/>
                </a:lnTo>
                <a:lnTo>
                  <a:pt x="5274504" y="2533625"/>
                </a:lnTo>
                <a:lnTo>
                  <a:pt x="5274504" y="2780864"/>
                </a:lnTo>
                <a:cubicBezTo>
                  <a:pt x="5274504" y="2823684"/>
                  <a:pt x="5269035" y="2852567"/>
                  <a:pt x="5258096" y="2867510"/>
                </a:cubicBezTo>
                <a:cubicBezTo>
                  <a:pt x="5243362" y="2887807"/>
                  <a:pt x="5221484" y="2897956"/>
                  <a:pt x="5192463" y="2897956"/>
                </a:cubicBezTo>
                <a:cubicBezTo>
                  <a:pt x="5179515" y="2897956"/>
                  <a:pt x="5167683" y="2895390"/>
                  <a:pt x="5156967" y="2890259"/>
                </a:cubicBezTo>
                <a:cubicBezTo>
                  <a:pt x="5130848" y="2877995"/>
                  <a:pt x="5116672" y="2856361"/>
                  <a:pt x="5114440" y="2825359"/>
                </a:cubicBezTo>
                <a:cubicBezTo>
                  <a:pt x="5113770" y="2815543"/>
                  <a:pt x="5113435" y="2800711"/>
                  <a:pt x="5113435" y="2780864"/>
                </a:cubicBezTo>
                <a:lnTo>
                  <a:pt x="5113435" y="2533625"/>
                </a:lnTo>
                <a:close/>
                <a:moveTo>
                  <a:pt x="4584984" y="2533625"/>
                </a:moveTo>
                <a:lnTo>
                  <a:pt x="4584984" y="2990713"/>
                </a:lnTo>
                <a:lnTo>
                  <a:pt x="4703860" y="2990713"/>
                </a:lnTo>
                <a:lnTo>
                  <a:pt x="4703860" y="2839020"/>
                </a:lnTo>
                <a:lnTo>
                  <a:pt x="4778200" y="2839020"/>
                </a:lnTo>
                <a:cubicBezTo>
                  <a:pt x="4836689" y="2839020"/>
                  <a:pt x="4878547" y="2821515"/>
                  <a:pt x="4903773" y="2786504"/>
                </a:cubicBezTo>
                <a:cubicBezTo>
                  <a:pt x="4923195" y="2759520"/>
                  <a:pt x="4932907" y="2725400"/>
                  <a:pt x="4932907" y="2684146"/>
                </a:cubicBezTo>
                <a:cubicBezTo>
                  <a:pt x="4932907" y="2642225"/>
                  <a:pt x="4920851" y="2607773"/>
                  <a:pt x="4896741" y="2580788"/>
                </a:cubicBezTo>
                <a:cubicBezTo>
                  <a:pt x="4868836" y="2549346"/>
                  <a:pt x="4827983" y="2533625"/>
                  <a:pt x="4774181" y="2533625"/>
                </a:cubicBezTo>
                <a:close/>
                <a:moveTo>
                  <a:pt x="4013595" y="2533625"/>
                </a:moveTo>
                <a:lnTo>
                  <a:pt x="3935907" y="2990713"/>
                </a:lnTo>
                <a:lnTo>
                  <a:pt x="4054449" y="2990713"/>
                </a:lnTo>
                <a:lnTo>
                  <a:pt x="4093256" y="2727511"/>
                </a:lnTo>
                <a:lnTo>
                  <a:pt x="4198628" y="2990713"/>
                </a:lnTo>
                <a:lnTo>
                  <a:pt x="4245797" y="2990713"/>
                </a:lnTo>
                <a:lnTo>
                  <a:pt x="4356192" y="2727511"/>
                </a:lnTo>
                <a:lnTo>
                  <a:pt x="4389982" y="2990713"/>
                </a:lnTo>
                <a:lnTo>
                  <a:pt x="4508858" y="2990713"/>
                </a:lnTo>
                <a:lnTo>
                  <a:pt x="4439876" y="2533625"/>
                </a:lnTo>
                <a:lnTo>
                  <a:pt x="4321335" y="2533625"/>
                </a:lnTo>
                <a:lnTo>
                  <a:pt x="4223565" y="2777405"/>
                </a:lnTo>
                <a:lnTo>
                  <a:pt x="4131133" y="2533625"/>
                </a:lnTo>
                <a:close/>
                <a:moveTo>
                  <a:pt x="3603165" y="2533625"/>
                </a:moveTo>
                <a:lnTo>
                  <a:pt x="3427361" y="2990713"/>
                </a:lnTo>
                <a:lnTo>
                  <a:pt x="3552935" y="2990713"/>
                </a:lnTo>
                <a:lnTo>
                  <a:pt x="3584412" y="2911016"/>
                </a:lnTo>
                <a:lnTo>
                  <a:pt x="3748495" y="2911016"/>
                </a:lnTo>
                <a:lnTo>
                  <a:pt x="3777963" y="2990713"/>
                </a:lnTo>
                <a:lnTo>
                  <a:pt x="3904876" y="2990713"/>
                </a:lnTo>
                <a:lnTo>
                  <a:pt x="3732757" y="2533625"/>
                </a:lnTo>
                <a:close/>
                <a:moveTo>
                  <a:pt x="3292858" y="2523914"/>
                </a:moveTo>
                <a:cubicBezTo>
                  <a:pt x="3234592" y="2523914"/>
                  <a:pt x="3182688" y="2542331"/>
                  <a:pt x="3137147" y="2579166"/>
                </a:cubicBezTo>
                <a:cubicBezTo>
                  <a:pt x="3079104" y="2626270"/>
                  <a:pt x="3050082" y="2687773"/>
                  <a:pt x="3050082" y="2763676"/>
                </a:cubicBezTo>
                <a:cubicBezTo>
                  <a:pt x="3050082" y="2839355"/>
                  <a:pt x="3079104" y="2900747"/>
                  <a:pt x="3137147" y="2947851"/>
                </a:cubicBezTo>
                <a:cubicBezTo>
                  <a:pt x="3182688" y="2984686"/>
                  <a:pt x="3234257" y="3003103"/>
                  <a:pt x="3291853" y="3003103"/>
                </a:cubicBezTo>
                <a:cubicBezTo>
                  <a:pt x="3324893" y="3003103"/>
                  <a:pt x="3360835" y="2995401"/>
                  <a:pt x="3399679" y="2979998"/>
                </a:cubicBezTo>
                <a:lnTo>
                  <a:pt x="3399679" y="2837681"/>
                </a:lnTo>
                <a:cubicBezTo>
                  <a:pt x="3388277" y="2851616"/>
                  <a:pt x="3376874" y="2861955"/>
                  <a:pt x="3365471" y="2868697"/>
                </a:cubicBezTo>
                <a:cubicBezTo>
                  <a:pt x="3344231" y="2881506"/>
                  <a:pt x="3321428" y="2887910"/>
                  <a:pt x="3297060" y="2887910"/>
                </a:cubicBezTo>
                <a:cubicBezTo>
                  <a:pt x="3266207" y="2887910"/>
                  <a:pt x="3239378" y="2878621"/>
                  <a:pt x="3216572" y="2860043"/>
                </a:cubicBezTo>
                <a:cubicBezTo>
                  <a:pt x="3187732" y="2836540"/>
                  <a:pt x="3173312" y="2804418"/>
                  <a:pt x="3173312" y="2763676"/>
                </a:cubicBezTo>
                <a:cubicBezTo>
                  <a:pt x="3173312" y="2722711"/>
                  <a:pt x="3187732" y="2690477"/>
                  <a:pt x="3216572" y="2666974"/>
                </a:cubicBezTo>
                <a:cubicBezTo>
                  <a:pt x="3239378" y="2648396"/>
                  <a:pt x="3266207" y="2639107"/>
                  <a:pt x="3297060" y="2639107"/>
                </a:cubicBezTo>
                <a:cubicBezTo>
                  <a:pt x="3321428" y="2639107"/>
                  <a:pt x="3344231" y="2645511"/>
                  <a:pt x="3365471" y="2658319"/>
                </a:cubicBezTo>
                <a:cubicBezTo>
                  <a:pt x="3377097" y="2665289"/>
                  <a:pt x="3388500" y="2675628"/>
                  <a:pt x="3399679" y="2689336"/>
                </a:cubicBezTo>
                <a:lnTo>
                  <a:pt x="3399679" y="2547020"/>
                </a:lnTo>
                <a:cubicBezTo>
                  <a:pt x="3360165" y="2531616"/>
                  <a:pt x="3324558" y="2523914"/>
                  <a:pt x="3292858" y="2523914"/>
                </a:cubicBezTo>
                <a:close/>
                <a:moveTo>
                  <a:pt x="5643226" y="2522574"/>
                </a:moveTo>
                <a:cubicBezTo>
                  <a:pt x="5594113" y="2522574"/>
                  <a:pt x="5554822" y="2538964"/>
                  <a:pt x="5525354" y="2571742"/>
                </a:cubicBezTo>
                <a:cubicBezTo>
                  <a:pt x="5500128" y="2599612"/>
                  <a:pt x="5487515" y="2634731"/>
                  <a:pt x="5487515" y="2677098"/>
                </a:cubicBezTo>
                <a:cubicBezTo>
                  <a:pt x="5487515" y="2717679"/>
                  <a:pt x="5499702" y="2748004"/>
                  <a:pt x="5524078" y="2768071"/>
                </a:cubicBezTo>
                <a:cubicBezTo>
                  <a:pt x="5532575" y="2774984"/>
                  <a:pt x="5542861" y="2781005"/>
                  <a:pt x="5554937" y="2786133"/>
                </a:cubicBezTo>
                <a:cubicBezTo>
                  <a:pt x="5562541" y="2789478"/>
                  <a:pt x="5581102" y="2795498"/>
                  <a:pt x="5610619" y="2804194"/>
                </a:cubicBezTo>
                <a:cubicBezTo>
                  <a:pt x="5634994" y="2811185"/>
                  <a:pt x="5652325" y="2818063"/>
                  <a:pt x="5662612" y="2824830"/>
                </a:cubicBezTo>
                <a:cubicBezTo>
                  <a:pt x="5676478" y="2833851"/>
                  <a:pt x="5683410" y="2845126"/>
                  <a:pt x="5683410" y="2858657"/>
                </a:cubicBezTo>
                <a:cubicBezTo>
                  <a:pt x="5683410" y="2873541"/>
                  <a:pt x="5677147" y="2885041"/>
                  <a:pt x="5664621" y="2893158"/>
                </a:cubicBezTo>
                <a:cubicBezTo>
                  <a:pt x="5653881" y="2900375"/>
                  <a:pt x="5640793" y="2903984"/>
                  <a:pt x="5625358" y="2903984"/>
                </a:cubicBezTo>
                <a:cubicBezTo>
                  <a:pt x="5591132" y="2903984"/>
                  <a:pt x="5556123" y="2887799"/>
                  <a:pt x="5520331" y="2855429"/>
                </a:cubicBezTo>
                <a:lnTo>
                  <a:pt x="5469432" y="2951199"/>
                </a:lnTo>
                <a:cubicBezTo>
                  <a:pt x="5518322" y="2985802"/>
                  <a:pt x="5571342" y="3003103"/>
                  <a:pt x="5628492" y="3003103"/>
                </a:cubicBezTo>
                <a:cubicBezTo>
                  <a:pt x="5655728" y="3003103"/>
                  <a:pt x="5681177" y="2998968"/>
                  <a:pt x="5704842" y="2990698"/>
                </a:cubicBezTo>
                <a:cubicBezTo>
                  <a:pt x="5772707" y="2967229"/>
                  <a:pt x="5806639" y="2916830"/>
                  <a:pt x="5806639" y="2839501"/>
                </a:cubicBezTo>
                <a:cubicBezTo>
                  <a:pt x="5806639" y="2809329"/>
                  <a:pt x="5798924" y="2784633"/>
                  <a:pt x="5783492" y="2765413"/>
                </a:cubicBezTo>
                <a:cubicBezTo>
                  <a:pt x="5765605" y="2742838"/>
                  <a:pt x="5735640" y="2725404"/>
                  <a:pt x="5693597" y="2713112"/>
                </a:cubicBezTo>
                <a:cubicBezTo>
                  <a:pt x="5660055" y="2703254"/>
                  <a:pt x="5639929" y="2696307"/>
                  <a:pt x="5633217" y="2692271"/>
                </a:cubicBezTo>
                <a:cubicBezTo>
                  <a:pt x="5618235" y="2683534"/>
                  <a:pt x="5610744" y="2673116"/>
                  <a:pt x="5610744" y="2661019"/>
                </a:cubicBezTo>
                <a:cubicBezTo>
                  <a:pt x="5610744" y="2648696"/>
                  <a:pt x="5616451" y="2638837"/>
                  <a:pt x="5627864" y="2631441"/>
                </a:cubicBezTo>
                <a:cubicBezTo>
                  <a:pt x="5637938" y="2624943"/>
                  <a:pt x="5649353" y="2621694"/>
                  <a:pt x="5662109" y="2621694"/>
                </a:cubicBezTo>
                <a:cubicBezTo>
                  <a:pt x="5688522" y="2621694"/>
                  <a:pt x="5714709" y="2631851"/>
                  <a:pt x="5740671" y="2652166"/>
                </a:cubicBezTo>
                <a:lnTo>
                  <a:pt x="5788223" y="2559744"/>
                </a:lnTo>
                <a:cubicBezTo>
                  <a:pt x="5740895" y="2534964"/>
                  <a:pt x="5692563" y="2522574"/>
                  <a:pt x="5643226" y="2522574"/>
                </a:cubicBezTo>
                <a:close/>
                <a:moveTo>
                  <a:pt x="4244876" y="1030755"/>
                </a:moveTo>
                <a:lnTo>
                  <a:pt x="4328844" y="1304715"/>
                </a:lnTo>
                <a:lnTo>
                  <a:pt x="4151659" y="1304715"/>
                </a:lnTo>
                <a:close/>
                <a:moveTo>
                  <a:pt x="2832219" y="996598"/>
                </a:moveTo>
                <a:lnTo>
                  <a:pt x="2867086" y="996598"/>
                </a:lnTo>
                <a:cubicBezTo>
                  <a:pt x="2924962" y="996598"/>
                  <a:pt x="2964811" y="998259"/>
                  <a:pt x="2986633" y="1001580"/>
                </a:cubicBezTo>
                <a:cubicBezTo>
                  <a:pt x="3009403" y="1004900"/>
                  <a:pt x="3028142" y="1014388"/>
                  <a:pt x="3042848" y="1030043"/>
                </a:cubicBezTo>
                <a:cubicBezTo>
                  <a:pt x="3057554" y="1045223"/>
                  <a:pt x="3064907" y="1065622"/>
                  <a:pt x="3064907" y="1091239"/>
                </a:cubicBezTo>
                <a:cubicBezTo>
                  <a:pt x="3064907" y="1116856"/>
                  <a:pt x="3057554" y="1137018"/>
                  <a:pt x="3042848" y="1151724"/>
                </a:cubicBezTo>
                <a:cubicBezTo>
                  <a:pt x="3028142" y="1167379"/>
                  <a:pt x="3010115" y="1176867"/>
                  <a:pt x="2988767" y="1180187"/>
                </a:cubicBezTo>
                <a:cubicBezTo>
                  <a:pt x="2968843" y="1183508"/>
                  <a:pt x="2930892" y="1185168"/>
                  <a:pt x="2874914" y="1185168"/>
                </a:cubicBezTo>
                <a:lnTo>
                  <a:pt x="2832219" y="1185168"/>
                </a:lnTo>
                <a:close/>
                <a:moveTo>
                  <a:pt x="10704422" y="869225"/>
                </a:moveTo>
                <a:lnTo>
                  <a:pt x="10704422" y="1180899"/>
                </a:lnTo>
                <a:lnTo>
                  <a:pt x="10392748" y="1180899"/>
                </a:lnTo>
                <a:lnTo>
                  <a:pt x="10392748" y="1358083"/>
                </a:lnTo>
                <a:lnTo>
                  <a:pt x="10704422" y="1358083"/>
                </a:lnTo>
                <a:lnTo>
                  <a:pt x="10704422" y="1669046"/>
                </a:lnTo>
                <a:lnTo>
                  <a:pt x="10880895" y="1669046"/>
                </a:lnTo>
                <a:lnTo>
                  <a:pt x="10880895" y="1358083"/>
                </a:lnTo>
                <a:lnTo>
                  <a:pt x="11192569" y="1358083"/>
                </a:lnTo>
                <a:lnTo>
                  <a:pt x="11192569" y="1180899"/>
                </a:lnTo>
                <a:lnTo>
                  <a:pt x="10880895" y="1180899"/>
                </a:lnTo>
                <a:lnTo>
                  <a:pt x="10880895" y="869225"/>
                </a:lnTo>
                <a:close/>
                <a:moveTo>
                  <a:pt x="7986429" y="779565"/>
                </a:moveTo>
                <a:lnTo>
                  <a:pt x="7986429" y="1016523"/>
                </a:lnTo>
                <a:lnTo>
                  <a:pt x="8062568" y="1016523"/>
                </a:lnTo>
                <a:lnTo>
                  <a:pt x="8062568" y="1333889"/>
                </a:lnTo>
                <a:cubicBezTo>
                  <a:pt x="8062568" y="1433037"/>
                  <a:pt x="8070633" y="1506567"/>
                  <a:pt x="8086762" y="1554481"/>
                </a:cubicBezTo>
                <a:cubicBezTo>
                  <a:pt x="8102417" y="1603817"/>
                  <a:pt x="8126848" y="1645801"/>
                  <a:pt x="8160055" y="1680431"/>
                </a:cubicBezTo>
                <a:cubicBezTo>
                  <a:pt x="8193263" y="1715536"/>
                  <a:pt x="8238330" y="1741627"/>
                  <a:pt x="8295257" y="1758705"/>
                </a:cubicBezTo>
                <a:cubicBezTo>
                  <a:pt x="8351234" y="1776258"/>
                  <a:pt x="8415514" y="1785034"/>
                  <a:pt x="8488096" y="1785034"/>
                </a:cubicBezTo>
                <a:cubicBezTo>
                  <a:pt x="8578230" y="1785034"/>
                  <a:pt x="8654132" y="1768668"/>
                  <a:pt x="8715803" y="1735935"/>
                </a:cubicBezTo>
                <a:cubicBezTo>
                  <a:pt x="8777474" y="1703202"/>
                  <a:pt x="8821592" y="1657898"/>
                  <a:pt x="8848158" y="1600022"/>
                </a:cubicBezTo>
                <a:cubicBezTo>
                  <a:pt x="8874723" y="1541672"/>
                  <a:pt x="8888006" y="1466719"/>
                  <a:pt x="8888006" y="1375161"/>
                </a:cubicBezTo>
                <a:lnTo>
                  <a:pt x="8888006" y="1016523"/>
                </a:lnTo>
                <a:lnTo>
                  <a:pt x="8966281" y="1016523"/>
                </a:lnTo>
                <a:lnTo>
                  <a:pt x="8966281" y="779565"/>
                </a:lnTo>
                <a:lnTo>
                  <a:pt x="8594122" y="779565"/>
                </a:lnTo>
                <a:lnTo>
                  <a:pt x="8594122" y="1016523"/>
                </a:lnTo>
                <a:lnTo>
                  <a:pt x="8643933" y="1016523"/>
                </a:lnTo>
                <a:lnTo>
                  <a:pt x="8643933" y="1373738"/>
                </a:lnTo>
                <a:cubicBezTo>
                  <a:pt x="8643933" y="1447269"/>
                  <a:pt x="8636580" y="1495894"/>
                  <a:pt x="8621874" y="1519613"/>
                </a:cubicBezTo>
                <a:cubicBezTo>
                  <a:pt x="8607168" y="1543807"/>
                  <a:pt x="8583448" y="1555904"/>
                  <a:pt x="8550715" y="1555904"/>
                </a:cubicBezTo>
                <a:cubicBezTo>
                  <a:pt x="8511341" y="1555904"/>
                  <a:pt x="8484064" y="1541672"/>
                  <a:pt x="8468883" y="1513209"/>
                </a:cubicBezTo>
                <a:cubicBezTo>
                  <a:pt x="8453703" y="1484271"/>
                  <a:pt x="8446112" y="1429953"/>
                  <a:pt x="8446112" y="1350256"/>
                </a:cubicBezTo>
                <a:lnTo>
                  <a:pt x="8446112" y="1016523"/>
                </a:lnTo>
                <a:lnTo>
                  <a:pt x="8493077" y="1016523"/>
                </a:lnTo>
                <a:lnTo>
                  <a:pt x="8493077" y="779565"/>
                </a:lnTo>
                <a:close/>
                <a:moveTo>
                  <a:pt x="6204705" y="779565"/>
                </a:moveTo>
                <a:lnTo>
                  <a:pt x="6204705" y="1016523"/>
                </a:lnTo>
                <a:lnTo>
                  <a:pt x="6282980" y="1016523"/>
                </a:lnTo>
                <a:lnTo>
                  <a:pt x="6282980" y="1532422"/>
                </a:lnTo>
                <a:lnTo>
                  <a:pt x="6206840" y="1532422"/>
                </a:lnTo>
                <a:lnTo>
                  <a:pt x="6206840" y="1769379"/>
                </a:lnTo>
                <a:lnTo>
                  <a:pt x="6590384" y="1769379"/>
                </a:lnTo>
                <a:lnTo>
                  <a:pt x="6590384" y="1532422"/>
                </a:lnTo>
                <a:lnTo>
                  <a:pt x="6512110" y="1532422"/>
                </a:lnTo>
                <a:lnTo>
                  <a:pt x="6512110" y="986636"/>
                </a:lnTo>
                <a:lnTo>
                  <a:pt x="6808129" y="1769379"/>
                </a:lnTo>
                <a:lnTo>
                  <a:pt x="6956139" y="1769379"/>
                </a:lnTo>
                <a:lnTo>
                  <a:pt x="7255004" y="979520"/>
                </a:lnTo>
                <a:lnTo>
                  <a:pt x="7255004" y="1532422"/>
                </a:lnTo>
                <a:lnTo>
                  <a:pt x="7176018" y="1532422"/>
                </a:lnTo>
                <a:lnTo>
                  <a:pt x="7176018" y="1769379"/>
                </a:lnTo>
                <a:lnTo>
                  <a:pt x="7692628" y="1769379"/>
                </a:lnTo>
                <a:lnTo>
                  <a:pt x="7692628" y="1532422"/>
                </a:lnTo>
                <a:lnTo>
                  <a:pt x="7612931" y="1532422"/>
                </a:lnTo>
                <a:lnTo>
                  <a:pt x="7612931" y="1016523"/>
                </a:lnTo>
                <a:lnTo>
                  <a:pt x="7690494" y="1016523"/>
                </a:lnTo>
                <a:lnTo>
                  <a:pt x="7690494" y="779565"/>
                </a:lnTo>
                <a:lnTo>
                  <a:pt x="7097032" y="779565"/>
                </a:lnTo>
                <a:lnTo>
                  <a:pt x="6947599" y="1161686"/>
                </a:lnTo>
                <a:lnTo>
                  <a:pt x="6801725" y="779565"/>
                </a:lnTo>
                <a:close/>
                <a:moveTo>
                  <a:pt x="3941031" y="779565"/>
                </a:moveTo>
                <a:lnTo>
                  <a:pt x="3941031" y="1016523"/>
                </a:lnTo>
                <a:lnTo>
                  <a:pt x="4020728" y="1016523"/>
                </a:lnTo>
                <a:lnTo>
                  <a:pt x="3835005" y="1532422"/>
                </a:lnTo>
                <a:lnTo>
                  <a:pt x="3759577" y="1532422"/>
                </a:lnTo>
                <a:lnTo>
                  <a:pt x="3759577" y="1769379"/>
                </a:lnTo>
                <a:lnTo>
                  <a:pt x="4151659" y="1769379"/>
                </a:lnTo>
                <a:lnTo>
                  <a:pt x="4151659" y="1552346"/>
                </a:lnTo>
                <a:lnTo>
                  <a:pt x="4070539" y="1552346"/>
                </a:lnTo>
                <a:lnTo>
                  <a:pt x="4113945" y="1427819"/>
                </a:lnTo>
                <a:lnTo>
                  <a:pt x="4367269" y="1427819"/>
                </a:lnTo>
                <a:lnTo>
                  <a:pt x="4404983" y="1552346"/>
                </a:lnTo>
                <a:lnTo>
                  <a:pt x="4318171" y="1552346"/>
                </a:lnTo>
                <a:lnTo>
                  <a:pt x="4318171" y="1769379"/>
                </a:lnTo>
                <a:lnTo>
                  <a:pt x="4834780" y="1769379"/>
                </a:lnTo>
                <a:lnTo>
                  <a:pt x="4834780" y="1532422"/>
                </a:lnTo>
                <a:lnTo>
                  <a:pt x="4762199" y="1532422"/>
                </a:lnTo>
                <a:lnTo>
                  <a:pt x="4572917" y="1016523"/>
                </a:lnTo>
                <a:lnTo>
                  <a:pt x="4652614" y="1016523"/>
                </a:lnTo>
                <a:lnTo>
                  <a:pt x="4652614" y="779565"/>
                </a:lnTo>
                <a:close/>
                <a:moveTo>
                  <a:pt x="2368977" y="779565"/>
                </a:moveTo>
                <a:lnTo>
                  <a:pt x="2368977" y="1016523"/>
                </a:lnTo>
                <a:lnTo>
                  <a:pt x="2449387" y="1016523"/>
                </a:lnTo>
                <a:lnTo>
                  <a:pt x="2449387" y="1532422"/>
                </a:lnTo>
                <a:lnTo>
                  <a:pt x="2368977" y="1532422"/>
                </a:lnTo>
                <a:lnTo>
                  <a:pt x="2368977" y="1769379"/>
                </a:lnTo>
                <a:lnTo>
                  <a:pt x="2906935" y="1769379"/>
                </a:lnTo>
                <a:lnTo>
                  <a:pt x="2906935" y="1532422"/>
                </a:lnTo>
                <a:lnTo>
                  <a:pt x="2832219" y="1532422"/>
                </a:lnTo>
                <a:lnTo>
                  <a:pt x="2832219" y="1365199"/>
                </a:lnTo>
                <a:lnTo>
                  <a:pt x="2953899" y="1365199"/>
                </a:lnTo>
                <a:lnTo>
                  <a:pt x="3169510" y="1769379"/>
                </a:lnTo>
                <a:lnTo>
                  <a:pt x="3526014" y="1769379"/>
                </a:lnTo>
                <a:lnTo>
                  <a:pt x="3526014" y="1532422"/>
                </a:lnTo>
                <a:lnTo>
                  <a:pt x="3454855" y="1532422"/>
                </a:lnTo>
                <a:lnTo>
                  <a:pt x="3318231" y="1306138"/>
                </a:lnTo>
                <a:cubicBezTo>
                  <a:pt x="3361400" y="1286688"/>
                  <a:pt x="3396268" y="1256327"/>
                  <a:pt x="3422834" y="1215055"/>
                </a:cubicBezTo>
                <a:cubicBezTo>
                  <a:pt x="3449400" y="1173309"/>
                  <a:pt x="3462683" y="1126818"/>
                  <a:pt x="3462683" y="1075584"/>
                </a:cubicBezTo>
                <a:cubicBezTo>
                  <a:pt x="3462683" y="1007272"/>
                  <a:pt x="3440861" y="947973"/>
                  <a:pt x="3397217" y="897688"/>
                </a:cubicBezTo>
                <a:cubicBezTo>
                  <a:pt x="3354047" y="848352"/>
                  <a:pt x="3297832" y="816330"/>
                  <a:pt x="3228572" y="801624"/>
                </a:cubicBezTo>
                <a:cubicBezTo>
                  <a:pt x="3203903" y="796406"/>
                  <a:pt x="3176863" y="792255"/>
                  <a:pt x="3147450" y="789172"/>
                </a:cubicBezTo>
                <a:cubicBezTo>
                  <a:pt x="3118038" y="786088"/>
                  <a:pt x="3082697" y="783716"/>
                  <a:pt x="3041424" y="782056"/>
                </a:cubicBezTo>
                <a:cubicBezTo>
                  <a:pt x="3000153" y="780395"/>
                  <a:pt x="2955323" y="779565"/>
                  <a:pt x="2906935" y="779565"/>
                </a:cubicBezTo>
                <a:close/>
                <a:moveTo>
                  <a:pt x="1083814" y="779565"/>
                </a:moveTo>
                <a:lnTo>
                  <a:pt x="1083814" y="1016523"/>
                </a:lnTo>
                <a:lnTo>
                  <a:pt x="1162088" y="1016523"/>
                </a:lnTo>
                <a:lnTo>
                  <a:pt x="1162088" y="1532422"/>
                </a:lnTo>
                <a:lnTo>
                  <a:pt x="1085237" y="1532422"/>
                </a:lnTo>
                <a:lnTo>
                  <a:pt x="1085237" y="1769379"/>
                </a:lnTo>
                <a:lnTo>
                  <a:pt x="2029510" y="1769379"/>
                </a:lnTo>
                <a:lnTo>
                  <a:pt x="2029510" y="1452724"/>
                </a:lnTo>
                <a:lnTo>
                  <a:pt x="1769781" y="1452724"/>
                </a:lnTo>
                <a:lnTo>
                  <a:pt x="1769781" y="1532422"/>
                </a:lnTo>
                <a:lnTo>
                  <a:pt x="1544921" y="1532422"/>
                </a:lnTo>
                <a:lnTo>
                  <a:pt x="1544921" y="1370180"/>
                </a:lnTo>
                <a:lnTo>
                  <a:pt x="1740606" y="1370180"/>
                </a:lnTo>
                <a:lnTo>
                  <a:pt x="1740606" y="1168802"/>
                </a:lnTo>
                <a:lnTo>
                  <a:pt x="1544921" y="1168802"/>
                </a:lnTo>
                <a:lnTo>
                  <a:pt x="1544921" y="1016523"/>
                </a:lnTo>
                <a:lnTo>
                  <a:pt x="1769781" y="1016523"/>
                </a:lnTo>
                <a:lnTo>
                  <a:pt x="1769781" y="1096220"/>
                </a:lnTo>
                <a:lnTo>
                  <a:pt x="2029510" y="1096220"/>
                </a:lnTo>
                <a:lnTo>
                  <a:pt x="2029510" y="779565"/>
                </a:lnTo>
                <a:close/>
                <a:moveTo>
                  <a:pt x="9568212" y="766757"/>
                </a:moveTo>
                <a:cubicBezTo>
                  <a:pt x="9481399" y="766757"/>
                  <a:pt x="9408343" y="792611"/>
                  <a:pt x="9349043" y="844319"/>
                </a:cubicBezTo>
                <a:cubicBezTo>
                  <a:pt x="9289270" y="896028"/>
                  <a:pt x="9259384" y="967898"/>
                  <a:pt x="9259384" y="1059929"/>
                </a:cubicBezTo>
                <a:cubicBezTo>
                  <a:pt x="9259384" y="1111164"/>
                  <a:pt x="9271955" y="1157891"/>
                  <a:pt x="9297098" y="1200112"/>
                </a:cubicBezTo>
                <a:cubicBezTo>
                  <a:pt x="9322240" y="1242807"/>
                  <a:pt x="9352601" y="1276251"/>
                  <a:pt x="9388181" y="1300445"/>
                </a:cubicBezTo>
                <a:cubicBezTo>
                  <a:pt x="9426132" y="1327011"/>
                  <a:pt x="9485431" y="1358558"/>
                  <a:pt x="9566077" y="1395086"/>
                </a:cubicBezTo>
                <a:cubicBezTo>
                  <a:pt x="9630120" y="1423549"/>
                  <a:pt x="9672103" y="1445845"/>
                  <a:pt x="9692028" y="1461975"/>
                </a:cubicBezTo>
                <a:cubicBezTo>
                  <a:pt x="9710529" y="1476681"/>
                  <a:pt x="9719779" y="1495182"/>
                  <a:pt x="9719779" y="1517478"/>
                </a:cubicBezTo>
                <a:cubicBezTo>
                  <a:pt x="9719779" y="1560173"/>
                  <a:pt x="9693214" y="1581521"/>
                  <a:pt x="9640082" y="1581521"/>
                </a:cubicBezTo>
                <a:cubicBezTo>
                  <a:pt x="9566552" y="1581521"/>
                  <a:pt x="9516503" y="1538351"/>
                  <a:pt x="9489938" y="1452013"/>
                </a:cubicBezTo>
                <a:lnTo>
                  <a:pt x="9267211" y="1452013"/>
                </a:lnTo>
                <a:lnTo>
                  <a:pt x="9267211" y="1769379"/>
                </a:lnTo>
                <a:lnTo>
                  <a:pt x="9489938" y="1769379"/>
                </a:lnTo>
                <a:lnTo>
                  <a:pt x="9489938" y="1704625"/>
                </a:lnTo>
                <a:cubicBezTo>
                  <a:pt x="9560622" y="1756334"/>
                  <a:pt x="9639608" y="1782188"/>
                  <a:pt x="9726895" y="1782188"/>
                </a:cubicBezTo>
                <a:cubicBezTo>
                  <a:pt x="9820824" y="1782188"/>
                  <a:pt x="9898624" y="1753013"/>
                  <a:pt x="9960295" y="1694663"/>
                </a:cubicBezTo>
                <a:cubicBezTo>
                  <a:pt x="10021966" y="1637262"/>
                  <a:pt x="10052801" y="1567052"/>
                  <a:pt x="10052801" y="1484034"/>
                </a:cubicBezTo>
                <a:cubicBezTo>
                  <a:pt x="10052801" y="1429953"/>
                  <a:pt x="10039755" y="1379668"/>
                  <a:pt x="10013664" y="1333178"/>
                </a:cubicBezTo>
                <a:cubicBezTo>
                  <a:pt x="10002278" y="1312305"/>
                  <a:pt x="9987928" y="1292025"/>
                  <a:pt x="9970613" y="1272337"/>
                </a:cubicBezTo>
                <a:cubicBezTo>
                  <a:pt x="9953298" y="1252650"/>
                  <a:pt x="9936338" y="1237351"/>
                  <a:pt x="9919735" y="1226440"/>
                </a:cubicBezTo>
                <a:cubicBezTo>
                  <a:pt x="9887002" y="1204144"/>
                  <a:pt x="9822010" y="1168802"/>
                  <a:pt x="9724761" y="1120414"/>
                </a:cubicBezTo>
                <a:cubicBezTo>
                  <a:pt x="9652179" y="1084835"/>
                  <a:pt x="9609247" y="1061827"/>
                  <a:pt x="9595964" y="1051390"/>
                </a:cubicBezTo>
                <a:cubicBezTo>
                  <a:pt x="9582206" y="1041428"/>
                  <a:pt x="9575328" y="1026485"/>
                  <a:pt x="9575328" y="1006561"/>
                </a:cubicBezTo>
                <a:cubicBezTo>
                  <a:pt x="9575328" y="965289"/>
                  <a:pt x="9599522" y="944653"/>
                  <a:pt x="9647909" y="944653"/>
                </a:cubicBezTo>
                <a:cubicBezTo>
                  <a:pt x="9716696" y="944653"/>
                  <a:pt x="9764609" y="983553"/>
                  <a:pt x="9791649" y="1061353"/>
                </a:cubicBezTo>
                <a:lnTo>
                  <a:pt x="10012952" y="1061353"/>
                </a:lnTo>
                <a:lnTo>
                  <a:pt x="10012952" y="779565"/>
                </a:lnTo>
                <a:lnTo>
                  <a:pt x="9788803" y="779565"/>
                </a:lnTo>
                <a:lnTo>
                  <a:pt x="9788803" y="840761"/>
                </a:lnTo>
                <a:cubicBezTo>
                  <a:pt x="9728556" y="791425"/>
                  <a:pt x="9655025" y="766757"/>
                  <a:pt x="9568212" y="766757"/>
                </a:cubicBezTo>
                <a:close/>
                <a:moveTo>
                  <a:pt x="5405787" y="766757"/>
                </a:moveTo>
                <a:cubicBezTo>
                  <a:pt x="5318973" y="766757"/>
                  <a:pt x="5245918" y="792611"/>
                  <a:pt x="5186619" y="844319"/>
                </a:cubicBezTo>
                <a:cubicBezTo>
                  <a:pt x="5126847" y="896028"/>
                  <a:pt x="5096960" y="967898"/>
                  <a:pt x="5096960" y="1059929"/>
                </a:cubicBezTo>
                <a:cubicBezTo>
                  <a:pt x="5096960" y="1111164"/>
                  <a:pt x="5109531" y="1157891"/>
                  <a:pt x="5134673" y="1200112"/>
                </a:cubicBezTo>
                <a:cubicBezTo>
                  <a:pt x="5159817" y="1242807"/>
                  <a:pt x="5190177" y="1276251"/>
                  <a:pt x="5225757" y="1300445"/>
                </a:cubicBezTo>
                <a:cubicBezTo>
                  <a:pt x="5263708" y="1327011"/>
                  <a:pt x="5323006" y="1358558"/>
                  <a:pt x="5403652" y="1395086"/>
                </a:cubicBezTo>
                <a:cubicBezTo>
                  <a:pt x="5467694" y="1423549"/>
                  <a:pt x="5509678" y="1445845"/>
                  <a:pt x="5529603" y="1461975"/>
                </a:cubicBezTo>
                <a:cubicBezTo>
                  <a:pt x="5548104" y="1476681"/>
                  <a:pt x="5557354" y="1495182"/>
                  <a:pt x="5557354" y="1517478"/>
                </a:cubicBezTo>
                <a:cubicBezTo>
                  <a:pt x="5557354" y="1560173"/>
                  <a:pt x="5530788" y="1581521"/>
                  <a:pt x="5477657" y="1581521"/>
                </a:cubicBezTo>
                <a:cubicBezTo>
                  <a:pt x="5404128" y="1581521"/>
                  <a:pt x="5354078" y="1538351"/>
                  <a:pt x="5327512" y="1452013"/>
                </a:cubicBezTo>
                <a:lnTo>
                  <a:pt x="5104786" y="1452013"/>
                </a:lnTo>
                <a:lnTo>
                  <a:pt x="5104786" y="1769379"/>
                </a:lnTo>
                <a:lnTo>
                  <a:pt x="5327512" y="1769379"/>
                </a:lnTo>
                <a:lnTo>
                  <a:pt x="5327512" y="1704625"/>
                </a:lnTo>
                <a:cubicBezTo>
                  <a:pt x="5398196" y="1756334"/>
                  <a:pt x="5477182" y="1782188"/>
                  <a:pt x="5564470" y="1782188"/>
                </a:cubicBezTo>
                <a:cubicBezTo>
                  <a:pt x="5658400" y="1782188"/>
                  <a:pt x="5736200" y="1753013"/>
                  <a:pt x="5797870" y="1694663"/>
                </a:cubicBezTo>
                <a:cubicBezTo>
                  <a:pt x="5859541" y="1637262"/>
                  <a:pt x="5890377" y="1567052"/>
                  <a:pt x="5890377" y="1484034"/>
                </a:cubicBezTo>
                <a:cubicBezTo>
                  <a:pt x="5890377" y="1429953"/>
                  <a:pt x="5877330" y="1379668"/>
                  <a:pt x="5851239" y="1333178"/>
                </a:cubicBezTo>
                <a:cubicBezTo>
                  <a:pt x="5839853" y="1312305"/>
                  <a:pt x="5825503" y="1292025"/>
                  <a:pt x="5808188" y="1272337"/>
                </a:cubicBezTo>
                <a:cubicBezTo>
                  <a:pt x="5790874" y="1252650"/>
                  <a:pt x="5773913" y="1237351"/>
                  <a:pt x="5757309" y="1226440"/>
                </a:cubicBezTo>
                <a:cubicBezTo>
                  <a:pt x="5724577" y="1204144"/>
                  <a:pt x="5659585" y="1168802"/>
                  <a:pt x="5562336" y="1120414"/>
                </a:cubicBezTo>
                <a:cubicBezTo>
                  <a:pt x="5489754" y="1084835"/>
                  <a:pt x="5446821" y="1061827"/>
                  <a:pt x="5433539" y="1051390"/>
                </a:cubicBezTo>
                <a:cubicBezTo>
                  <a:pt x="5419782" y="1041428"/>
                  <a:pt x="5412904" y="1026485"/>
                  <a:pt x="5412904" y="1006561"/>
                </a:cubicBezTo>
                <a:cubicBezTo>
                  <a:pt x="5412904" y="965289"/>
                  <a:pt x="5437096" y="944653"/>
                  <a:pt x="5485484" y="944653"/>
                </a:cubicBezTo>
                <a:cubicBezTo>
                  <a:pt x="5554272" y="944653"/>
                  <a:pt x="5602184" y="983553"/>
                  <a:pt x="5629225" y="1061353"/>
                </a:cubicBezTo>
                <a:lnTo>
                  <a:pt x="5850527" y="1061353"/>
                </a:lnTo>
                <a:lnTo>
                  <a:pt x="5850527" y="779565"/>
                </a:lnTo>
                <a:lnTo>
                  <a:pt x="5626378" y="779565"/>
                </a:lnTo>
                <a:lnTo>
                  <a:pt x="5626378" y="840761"/>
                </a:lnTo>
                <a:cubicBezTo>
                  <a:pt x="5566131" y="791425"/>
                  <a:pt x="5492600" y="766757"/>
                  <a:pt x="5405787" y="76675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7F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5400" b="1" dirty="0">
              <a:solidFill>
                <a:schemeClr val="accent4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CAMPUS PR">
            <a:extLst>
              <a:ext uri="{FF2B5EF4-FFF2-40B4-BE49-F238E27FC236}">
                <a16:creationId xmlns:a16="http://schemas.microsoft.com/office/drawing/2014/main" id="{A9263410-B1A8-973E-C784-B30AD6A60D7F}"/>
              </a:ext>
            </a:extLst>
          </p:cNvPr>
          <p:cNvSpPr txBox="1"/>
          <p:nvPr/>
        </p:nvSpPr>
        <p:spPr>
          <a:xfrm>
            <a:off x="3540278" y="6993068"/>
            <a:ext cx="5563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PUERTO REAL</a:t>
            </a:r>
          </a:p>
        </p:txBody>
      </p:sp>
      <p:pic>
        <p:nvPicPr>
          <p:cNvPr id="16" name="CUADRADO AZUL PR">
            <a:extLst>
              <a:ext uri="{FF2B5EF4-FFF2-40B4-BE49-F238E27FC236}">
                <a16:creationId xmlns:a16="http://schemas.microsoft.com/office/drawing/2014/main" id="{AA4D8B75-A42A-3397-639C-E87A0FAC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54" y="5638009"/>
            <a:ext cx="5697814" cy="1355059"/>
          </a:xfrm>
          <a:prstGeom prst="rect">
            <a:avLst/>
          </a:prstGeom>
        </p:spPr>
      </p:pic>
      <p:pic>
        <p:nvPicPr>
          <p:cNvPr id="22" name="UE" descr="Texto&#10;&#10;Descripción generada automáticamente">
            <a:extLst>
              <a:ext uri="{FF2B5EF4-FFF2-40B4-BE49-F238E27FC236}">
                <a16:creationId xmlns:a16="http://schemas.microsoft.com/office/drawing/2014/main" id="{07FD03B9-79BF-9286-C78D-CAE0F087A7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0" y="5638009"/>
            <a:ext cx="4348739" cy="911428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6A4BF0-C228-8C29-E958-92F6B93B48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31435" r="12286" b="35194"/>
          <a:stretch/>
        </p:blipFill>
        <p:spPr>
          <a:xfrm>
            <a:off x="353876" y="5519347"/>
            <a:ext cx="2387690" cy="110128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06A270C-280B-BA64-0549-28B440BE8C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33" y="3428999"/>
            <a:ext cx="2285091" cy="32322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17BD00-23E2-F89F-341F-CE4A018F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66" y="2308864"/>
            <a:ext cx="5697814" cy="731916"/>
          </a:xfrm>
          <a:prstGeom prst="rect">
            <a:avLst/>
          </a:prstGeom>
        </p:spPr>
      </p:pic>
      <p:sp>
        <p:nvSpPr>
          <p:cNvPr id="9" name="CAMPUS CADIZ">
            <a:extLst>
              <a:ext uri="{FF2B5EF4-FFF2-40B4-BE49-F238E27FC236}">
                <a16:creationId xmlns:a16="http://schemas.microsoft.com/office/drawing/2014/main" id="{67ABC5C4-16CC-0B0F-588F-27505ADEA22B}"/>
              </a:ext>
            </a:extLst>
          </p:cNvPr>
          <p:cNvSpPr txBox="1"/>
          <p:nvPr/>
        </p:nvSpPr>
        <p:spPr>
          <a:xfrm>
            <a:off x="3041373" y="2657172"/>
            <a:ext cx="632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CAMPUS CADIZ</a:t>
            </a:r>
          </a:p>
        </p:txBody>
      </p:sp>
      <p:pic>
        <p:nvPicPr>
          <p:cNvPr id="8" name="CUADRADO AZUL CADIZ">
            <a:extLst>
              <a:ext uri="{FF2B5EF4-FFF2-40B4-BE49-F238E27FC236}">
                <a16:creationId xmlns:a16="http://schemas.microsoft.com/office/drawing/2014/main" id="{C2638F1E-C2DD-408C-7375-66CB8EB4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97" y="2662519"/>
            <a:ext cx="5702529" cy="902926"/>
          </a:xfrm>
          <a:prstGeom prst="rect">
            <a:avLst/>
          </a:prstGeom>
        </p:spPr>
      </p:pic>
      <p:sp>
        <p:nvSpPr>
          <p:cNvPr id="17" name="CAMPUS ALGECIRAS">
            <a:extLst>
              <a:ext uri="{FF2B5EF4-FFF2-40B4-BE49-F238E27FC236}">
                <a16:creationId xmlns:a16="http://schemas.microsoft.com/office/drawing/2014/main" id="{CA6F0BF2-D549-F6B3-007C-3D8CBBD11630}"/>
              </a:ext>
            </a:extLst>
          </p:cNvPr>
          <p:cNvSpPr txBox="1"/>
          <p:nvPr/>
        </p:nvSpPr>
        <p:spPr>
          <a:xfrm>
            <a:off x="12117689" y="2721541"/>
            <a:ext cx="4111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ALGECIRAS</a:t>
            </a:r>
          </a:p>
        </p:txBody>
      </p:sp>
      <p:sp>
        <p:nvSpPr>
          <p:cNvPr id="11" name="CAMPUS JEREZ">
            <a:extLst>
              <a:ext uri="{FF2B5EF4-FFF2-40B4-BE49-F238E27FC236}">
                <a16:creationId xmlns:a16="http://schemas.microsoft.com/office/drawing/2014/main" id="{D2D6362B-C11A-D02C-18BF-0FEB834F7DD3}"/>
              </a:ext>
            </a:extLst>
          </p:cNvPr>
          <p:cNvSpPr txBox="1"/>
          <p:nvPr/>
        </p:nvSpPr>
        <p:spPr>
          <a:xfrm>
            <a:off x="51553" y="2717015"/>
            <a:ext cx="224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JEREZ</a:t>
            </a:r>
          </a:p>
        </p:txBody>
      </p:sp>
      <p:pic>
        <p:nvPicPr>
          <p:cNvPr id="13" name="CUADRADO AZUL JEREZ">
            <a:extLst>
              <a:ext uri="{FF2B5EF4-FFF2-40B4-BE49-F238E27FC236}">
                <a16:creationId xmlns:a16="http://schemas.microsoft.com/office/drawing/2014/main" id="{4785A6A3-3996-38E4-B641-A7A33618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4" y="2528756"/>
            <a:ext cx="1988928" cy="1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6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0248 0.4342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2292 L -0.00872 -0.0958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0.18711 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7037E-7 L -0.40182 0.0011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2.96296E-6 L -0.00039 -0.3268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598631" y="4649459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Imagen 3" descr="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14C5C015-ACEA-63FA-BF58-FEA7668A4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552831" y="2281405"/>
            <a:ext cx="3145295" cy="3030343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540131" y="5546253"/>
            <a:ext cx="3314700" cy="953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PUERTO</a:t>
            </a:r>
          </a:p>
          <a:p>
            <a:r>
              <a:rPr lang="en-US" dirty="0">
                <a:solidFill>
                  <a:schemeClr val="bg1"/>
                </a:solidFill>
              </a:rPr>
              <a:t>REAL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759406" y="1421494"/>
            <a:ext cx="3314700" cy="5702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err="1"/>
              <a:t>Facultad</a:t>
            </a:r>
            <a:r>
              <a:rPr lang="en-US" u="sng" dirty="0"/>
              <a:t> de </a:t>
            </a:r>
            <a:r>
              <a:rPr lang="en-US" u="sng" dirty="0" err="1"/>
              <a:t>Ciencias</a:t>
            </a:r>
            <a:endParaRPr lang="en-US" u="sng" dirty="0"/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89084" y="4031328"/>
            <a:ext cx="3521071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>
                <a:solidFill>
                  <a:schemeClr val="tx1"/>
                </a:solidFill>
                <a:effectLst/>
              </a:rPr>
              <a:t>Escuela Superior de Ingeniería</a:t>
            </a:r>
            <a:endParaRPr lang="es-ES" sz="2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4681772" y="2572463"/>
            <a:ext cx="3440823" cy="11254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>
                <a:effectLst/>
              </a:rPr>
              <a:t>Facultad de Ciencias del Mar y Ambientales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8314038" y="1421494"/>
            <a:ext cx="3830889" cy="15497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>
                <a:effectLst/>
              </a:rPr>
              <a:t>Esc. De ingeniería Naval y Oceánica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8045078" y="4957970"/>
            <a:ext cx="4184021" cy="9954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>
                <a:effectLst/>
              </a:rPr>
              <a:t>Esc. De Ingenierías Marina, Náutica y Radioelectrónica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9" name="CuadroTexto 38">
            <a:hlinkClick r:id="rId9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8247612" y="3164211"/>
            <a:ext cx="3897315" cy="9954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>
                <a:effectLst/>
              </a:rPr>
              <a:t>Facultad de Ciencias de la Educación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pic>
        <p:nvPicPr>
          <p:cNvPr id="8" name="Gráfico 7" descr="Átomo con relleno sólido">
            <a:extLst>
              <a:ext uri="{FF2B5EF4-FFF2-40B4-BE49-F238E27FC236}">
                <a16:creationId xmlns:a16="http://schemas.microsoft.com/office/drawing/2014/main" id="{71805584-C365-AB31-ECAE-D0B5776DDF8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28548" y="1339210"/>
            <a:ext cx="570241" cy="570241"/>
          </a:xfrm>
          <a:prstGeom prst="rect">
            <a:avLst/>
          </a:prstGeom>
        </p:spPr>
      </p:pic>
      <p:pic>
        <p:nvPicPr>
          <p:cNvPr id="15" name="Gráfico 14" descr="Sostenibilidad con relleno sólido">
            <a:extLst>
              <a:ext uri="{FF2B5EF4-FFF2-40B4-BE49-F238E27FC236}">
                <a16:creationId xmlns:a16="http://schemas.microsoft.com/office/drawing/2014/main" id="{72607060-A7F1-7F15-1D32-B9774591E3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24335" y="2747414"/>
            <a:ext cx="570241" cy="570241"/>
          </a:xfrm>
          <a:prstGeom prst="rect">
            <a:avLst/>
          </a:prstGeom>
        </p:spPr>
      </p:pic>
      <p:pic>
        <p:nvPicPr>
          <p:cNvPr id="20" name="Gráfico 19" descr="Escena de puesta de sol con relleno sólido">
            <a:extLst>
              <a:ext uri="{FF2B5EF4-FFF2-40B4-BE49-F238E27FC236}">
                <a16:creationId xmlns:a16="http://schemas.microsoft.com/office/drawing/2014/main" id="{AD9F022A-1754-F4AD-21F9-7BB23970BC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65481" y="809688"/>
            <a:ext cx="661576" cy="661576"/>
          </a:xfrm>
          <a:prstGeom prst="rect">
            <a:avLst/>
          </a:prstGeom>
        </p:spPr>
      </p:pic>
      <p:pic>
        <p:nvPicPr>
          <p:cNvPr id="22" name="Gráfico 21" descr="Plano con relleno sólido">
            <a:extLst>
              <a:ext uri="{FF2B5EF4-FFF2-40B4-BE49-F238E27FC236}">
                <a16:creationId xmlns:a16="http://schemas.microsoft.com/office/drawing/2014/main" id="{85B67096-4A9D-75D7-8B60-9F24BBD948E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24334" y="4232906"/>
            <a:ext cx="570241" cy="570241"/>
          </a:xfrm>
          <a:prstGeom prst="rect">
            <a:avLst/>
          </a:prstGeom>
        </p:spPr>
      </p:pic>
      <p:pic>
        <p:nvPicPr>
          <p:cNvPr id="24" name="Gráfico 23" descr="Rollo de diplomas con relleno sólido">
            <a:extLst>
              <a:ext uri="{FF2B5EF4-FFF2-40B4-BE49-F238E27FC236}">
                <a16:creationId xmlns:a16="http://schemas.microsoft.com/office/drawing/2014/main" id="{798DF39F-C4A0-152B-4E2B-00094DABB92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61640" y="2611949"/>
            <a:ext cx="685933" cy="685933"/>
          </a:xfrm>
          <a:prstGeom prst="rect">
            <a:avLst/>
          </a:prstGeom>
        </p:spPr>
      </p:pic>
      <p:pic>
        <p:nvPicPr>
          <p:cNvPr id="26" name="Gráfico 25" descr="Aprendizaje remoto de ciencia con relleno sólido">
            <a:extLst>
              <a:ext uri="{FF2B5EF4-FFF2-40B4-BE49-F238E27FC236}">
                <a16:creationId xmlns:a16="http://schemas.microsoft.com/office/drawing/2014/main" id="{09847400-AEEA-A3FA-E812-39F484F019E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89784" y="4336051"/>
            <a:ext cx="636182" cy="636182"/>
          </a:xfrm>
          <a:prstGeom prst="rect">
            <a:avLst/>
          </a:prstGeom>
        </p:spPr>
      </p:pic>
      <p:pic>
        <p:nvPicPr>
          <p:cNvPr id="2" name="Gráfico 1" descr="Flecha: curva con sentido de las agujas del reloj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405442BD-EAB5-F400-01E7-7A6204E8BBD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72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 descr="Los centros de la UCA en el Campus Bahía de Algeciras permanecerán hoy cerrados por el temporal de viento y agua">
            <a:extLst>
              <a:ext uri="{FF2B5EF4-FFF2-40B4-BE49-F238E27FC236}">
                <a16:creationId xmlns:a16="http://schemas.microsoft.com/office/drawing/2014/main" id="{63313A2C-35F0-34C2-9EBD-542EEA58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457470" y="2445899"/>
            <a:ext cx="3140638" cy="2890520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98613" y="4668688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440113" y="5565482"/>
            <a:ext cx="3314700" cy="953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BAHÍA DE ALGECIRAS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7595EC-613A-DE73-35B7-7749B84CC7D2}"/>
              </a:ext>
            </a:extLst>
          </p:cNvPr>
          <p:cNvSpPr txBox="1"/>
          <p:nvPr/>
        </p:nvSpPr>
        <p:spPr>
          <a:xfrm>
            <a:off x="4771278" y="5095524"/>
            <a:ext cx="6717186" cy="1035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Escuela Universitaria de Magisterio Virgen de Europa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D53252E-29E4-EE7A-F6B3-1D4993D31E63}"/>
              </a:ext>
            </a:extLst>
          </p:cNvPr>
          <p:cNvSpPr txBox="1"/>
          <p:nvPr/>
        </p:nvSpPr>
        <p:spPr>
          <a:xfrm>
            <a:off x="4287785" y="1627552"/>
            <a:ext cx="3613351" cy="1808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Escuela Técnica Superior de Ingeniería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86690E-8BF2-ED90-4F06-225A7D3519D9}"/>
              </a:ext>
            </a:extLst>
          </p:cNvPr>
          <p:cNvSpPr txBox="1"/>
          <p:nvPr/>
        </p:nvSpPr>
        <p:spPr>
          <a:xfrm>
            <a:off x="3046460" y="3522310"/>
            <a:ext cx="6096000" cy="552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Facultad de Enfermería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6C5669-F92E-6650-5F66-00D0101F695A}"/>
              </a:ext>
            </a:extLst>
          </p:cNvPr>
          <p:cNvSpPr txBox="1">
            <a:spLocks/>
          </p:cNvSpPr>
          <p:nvPr/>
        </p:nvSpPr>
        <p:spPr>
          <a:xfrm>
            <a:off x="8244117" y="1909422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n-US" dirty="0"/>
              <a:t>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420002-AF7E-8250-A23E-56CE3B8C8F3F}"/>
              </a:ext>
            </a:extLst>
          </p:cNvPr>
          <p:cNvSpPr txBox="1">
            <a:spLocks/>
          </p:cNvSpPr>
          <p:nvPr/>
        </p:nvSpPr>
        <p:spPr>
          <a:xfrm>
            <a:off x="8244117" y="3581623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n-US" dirty="0"/>
              <a:t>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9B93A1-DE6E-565E-7979-35186D5136BC}"/>
              </a:ext>
            </a:extLst>
          </p:cNvPr>
          <p:cNvSpPr txBox="1">
            <a:spLocks/>
          </p:cNvSpPr>
          <p:nvPr/>
        </p:nvSpPr>
        <p:spPr>
          <a:xfrm>
            <a:off x="6350748" y="6168058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n-US" dirty="0"/>
              <a:t>)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F218AEF-7E15-DA14-8173-6C3808EF9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043" y="4311813"/>
            <a:ext cx="571656" cy="555323"/>
          </a:xfrm>
          <a:prstGeom prst="rect">
            <a:avLst/>
          </a:prstGeom>
        </p:spPr>
      </p:pic>
      <p:pic>
        <p:nvPicPr>
          <p:cNvPr id="8" name="Gráfico 7" descr="Péndulo de Newton con relleno sólido">
            <a:extLst>
              <a:ext uri="{FF2B5EF4-FFF2-40B4-BE49-F238E27FC236}">
                <a16:creationId xmlns:a16="http://schemas.microsoft.com/office/drawing/2014/main" id="{A031C4E0-0DC7-B61C-9BAA-D278ABAE47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7852" y="1046458"/>
            <a:ext cx="673216" cy="673216"/>
          </a:xfrm>
          <a:prstGeom prst="rect">
            <a:avLst/>
          </a:prstGeom>
        </p:spPr>
      </p:pic>
      <p:pic>
        <p:nvPicPr>
          <p:cNvPr id="17" name="Gráfico 16" descr="Latido con relleno sólido">
            <a:extLst>
              <a:ext uri="{FF2B5EF4-FFF2-40B4-BE49-F238E27FC236}">
                <a16:creationId xmlns:a16="http://schemas.microsoft.com/office/drawing/2014/main" id="{C5D607FC-047E-CEFA-8944-D030E01D9D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7377" y="2959369"/>
            <a:ext cx="733591" cy="733591"/>
          </a:xfrm>
          <a:prstGeom prst="rect">
            <a:avLst/>
          </a:prstGeom>
        </p:spPr>
      </p:pic>
      <p:pic>
        <p:nvPicPr>
          <p:cNvPr id="21" name="Gráfico 20" descr="Profesor con relleno sólido">
            <a:extLst>
              <a:ext uri="{FF2B5EF4-FFF2-40B4-BE49-F238E27FC236}">
                <a16:creationId xmlns:a16="http://schemas.microsoft.com/office/drawing/2014/main" id="{98581799-C40D-5D5C-B196-E042B5EDD3F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60944" y="4382985"/>
            <a:ext cx="725267" cy="725267"/>
          </a:xfrm>
          <a:prstGeom prst="rect">
            <a:avLst/>
          </a:prstGeom>
        </p:spPr>
      </p:pic>
      <p:pic>
        <p:nvPicPr>
          <p:cNvPr id="7" name="Gráfico 6" descr="Flecha: curva con sentido de las agujas del reloj con relleno sólido">
            <a:hlinkClick r:id="rId14" action="ppaction://hlinksldjump"/>
            <a:extLst>
              <a:ext uri="{FF2B5EF4-FFF2-40B4-BE49-F238E27FC236}">
                <a16:creationId xmlns:a16="http://schemas.microsoft.com/office/drawing/2014/main" id="{A48FBF4A-E985-758A-774F-0894AE6175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9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echa: pentágono 31">
            <a:hlinkClick r:id="rId2" action="ppaction://hlinksldjump"/>
            <a:extLst>
              <a:ext uri="{FF2B5EF4-FFF2-40B4-BE49-F238E27FC236}">
                <a16:creationId xmlns:a16="http://schemas.microsoft.com/office/drawing/2014/main" id="{48EC4D64-6C8A-E56C-523C-865593890B25}"/>
              </a:ext>
            </a:extLst>
          </p:cNvPr>
          <p:cNvSpPr/>
          <p:nvPr/>
        </p:nvSpPr>
        <p:spPr>
          <a:xfrm>
            <a:off x="6986899" y="3710327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Flecha: pentágono 17">
            <a:hlinkClick r:id="rId3" action="ppaction://hlinksldjump"/>
            <a:extLst>
              <a:ext uri="{FF2B5EF4-FFF2-40B4-BE49-F238E27FC236}">
                <a16:creationId xmlns:a16="http://schemas.microsoft.com/office/drawing/2014/main" id="{969C84AC-A086-79C0-0A3F-75E3F2B002C6}"/>
              </a:ext>
            </a:extLst>
          </p:cNvPr>
          <p:cNvSpPr/>
          <p:nvPr/>
        </p:nvSpPr>
        <p:spPr>
          <a:xfrm>
            <a:off x="700742" y="818278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hlinkClick r:id="rId4" action="ppaction://hlinksldjump"/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771538" y="253925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Flecha: pentágono 16">
            <a:hlinkClick r:id="rId5" action="ppaction://hlinksldjump"/>
            <a:extLst>
              <a:ext uri="{FF2B5EF4-FFF2-40B4-BE49-F238E27FC236}">
                <a16:creationId xmlns:a16="http://schemas.microsoft.com/office/drawing/2014/main" id="{86645D0D-526F-B169-BB8D-C2F5E25EF847}"/>
              </a:ext>
            </a:extLst>
          </p:cNvPr>
          <p:cNvSpPr/>
          <p:nvPr/>
        </p:nvSpPr>
        <p:spPr>
          <a:xfrm>
            <a:off x="700742" y="439391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CuadroTexto 34">
            <a:hlinkClick r:id="rId2" action="ppaction://hlinksldjump"/>
            <a:extLst>
              <a:ext uri="{FF2B5EF4-FFF2-40B4-BE49-F238E27FC236}">
                <a16:creationId xmlns:a16="http://schemas.microsoft.com/office/drawing/2014/main" id="{4ED09F2B-0877-4FDA-6D4E-8932FC4FAF6A}"/>
              </a:ext>
            </a:extLst>
          </p:cNvPr>
          <p:cNvSpPr txBox="1"/>
          <p:nvPr/>
        </p:nvSpPr>
        <p:spPr>
          <a:xfrm>
            <a:off x="6986899" y="3990966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5. Sesiones de registro</a:t>
            </a:r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31" name="Forma libre: forma 30">
            <a:hlinkClick r:id="rId2" action="ppaction://hlinksldjump"/>
            <a:extLst>
              <a:ext uri="{FF2B5EF4-FFF2-40B4-BE49-F238E27FC236}">
                <a16:creationId xmlns:a16="http://schemas.microsoft.com/office/drawing/2014/main" id="{12C85BAE-770A-0788-7795-8D52E711254C}"/>
              </a:ext>
            </a:extLst>
          </p:cNvPr>
          <p:cNvSpPr/>
          <p:nvPr/>
        </p:nvSpPr>
        <p:spPr>
          <a:xfrm>
            <a:off x="6592095" y="3600775"/>
            <a:ext cx="1549400" cy="1367291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3" name="Rectángulo 36">
            <a:extLst>
              <a:ext uri="{FF2B5EF4-FFF2-40B4-BE49-F238E27FC236}">
                <a16:creationId xmlns:a16="http://schemas.microsoft.com/office/drawing/2014/main" id="{3CBCF252-200E-FE5D-CB5C-E6BFE65420EF}"/>
              </a:ext>
            </a:extLst>
          </p:cNvPr>
          <p:cNvSpPr/>
          <p:nvPr/>
        </p:nvSpPr>
        <p:spPr>
          <a:xfrm>
            <a:off x="8141495" y="3601680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4" name="Imagen 33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30CCB7E8-C58B-6AFF-AADF-FF849CEF6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94" y="3801071"/>
            <a:ext cx="983682" cy="997537"/>
          </a:xfrm>
          <a:prstGeom prst="rect">
            <a:avLst/>
          </a:prstGeom>
        </p:spPr>
      </p:pic>
      <p:sp>
        <p:nvSpPr>
          <p:cNvPr id="9" name="Forma libre: forma 8">
            <a:hlinkClick r:id="rId4" action="ppaction://hlinksldjump"/>
            <a:extLst>
              <a:ext uri="{FF2B5EF4-FFF2-40B4-BE49-F238E27FC236}">
                <a16:creationId xmlns:a16="http://schemas.microsoft.com/office/drawing/2014/main" id="{27C7673C-1EE2-0547-008E-CA50F081CD6B}"/>
              </a:ext>
            </a:extLst>
          </p:cNvPr>
          <p:cNvSpPr/>
          <p:nvPr/>
        </p:nvSpPr>
        <p:spPr>
          <a:xfrm>
            <a:off x="376734" y="2434542"/>
            <a:ext cx="1549400" cy="1359121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8" name="CuadroTexto 27">
            <a:hlinkClick r:id="rId3" action="ppaction://hlinksldjump"/>
            <a:extLst>
              <a:ext uri="{FF2B5EF4-FFF2-40B4-BE49-F238E27FC236}">
                <a16:creationId xmlns:a16="http://schemas.microsoft.com/office/drawing/2014/main" id="{596B9DC0-A495-F60A-EE4A-DAB793206871}"/>
              </a:ext>
            </a:extLst>
          </p:cNvPr>
          <p:cNvSpPr txBox="1"/>
          <p:nvPr/>
        </p:nvSpPr>
        <p:spPr>
          <a:xfrm>
            <a:off x="207007" y="1083440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1. Nominación </a:t>
            </a:r>
            <a:r>
              <a:rPr lang="es-MX" dirty="0"/>
              <a:t>Universidad de </a:t>
            </a:r>
            <a:r>
              <a:rPr lang="es-MX" b="1" dirty="0"/>
              <a:t>Origen</a:t>
            </a:r>
          </a:p>
        </p:txBody>
      </p:sp>
      <p:sp>
        <p:nvSpPr>
          <p:cNvPr id="2" name="Forma libre: forma 1">
            <a:hlinkClick r:id="rId3" action="ppaction://hlinksldjump"/>
            <a:extLst>
              <a:ext uri="{FF2B5EF4-FFF2-40B4-BE49-F238E27FC236}">
                <a16:creationId xmlns:a16="http://schemas.microsoft.com/office/drawing/2014/main" id="{58AD8AB1-F1EB-7F73-02CA-E14FE9AF9608}"/>
              </a:ext>
            </a:extLst>
          </p:cNvPr>
          <p:cNvSpPr/>
          <p:nvPr/>
        </p:nvSpPr>
        <p:spPr>
          <a:xfrm>
            <a:off x="383061" y="721701"/>
            <a:ext cx="1549400" cy="135912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7587AAB-5DAF-A2FD-7DA0-A41722B141D7}"/>
              </a:ext>
            </a:extLst>
          </p:cNvPr>
          <p:cNvSpPr/>
          <p:nvPr/>
        </p:nvSpPr>
        <p:spPr>
          <a:xfrm>
            <a:off x="1934403" y="71635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solidFill>
            <a:srgbClr val="0028C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>
            <a:hlinkClick r:id="rId3" action="ppaction://hlinksldjump"/>
            <a:extLst>
              <a:ext uri="{FF2B5EF4-FFF2-40B4-BE49-F238E27FC236}">
                <a16:creationId xmlns:a16="http://schemas.microsoft.com/office/drawing/2014/main" id="{3CFA4E98-EDDB-9309-98BE-7B1EE7D5F314}"/>
              </a:ext>
            </a:extLst>
          </p:cNvPr>
          <p:cNvSpPr txBox="1"/>
          <p:nvPr/>
        </p:nvSpPr>
        <p:spPr>
          <a:xfrm>
            <a:off x="472509" y="2760159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2. (Pre)Registro</a:t>
            </a:r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1926134" y="2435447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2" name="Google Shape;10241;p99">
            <a:hlinkClick r:id="rId3" action="ppaction://hlinksldjump"/>
            <a:extLst>
              <a:ext uri="{FF2B5EF4-FFF2-40B4-BE49-F238E27FC236}">
                <a16:creationId xmlns:a16="http://schemas.microsoft.com/office/drawing/2014/main" id="{28E42634-9B61-A46F-E20F-7A1C29DCDF08}"/>
              </a:ext>
            </a:extLst>
          </p:cNvPr>
          <p:cNvSpPr/>
          <p:nvPr/>
        </p:nvSpPr>
        <p:spPr>
          <a:xfrm>
            <a:off x="558127" y="911502"/>
            <a:ext cx="1238954" cy="1051762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5" name="Imagen 64" descr="Logotipo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60BC2024-D7D3-5BC2-A892-A9F00FCFB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3" y="2634838"/>
            <a:ext cx="983682" cy="997537"/>
          </a:xfrm>
          <a:prstGeom prst="rect">
            <a:avLst/>
          </a:prstGeom>
        </p:spPr>
      </p:pic>
      <p:sp>
        <p:nvSpPr>
          <p:cNvPr id="21" name="CuadroTexto 20">
            <a:hlinkClick r:id="rId5" action="ppaction://hlinksldjump"/>
            <a:extLst>
              <a:ext uri="{FF2B5EF4-FFF2-40B4-BE49-F238E27FC236}">
                <a16:creationId xmlns:a16="http://schemas.microsoft.com/office/drawing/2014/main" id="{14D5565C-2D83-9BBD-BA68-A4364CE24AA0}"/>
              </a:ext>
            </a:extLst>
          </p:cNvPr>
          <p:cNvSpPr txBox="1"/>
          <p:nvPr/>
        </p:nvSpPr>
        <p:spPr>
          <a:xfrm>
            <a:off x="735545" y="4676051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3.  Carta de Aceptación</a:t>
            </a:r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12" name="Forma lib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031B2422-AFB8-E94D-0E99-52EF3844015E}"/>
              </a:ext>
            </a:extLst>
          </p:cNvPr>
          <p:cNvSpPr/>
          <p:nvPr/>
        </p:nvSpPr>
        <p:spPr>
          <a:xfrm>
            <a:off x="365710" y="4288739"/>
            <a:ext cx="1549400" cy="136729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Rectángulo 36">
            <a:extLst>
              <a:ext uri="{FF2B5EF4-FFF2-40B4-BE49-F238E27FC236}">
                <a16:creationId xmlns:a16="http://schemas.microsoft.com/office/drawing/2014/main" id="{EEAFF986-5E19-DBDE-7004-216F8C6A2E10}"/>
              </a:ext>
            </a:extLst>
          </p:cNvPr>
          <p:cNvSpPr/>
          <p:nvPr/>
        </p:nvSpPr>
        <p:spPr>
          <a:xfrm>
            <a:off x="1915110" y="428964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Imagen 19" descr="Logotipo&#10;&#10;Descripción generada automáticamente">
            <a:hlinkClick r:id="rId5" action="ppaction://hlinksldjump"/>
            <a:extLst>
              <a:ext uri="{FF2B5EF4-FFF2-40B4-BE49-F238E27FC236}">
                <a16:creationId xmlns:a16="http://schemas.microsoft.com/office/drawing/2014/main" id="{E97083F9-8A16-1E73-2D00-C9FE92E8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9" y="4489034"/>
            <a:ext cx="983682" cy="997537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hlinkClick r:id="rId7" action="ppaction://hlinksldjump"/>
            <a:extLst>
              <a:ext uri="{FF2B5EF4-FFF2-40B4-BE49-F238E27FC236}">
                <a16:creationId xmlns:a16="http://schemas.microsoft.com/office/drawing/2014/main" id="{F1CAA47D-DB87-4B75-92BC-4AB846CA03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10808921" y="4968066"/>
            <a:ext cx="1270058" cy="1801943"/>
          </a:xfrm>
          <a:prstGeom prst="rect">
            <a:avLst/>
          </a:prstGeom>
        </p:spPr>
      </p:pic>
      <p:sp>
        <p:nvSpPr>
          <p:cNvPr id="13" name="Flecha: pentágono 12">
            <a:hlinkClick r:id="rId9" action="ppaction://hlinksldjump"/>
            <a:extLst>
              <a:ext uri="{FF2B5EF4-FFF2-40B4-BE49-F238E27FC236}">
                <a16:creationId xmlns:a16="http://schemas.microsoft.com/office/drawing/2014/main" id="{3E464B1E-6F19-0E06-1B91-A593D8BCB9F7}"/>
              </a:ext>
            </a:extLst>
          </p:cNvPr>
          <p:cNvSpPr/>
          <p:nvPr/>
        </p:nvSpPr>
        <p:spPr>
          <a:xfrm>
            <a:off x="6907038" y="150204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Forma libre: forma 13">
            <a:hlinkClick r:id="rId9" action="ppaction://hlinksldjump"/>
            <a:extLst>
              <a:ext uri="{FF2B5EF4-FFF2-40B4-BE49-F238E27FC236}">
                <a16:creationId xmlns:a16="http://schemas.microsoft.com/office/drawing/2014/main" id="{53498183-2EE1-CE92-A82B-FDD7F9860787}"/>
              </a:ext>
            </a:extLst>
          </p:cNvPr>
          <p:cNvSpPr/>
          <p:nvPr/>
        </p:nvSpPr>
        <p:spPr>
          <a:xfrm>
            <a:off x="6591162" y="1391822"/>
            <a:ext cx="1549400" cy="136729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CuadroTexto 14">
            <a:hlinkClick r:id="rId3" action="ppaction://hlinksldjump"/>
            <a:extLst>
              <a:ext uri="{FF2B5EF4-FFF2-40B4-BE49-F238E27FC236}">
                <a16:creationId xmlns:a16="http://schemas.microsoft.com/office/drawing/2014/main" id="{B7B6D6B2-915E-2A8D-FD0F-809AEC7ACC47}"/>
              </a:ext>
            </a:extLst>
          </p:cNvPr>
          <p:cNvSpPr txBox="1"/>
          <p:nvPr/>
        </p:nvSpPr>
        <p:spPr>
          <a:xfrm>
            <a:off x="6591162" y="1630436"/>
            <a:ext cx="347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4. Contrato de estudios (OLA y NO OLA)</a:t>
            </a:r>
          </a:p>
          <a:p>
            <a:pPr algn="ctr"/>
            <a:r>
              <a:rPr lang="es-MX" sz="1800" i="1" dirty="0"/>
              <a:t>Coordinadores </a:t>
            </a:r>
            <a:r>
              <a:rPr lang="es-MX" sz="1800" dirty="0"/>
              <a:t>Académicos</a:t>
            </a:r>
          </a:p>
        </p:txBody>
      </p:sp>
      <p:sp>
        <p:nvSpPr>
          <p:cNvPr id="23" name="Rectángulo 36">
            <a:extLst>
              <a:ext uri="{FF2B5EF4-FFF2-40B4-BE49-F238E27FC236}">
                <a16:creationId xmlns:a16="http://schemas.microsoft.com/office/drawing/2014/main" id="{EBB22893-3EFE-7433-8B0D-0C936889397C}"/>
              </a:ext>
            </a:extLst>
          </p:cNvPr>
          <p:cNvSpPr/>
          <p:nvPr/>
        </p:nvSpPr>
        <p:spPr>
          <a:xfrm>
            <a:off x="8142612" y="1392866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4" name="Imagen 23" descr="Icono&#10;&#10;Descripción generada automáticamente">
            <a:hlinkClick r:id="rId9" action="ppaction://hlinksldjump"/>
            <a:extLst>
              <a:ext uri="{FF2B5EF4-FFF2-40B4-BE49-F238E27FC236}">
                <a16:creationId xmlns:a16="http://schemas.microsoft.com/office/drawing/2014/main" id="{9D23E1B3-65A1-F555-F2B0-1CD3FD6FA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56" y="1573807"/>
            <a:ext cx="997537" cy="9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68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421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806 0.0055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96296E-6 L 0.12656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3.7037E-7 L 0.13373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1.11111E-6 L 0.1388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3.33333E-6 L 0.15782 0.00347 " pathEditMode="relative" rAng="0" ptsTypes="AA">
                                      <p:cBhvr>
                                        <p:cTn id="16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4.81481E-6 L 0.13893 0.0071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3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3.33333E-6 L 0.14765 0.000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75E-6 3.7037E-7 L 0.14219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4.44444E-6 L 0.15378 0.0004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3" grpId="0" animBg="1"/>
      <p:bldP spid="17" grpId="0" animBg="1"/>
      <p:bldP spid="35" grpId="0"/>
      <p:bldP spid="28" grpId="0"/>
      <p:bldP spid="16" grpId="0"/>
      <p:bldP spid="21" grpId="0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969C84AC-A086-79C0-0A3F-75E3F2B002C6}"/>
              </a:ext>
            </a:extLst>
          </p:cNvPr>
          <p:cNvSpPr/>
          <p:nvPr/>
        </p:nvSpPr>
        <p:spPr>
          <a:xfrm>
            <a:off x="2612123" y="272016"/>
            <a:ext cx="6506477" cy="1260195"/>
          </a:xfrm>
          <a:prstGeom prst="homePlate">
            <a:avLst/>
          </a:pr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47A991B-65E0-9059-BD26-EBF634F815F4}"/>
              </a:ext>
            </a:extLst>
          </p:cNvPr>
          <p:cNvSpPr/>
          <p:nvPr/>
        </p:nvSpPr>
        <p:spPr>
          <a:xfrm>
            <a:off x="561946" y="173089"/>
            <a:ext cx="1549400" cy="1330325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7587AAB-5DAF-A2FD-7DA0-A41722B141D7}"/>
              </a:ext>
            </a:extLst>
          </p:cNvPr>
          <p:cNvSpPr/>
          <p:nvPr/>
        </p:nvSpPr>
        <p:spPr>
          <a:xfrm>
            <a:off x="2113288" y="16774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Google Shape;10241;p99">
            <a:hlinkClick r:id="rId2" action="ppaction://hlinksldjump"/>
            <a:extLst>
              <a:ext uri="{FF2B5EF4-FFF2-40B4-BE49-F238E27FC236}">
                <a16:creationId xmlns:a16="http://schemas.microsoft.com/office/drawing/2014/main" id="{6ABBEB17-7BB5-D52F-1229-D58FDE1323BB}"/>
              </a:ext>
            </a:extLst>
          </p:cNvPr>
          <p:cNvSpPr/>
          <p:nvPr/>
        </p:nvSpPr>
        <p:spPr>
          <a:xfrm>
            <a:off x="737012" y="380678"/>
            <a:ext cx="1238954" cy="1051762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Forma libre: forma 65">
            <a:hlinkClick r:id="rId3" action="ppaction://hlinksldjump"/>
            <a:extLst>
              <a:ext uri="{FF2B5EF4-FFF2-40B4-BE49-F238E27FC236}">
                <a16:creationId xmlns:a16="http://schemas.microsoft.com/office/drawing/2014/main" id="{59DDFCAB-7C43-24E3-93B3-116C65C23661}"/>
              </a:ext>
            </a:extLst>
          </p:cNvPr>
          <p:cNvSpPr/>
          <p:nvPr/>
        </p:nvSpPr>
        <p:spPr>
          <a:xfrm>
            <a:off x="9406881" y="399746"/>
            <a:ext cx="2369895" cy="2178032"/>
          </a:xfrm>
          <a:custGeom>
            <a:avLst/>
            <a:gdLst>
              <a:gd name="connsiteX0" fmla="*/ 1184947 w 2369895"/>
              <a:gd name="connsiteY0" fmla="*/ 0 h 2178032"/>
              <a:gd name="connsiteX1" fmla="*/ 1571266 w 2369895"/>
              <a:gd name="connsiteY1" fmla="*/ 355044 h 2178032"/>
              <a:gd name="connsiteX2" fmla="*/ 1541809 w 2369895"/>
              <a:gd name="connsiteY2" fmla="*/ 367967 h 2178032"/>
              <a:gd name="connsiteX3" fmla="*/ 1417484 w 2369895"/>
              <a:gd name="connsiteY3" fmla="*/ 556973 h 2178032"/>
              <a:gd name="connsiteX4" fmla="*/ 1699468 w 2369895"/>
              <a:gd name="connsiteY4" fmla="*/ 784909 h 2178032"/>
              <a:gd name="connsiteX5" fmla="*/ 1898862 w 2369895"/>
              <a:gd name="connsiteY5" fmla="*/ 718147 h 2178032"/>
              <a:gd name="connsiteX6" fmla="*/ 1931531 w 2369895"/>
              <a:gd name="connsiteY6" fmla="*/ 686141 h 2178032"/>
              <a:gd name="connsiteX7" fmla="*/ 2369895 w 2369895"/>
              <a:gd name="connsiteY7" fmla="*/ 1089016 h 2178032"/>
              <a:gd name="connsiteX8" fmla="*/ 2048514 w 2369895"/>
              <a:gd name="connsiteY8" fmla="*/ 1384379 h 2178032"/>
              <a:gd name="connsiteX9" fmla="*/ 1975386 w 2369895"/>
              <a:gd name="connsiteY9" fmla="*/ 1451373 h 2178032"/>
              <a:gd name="connsiteX10" fmla="*/ 1999018 w 2369895"/>
              <a:gd name="connsiteY10" fmla="*/ 1457167 h 2178032"/>
              <a:gd name="connsiteX11" fmla="*/ 2172087 w 2369895"/>
              <a:gd name="connsiteY11" fmla="*/ 1663415 h 2178032"/>
              <a:gd name="connsiteX12" fmla="*/ 1888718 w 2369895"/>
              <a:gd name="connsiteY12" fmla="*/ 1887253 h 2178032"/>
              <a:gd name="connsiteX13" fmla="*/ 1653744 w 2369895"/>
              <a:gd name="connsiteY13" fmla="*/ 1788565 h 2178032"/>
              <a:gd name="connsiteX14" fmla="*/ 1635809 w 2369895"/>
              <a:gd name="connsiteY14" fmla="*/ 1762463 h 2178032"/>
              <a:gd name="connsiteX15" fmla="*/ 1314080 w 2369895"/>
              <a:gd name="connsiteY15" fmla="*/ 2057203 h 2178032"/>
              <a:gd name="connsiteX16" fmla="*/ 1316009 w 2369895"/>
              <a:gd name="connsiteY16" fmla="*/ 2057580 h 2178032"/>
              <a:gd name="connsiteX17" fmla="*/ 1184947 w 2369895"/>
              <a:gd name="connsiteY17" fmla="*/ 2178032 h 2178032"/>
              <a:gd name="connsiteX18" fmla="*/ 956871 w 2369895"/>
              <a:gd name="connsiteY18" fmla="*/ 1968418 h 2178032"/>
              <a:gd name="connsiteX19" fmla="*/ 958364 w 2369895"/>
              <a:gd name="connsiteY19" fmla="*/ 1968343 h 2178032"/>
              <a:gd name="connsiteX20" fmla="*/ 749295 w 2369895"/>
              <a:gd name="connsiteY20" fmla="*/ 1775999 h 2178032"/>
              <a:gd name="connsiteX21" fmla="*/ 747206 w 2369895"/>
              <a:gd name="connsiteY21" fmla="*/ 1779040 h 2178032"/>
              <a:gd name="connsiteX22" fmla="*/ 512232 w 2369895"/>
              <a:gd name="connsiteY22" fmla="*/ 1877728 h 2178032"/>
              <a:gd name="connsiteX23" fmla="*/ 228863 w 2369895"/>
              <a:gd name="connsiteY23" fmla="*/ 1653890 h 2178032"/>
              <a:gd name="connsiteX24" fmla="*/ 353798 w 2369895"/>
              <a:gd name="connsiteY24" fmla="*/ 1468280 h 2178032"/>
              <a:gd name="connsiteX25" fmla="*/ 395420 w 2369895"/>
              <a:gd name="connsiteY25" fmla="*/ 1450434 h 2178032"/>
              <a:gd name="connsiteX26" fmla="*/ 99475 w 2369895"/>
              <a:gd name="connsiteY26" fmla="*/ 1178165 h 2178032"/>
              <a:gd name="connsiteX27" fmla="*/ 99597 w 2369895"/>
              <a:gd name="connsiteY27" fmla="*/ 1180549 h 2178032"/>
              <a:gd name="connsiteX28" fmla="*/ 0 w 2369895"/>
              <a:gd name="connsiteY28" fmla="*/ 1089015 h 2178032"/>
              <a:gd name="connsiteX29" fmla="*/ 461684 w 2369895"/>
              <a:gd name="connsiteY29" fmla="*/ 664708 h 2178032"/>
              <a:gd name="connsiteX30" fmla="*/ 474916 w 2369895"/>
              <a:gd name="connsiteY30" fmla="*/ 684416 h 2178032"/>
              <a:gd name="connsiteX31" fmla="*/ 708743 w 2369895"/>
              <a:gd name="connsiteY31" fmla="*/ 784908 h 2178032"/>
              <a:gd name="connsiteX32" fmla="*/ 990726 w 2369895"/>
              <a:gd name="connsiteY32" fmla="*/ 556974 h 2178032"/>
              <a:gd name="connsiteX33" fmla="*/ 818504 w 2369895"/>
              <a:gd name="connsiteY33" fmla="*/ 346952 h 2178032"/>
              <a:gd name="connsiteX34" fmla="*/ 809806 w 2369895"/>
              <a:gd name="connsiteY34" fmla="*/ 344772 h 217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78032">
                <a:moveTo>
                  <a:pt x="1184947" y="0"/>
                </a:moveTo>
                <a:lnTo>
                  <a:pt x="1571266" y="355044"/>
                </a:lnTo>
                <a:lnTo>
                  <a:pt x="1541809" y="367967"/>
                </a:lnTo>
                <a:cubicBezTo>
                  <a:pt x="1466799" y="408928"/>
                  <a:pt x="1417485" y="478297"/>
                  <a:pt x="1417484" y="556973"/>
                </a:cubicBezTo>
                <a:cubicBezTo>
                  <a:pt x="1417484" y="682859"/>
                  <a:pt x="1543732" y="784908"/>
                  <a:pt x="1699468" y="784909"/>
                </a:cubicBezTo>
                <a:cubicBezTo>
                  <a:pt x="1777337" y="784908"/>
                  <a:pt x="1847833" y="759395"/>
                  <a:pt x="1898862" y="718147"/>
                </a:cubicBezTo>
                <a:lnTo>
                  <a:pt x="1931531" y="686141"/>
                </a:lnTo>
                <a:lnTo>
                  <a:pt x="2369895" y="1089016"/>
                </a:lnTo>
                <a:lnTo>
                  <a:pt x="2048514" y="1384379"/>
                </a:lnTo>
                <a:lnTo>
                  <a:pt x="1975386" y="1451373"/>
                </a:lnTo>
                <a:lnTo>
                  <a:pt x="1999018" y="1457167"/>
                </a:lnTo>
                <a:cubicBezTo>
                  <a:pt x="2100723" y="1491148"/>
                  <a:pt x="2172087" y="1570699"/>
                  <a:pt x="2172087" y="1663415"/>
                </a:cubicBezTo>
                <a:cubicBezTo>
                  <a:pt x="2172087" y="1787037"/>
                  <a:pt x="2045218" y="1887253"/>
                  <a:pt x="1888718" y="1887253"/>
                </a:cubicBezTo>
                <a:cubicBezTo>
                  <a:pt x="1790905" y="1887253"/>
                  <a:pt x="1704668" y="1848106"/>
                  <a:pt x="1653744" y="1788565"/>
                </a:cubicBezTo>
                <a:lnTo>
                  <a:pt x="1635809" y="1762463"/>
                </a:lnTo>
                <a:lnTo>
                  <a:pt x="1314080" y="2057203"/>
                </a:lnTo>
                <a:lnTo>
                  <a:pt x="1316009" y="2057580"/>
                </a:lnTo>
                <a:lnTo>
                  <a:pt x="1184947" y="2178032"/>
                </a:lnTo>
                <a:lnTo>
                  <a:pt x="956871" y="1968418"/>
                </a:lnTo>
                <a:lnTo>
                  <a:pt x="958364" y="1968343"/>
                </a:lnTo>
                <a:lnTo>
                  <a:pt x="749295" y="1775999"/>
                </a:lnTo>
                <a:lnTo>
                  <a:pt x="747206" y="1779040"/>
                </a:lnTo>
                <a:cubicBezTo>
                  <a:pt x="696282" y="1838581"/>
                  <a:pt x="610045" y="1877728"/>
                  <a:pt x="512232" y="1877728"/>
                </a:cubicBezTo>
                <a:cubicBezTo>
                  <a:pt x="355732" y="1877728"/>
                  <a:pt x="228863" y="1777512"/>
                  <a:pt x="228863" y="1653890"/>
                </a:cubicBezTo>
                <a:cubicBezTo>
                  <a:pt x="228863" y="1576626"/>
                  <a:pt x="278421" y="1508506"/>
                  <a:pt x="353798" y="1468280"/>
                </a:cubicBezTo>
                <a:lnTo>
                  <a:pt x="395420" y="1450434"/>
                </a:lnTo>
                <a:lnTo>
                  <a:pt x="99475" y="1178165"/>
                </a:lnTo>
                <a:lnTo>
                  <a:pt x="99597" y="1180549"/>
                </a:lnTo>
                <a:lnTo>
                  <a:pt x="0" y="1089015"/>
                </a:lnTo>
                <a:lnTo>
                  <a:pt x="461684" y="664708"/>
                </a:lnTo>
                <a:lnTo>
                  <a:pt x="474916" y="684416"/>
                </a:lnTo>
                <a:cubicBezTo>
                  <a:pt x="525591" y="745046"/>
                  <a:pt x="611408" y="784909"/>
                  <a:pt x="708743" y="784908"/>
                </a:cubicBezTo>
                <a:cubicBezTo>
                  <a:pt x="864477" y="784909"/>
                  <a:pt x="990727" y="682859"/>
                  <a:pt x="990726" y="556974"/>
                </a:cubicBezTo>
                <a:cubicBezTo>
                  <a:pt x="990727" y="462562"/>
                  <a:pt x="919712" y="381555"/>
                  <a:pt x="818504" y="346952"/>
                </a:cubicBezTo>
                <a:lnTo>
                  <a:pt x="809806" y="344772"/>
                </a:lnTo>
                <a:close/>
              </a:path>
            </a:pathLst>
          </a:cu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2" name="CuadroTexto 11">
            <a:hlinkClick r:id="rId3" action="ppaction://hlinksldjump"/>
            <a:extLst>
              <a:ext uri="{FF2B5EF4-FFF2-40B4-BE49-F238E27FC236}">
                <a16:creationId xmlns:a16="http://schemas.microsoft.com/office/drawing/2014/main" id="{F9D0A6E2-2513-516C-3C57-DF21B3B76F95}"/>
              </a:ext>
            </a:extLst>
          </p:cNvPr>
          <p:cNvSpPr txBox="1"/>
          <p:nvPr/>
        </p:nvSpPr>
        <p:spPr>
          <a:xfrm>
            <a:off x="9349614" y="1291344"/>
            <a:ext cx="249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Universidad de Origen</a:t>
            </a:r>
          </a:p>
        </p:txBody>
      </p:sp>
      <p:sp>
        <p:nvSpPr>
          <p:cNvPr id="21" name="CuadroTexto 20">
            <a:hlinkClick r:id="rId4"/>
            <a:extLst>
              <a:ext uri="{FF2B5EF4-FFF2-40B4-BE49-F238E27FC236}">
                <a16:creationId xmlns:a16="http://schemas.microsoft.com/office/drawing/2014/main" id="{D599719C-FE1D-8557-DBAC-2E73288AC54B}"/>
              </a:ext>
            </a:extLst>
          </p:cNvPr>
          <p:cNvSpPr txBox="1"/>
          <p:nvPr/>
        </p:nvSpPr>
        <p:spPr>
          <a:xfrm>
            <a:off x="9836376" y="2709861"/>
            <a:ext cx="1502941" cy="400110"/>
          </a:xfrm>
          <a:prstGeom prst="rect">
            <a:avLst/>
          </a:prstGeom>
          <a:ln>
            <a:solidFill>
              <a:srgbClr val="0020A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u="sng" dirty="0" err="1">
                <a:solidFill>
                  <a:schemeClr val="tx1"/>
                </a:solidFill>
              </a:rPr>
              <a:t>Factsheet</a:t>
            </a:r>
            <a:endParaRPr lang="es-MX" u="sng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259D932-6535-7457-589F-3DE9C7F1E78F}"/>
              </a:ext>
            </a:extLst>
          </p:cNvPr>
          <p:cNvSpPr/>
          <p:nvPr/>
        </p:nvSpPr>
        <p:spPr>
          <a:xfrm>
            <a:off x="2841695" y="440448"/>
            <a:ext cx="5308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1. NOMINACIÓN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CD12747-56A9-E891-8F9B-9943C2BCC93C}"/>
              </a:ext>
            </a:extLst>
          </p:cNvPr>
          <p:cNvGrpSpPr/>
          <p:nvPr/>
        </p:nvGrpSpPr>
        <p:grpSpPr>
          <a:xfrm>
            <a:off x="3201778" y="1751802"/>
            <a:ext cx="8477048" cy="5107357"/>
            <a:chOff x="3201778" y="1751802"/>
            <a:chExt cx="8477048" cy="5107357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40495C9-4072-821C-957A-EDB31159A902}"/>
                </a:ext>
              </a:extLst>
            </p:cNvPr>
            <p:cNvSpPr/>
            <p:nvPr/>
          </p:nvSpPr>
          <p:spPr>
            <a:xfrm>
              <a:off x="3201778" y="1751802"/>
              <a:ext cx="311193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Fecha máxima: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73B72850-8986-1F85-56CD-3438FAAC4DB9}"/>
                </a:ext>
              </a:extLst>
            </p:cNvPr>
            <p:cNvSpPr/>
            <p:nvPr/>
          </p:nvSpPr>
          <p:spPr>
            <a:xfrm>
              <a:off x="3624298" y="2131833"/>
              <a:ext cx="5782583" cy="18946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Primer Cuatrimestre: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 de mayo.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Segundo C: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 de octubre.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Estudiantes Facultad Medicina (1 o 2 C, y Anuales):</a:t>
              </a:r>
              <a:r>
                <a:rPr lang="es-MX" sz="200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 de mayo.</a:t>
              </a:r>
              <a:endParaRPr lang="es-E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10061E07-E31D-7A64-01AE-A930F2A7F3A2}"/>
                </a:ext>
              </a:extLst>
            </p:cNvPr>
            <p:cNvSpPr/>
            <p:nvPr/>
          </p:nvSpPr>
          <p:spPr>
            <a:xfrm>
              <a:off x="3360365" y="4078777"/>
              <a:ext cx="415513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Datos necesarios: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64371795-3603-52A3-D454-58A2581F98A5}"/>
                </a:ext>
              </a:extLst>
            </p:cNvPr>
            <p:cNvSpPr txBox="1"/>
            <p:nvPr/>
          </p:nvSpPr>
          <p:spPr>
            <a:xfrm>
              <a:off x="3624298" y="4542116"/>
              <a:ext cx="8054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just"/>
              <a:r>
                <a:rPr lang="es-MX" b="0" dirty="0">
                  <a:solidFill>
                    <a:schemeClr val="tx1"/>
                  </a:solidFill>
                </a:rPr>
                <a:t>La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Universidad de Origen </a:t>
              </a:r>
              <a:r>
                <a:rPr lang="es-MX" b="0" dirty="0">
                  <a:solidFill>
                    <a:schemeClr val="tx1"/>
                  </a:solidFill>
                </a:rPr>
                <a:t>comunica a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>
                  <a:solidFill>
                    <a:schemeClr val="tx1"/>
                  </a:solidFill>
                  <a:highlight>
                    <a:srgbClr val="FFFF00"/>
                  </a:highlight>
                  <a:hlinkClick r:id="rId5"/>
                </a:rPr>
                <a:t>erasmus.incoming@uca.es</a:t>
              </a:r>
              <a:r>
                <a:rPr lang="es-MX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</a:t>
              </a:r>
              <a:r>
                <a:rPr lang="es-MX" dirty="0">
                  <a:solidFill>
                    <a:schemeClr val="tx1"/>
                  </a:solidFill>
                </a:rPr>
                <a:t>la </a:t>
              </a:r>
              <a:r>
                <a:rPr lang="es-MX" dirty="0">
                  <a:solidFill>
                    <a:schemeClr val="bg2">
                      <a:lumMod val="25000"/>
                    </a:schemeClr>
                  </a:solidFill>
                </a:rPr>
                <a:t>nominación</a:t>
              </a:r>
              <a:r>
                <a:rPr lang="es-MX" dirty="0">
                  <a:solidFill>
                    <a:schemeClr val="tx1"/>
                  </a:solidFill>
                </a:rPr>
                <a:t> de estudiantes seleccionados.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BA9BF92E-EBEC-109A-2163-A8BC9450CAD8}"/>
                </a:ext>
              </a:extLst>
            </p:cNvPr>
            <p:cNvSpPr txBox="1"/>
            <p:nvPr/>
          </p:nvSpPr>
          <p:spPr>
            <a:xfrm>
              <a:off x="3647744" y="5227943"/>
              <a:ext cx="659956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>
                  <a:solidFill>
                    <a:schemeClr val="tx1"/>
                  </a:solidFill>
                </a:rPr>
                <a:t>Nombre y Apellido.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>
                  <a:solidFill>
                    <a:schemeClr val="tx1"/>
                  </a:solidFill>
                </a:rPr>
                <a:t>Email.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>
                  <a:solidFill>
                    <a:schemeClr val="tx1"/>
                  </a:solidFill>
                </a:rPr>
                <a:t>Área de estudios.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>
                  <a:solidFill>
                    <a:schemeClr val="tx1"/>
                  </a:solidFill>
                </a:rPr>
                <a:t>Temporalidad </a:t>
              </a:r>
              <a:r>
                <a:rPr lang="es-MX" b="0" dirty="0">
                  <a:solidFill>
                    <a:schemeClr val="tx1"/>
                  </a:solidFill>
                </a:rPr>
                <a:t>(1 o 2 C y Anuales).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dirty="0">
                  <a:solidFill>
                    <a:schemeClr val="tx1"/>
                  </a:solidFill>
                </a:rPr>
                <a:t>Nivel de estudios (Grado, Master o Doctorado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2F6A3E1-17E2-FE9B-73E3-76E5F3E16A10}"/>
              </a:ext>
            </a:extLst>
          </p:cNvPr>
          <p:cNvGrpSpPr/>
          <p:nvPr/>
        </p:nvGrpSpPr>
        <p:grpSpPr>
          <a:xfrm>
            <a:off x="586396" y="1705414"/>
            <a:ext cx="2098391" cy="1098322"/>
            <a:chOff x="557184" y="1892790"/>
            <a:chExt cx="2587327" cy="1369459"/>
          </a:xfrm>
        </p:grpSpPr>
        <p:sp>
          <p:nvSpPr>
            <p:cNvPr id="9" name="Forma libre: forma 8">
              <a:hlinkClick r:id="rId6" action="ppaction://hlinksldjump"/>
              <a:extLst>
                <a:ext uri="{FF2B5EF4-FFF2-40B4-BE49-F238E27FC236}">
                  <a16:creationId xmlns:a16="http://schemas.microsoft.com/office/drawing/2014/main" id="{20A08A5C-8782-E5E7-168C-2E08812E7A2E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" name="Flecha: pentágono 2">
              <a:extLst>
                <a:ext uri="{FF2B5EF4-FFF2-40B4-BE49-F238E27FC236}">
                  <a16:creationId xmlns:a16="http://schemas.microsoft.com/office/drawing/2014/main" id="{017A6C80-A4A4-3DB2-D3C0-380AF6EF5D1B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" name="Rectángulo 36">
              <a:extLst>
                <a:ext uri="{FF2B5EF4-FFF2-40B4-BE49-F238E27FC236}">
                  <a16:creationId xmlns:a16="http://schemas.microsoft.com/office/drawing/2014/main" id="{0BDCA4A0-EE17-870F-C388-B7F4DBBDE6B1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3" name="Imagen 12" descr="Logotipo, Icono&#10;&#10;Descripción generada automáticamente">
              <a:hlinkClick r:id="rId6" action="ppaction://hlinksldjump"/>
              <a:extLst>
                <a:ext uri="{FF2B5EF4-FFF2-40B4-BE49-F238E27FC236}">
                  <a16:creationId xmlns:a16="http://schemas.microsoft.com/office/drawing/2014/main" id="{7032FEF7-EB3B-F2B3-D6ED-3B20DBE2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990FA8B-72F0-A2BF-4BA3-47EA7DFBD56A}"/>
              </a:ext>
            </a:extLst>
          </p:cNvPr>
          <p:cNvGrpSpPr/>
          <p:nvPr/>
        </p:nvGrpSpPr>
        <p:grpSpPr>
          <a:xfrm>
            <a:off x="587991" y="4324071"/>
            <a:ext cx="2053934" cy="1078943"/>
            <a:chOff x="557184" y="3562046"/>
            <a:chExt cx="2568278" cy="1371680"/>
          </a:xfrm>
        </p:grpSpPr>
        <p:sp>
          <p:nvSpPr>
            <p:cNvPr id="10" name="Forma libre: forma 9">
              <a:hlinkClick r:id="rId8" action="ppaction://hlinksldjump"/>
              <a:extLst>
                <a:ext uri="{FF2B5EF4-FFF2-40B4-BE49-F238E27FC236}">
                  <a16:creationId xmlns:a16="http://schemas.microsoft.com/office/drawing/2014/main" id="{E48FDE5B-08F2-D786-170A-374E586B7C30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" name="Flecha: pentágono 4">
              <a:extLst>
                <a:ext uri="{FF2B5EF4-FFF2-40B4-BE49-F238E27FC236}">
                  <a16:creationId xmlns:a16="http://schemas.microsoft.com/office/drawing/2014/main" id="{3E464B1E-6F19-0E06-1B91-A593D8BCB9F7}"/>
                </a:ext>
              </a:extLst>
            </p:cNvPr>
            <p:cNvSpPr/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" name="Rectángulo 36">
              <a:extLst>
                <a:ext uri="{FF2B5EF4-FFF2-40B4-BE49-F238E27FC236}">
                  <a16:creationId xmlns:a16="http://schemas.microsoft.com/office/drawing/2014/main" id="{EBB22893-3EFE-7433-8B0D-0C936889397C}"/>
                </a:ext>
              </a:extLst>
            </p:cNvPr>
            <p:cNvSpPr/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4" name="Imagen 13" descr="Icono&#10;&#10;Descripción generada automáticamente">
              <a:hlinkClick r:id="rId8" action="ppaction://hlinksldjump"/>
              <a:extLst>
                <a:ext uri="{FF2B5EF4-FFF2-40B4-BE49-F238E27FC236}">
                  <a16:creationId xmlns:a16="http://schemas.microsoft.com/office/drawing/2014/main" id="{3BB8674C-2C5E-381A-9EFC-4D957CC1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pic>
        <p:nvPicPr>
          <p:cNvPr id="20" name="Gráfico 19" descr="Flecha: vuelta en U vertical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3E63117A-CD52-A2E8-A9C8-2B695052B4E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988597" y="1751802"/>
            <a:ext cx="914400" cy="914400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D877AFB4-A4A1-BADD-1B77-E5BED33ED131}"/>
              </a:ext>
            </a:extLst>
          </p:cNvPr>
          <p:cNvGrpSpPr/>
          <p:nvPr/>
        </p:nvGrpSpPr>
        <p:grpSpPr>
          <a:xfrm>
            <a:off x="610846" y="5605839"/>
            <a:ext cx="2049491" cy="1079072"/>
            <a:chOff x="581789" y="5310004"/>
            <a:chExt cx="2562722" cy="1371845"/>
          </a:xfrm>
        </p:grpSpPr>
        <p:sp>
          <p:nvSpPr>
            <p:cNvPr id="11" name="Forma libre: forma 10">
              <a:hlinkClick r:id="rId12" action="ppaction://hlinksldjump"/>
              <a:extLst>
                <a:ext uri="{FF2B5EF4-FFF2-40B4-BE49-F238E27FC236}">
                  <a16:creationId xmlns:a16="http://schemas.microsoft.com/office/drawing/2014/main" id="{F0A898CF-DFCE-F2A5-79F7-A200897A1F2B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7" name="Flecha: pentágono 6">
              <a:extLst>
                <a:ext uri="{FF2B5EF4-FFF2-40B4-BE49-F238E27FC236}">
                  <a16:creationId xmlns:a16="http://schemas.microsoft.com/office/drawing/2014/main" id="{CDC64209-4FE5-00D8-109C-E6F919C8060D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" name="Rectángulo 36">
              <a:extLst>
                <a:ext uri="{FF2B5EF4-FFF2-40B4-BE49-F238E27FC236}">
                  <a16:creationId xmlns:a16="http://schemas.microsoft.com/office/drawing/2014/main" id="{D4BABB73-61C3-26AB-56E3-55BB0D31AF6C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7" name="Imagen 16" descr="Logotipo, 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BE8DB0A8-913D-BF5D-B3DC-0E521ED5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C545A7C-CD34-299F-668F-D519F4E3CA04}"/>
              </a:ext>
            </a:extLst>
          </p:cNvPr>
          <p:cNvGrpSpPr/>
          <p:nvPr/>
        </p:nvGrpSpPr>
        <p:grpSpPr>
          <a:xfrm>
            <a:off x="584334" y="3038199"/>
            <a:ext cx="2069169" cy="1077196"/>
            <a:chOff x="584334" y="3038199"/>
            <a:chExt cx="2069169" cy="1077196"/>
          </a:xfrm>
        </p:grpSpPr>
        <p:sp>
          <p:nvSpPr>
            <p:cNvPr id="25" name="Forma libre: forma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72A7E01-0489-2A8B-2ED1-0E65193181EB}"/>
                </a:ext>
              </a:extLst>
            </p:cNvPr>
            <p:cNvSpPr/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5EA67B92-B2E9-C584-4135-3137E3B0B2D5}"/>
                </a:ext>
              </a:extLst>
            </p:cNvPr>
            <p:cNvSpPr/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Rectángulo 36">
              <a:extLst>
                <a:ext uri="{FF2B5EF4-FFF2-40B4-BE49-F238E27FC236}">
                  <a16:creationId xmlns:a16="http://schemas.microsoft.com/office/drawing/2014/main" id="{FAE24470-B409-90FC-F0F7-053A847AC507}"/>
                </a:ext>
              </a:extLst>
            </p:cNvPr>
            <p:cNvSpPr/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1" name="Imagen 30" descr="Logotipo, Icono&#10;&#10;Descripción generada automáticamente">
              <a:hlinkClick r:id="rId13" action="ppaction://hlinksldjump"/>
              <a:extLst>
                <a:ext uri="{FF2B5EF4-FFF2-40B4-BE49-F238E27FC236}">
                  <a16:creationId xmlns:a16="http://schemas.microsoft.com/office/drawing/2014/main" id="{FD5E3B55-52E4-CFEB-2488-B326E50B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302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hlinkClick r:id="rId2" action="ppaction://hlinksldjump"/>
            <a:extLst>
              <a:ext uri="{FF2B5EF4-FFF2-40B4-BE49-F238E27FC236}">
                <a16:creationId xmlns:a16="http://schemas.microsoft.com/office/drawing/2014/main" id="{14171642-2256-D616-B5BD-16978936D471}"/>
              </a:ext>
            </a:extLst>
          </p:cNvPr>
          <p:cNvSpPr/>
          <p:nvPr/>
        </p:nvSpPr>
        <p:spPr>
          <a:xfrm>
            <a:off x="558961" y="1507423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8" name="Imagen 37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653DF009-5325-6D43-83DE-56700F54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0" y="1692298"/>
            <a:ext cx="983682" cy="997537"/>
          </a:xfrm>
          <a:prstGeom prst="rect">
            <a:avLst/>
          </a:prstGeom>
        </p:spPr>
      </p:pic>
      <p:sp>
        <p:nvSpPr>
          <p:cNvPr id="17" name="Rectángulo 36">
            <a:extLst>
              <a:ext uri="{FF2B5EF4-FFF2-40B4-BE49-F238E27FC236}">
                <a16:creationId xmlns:a16="http://schemas.microsoft.com/office/drawing/2014/main" id="{2C99BB68-CAE0-F3B3-D139-A5C4BA3258BB}"/>
              </a:ext>
            </a:extLst>
          </p:cNvPr>
          <p:cNvSpPr/>
          <p:nvPr/>
        </p:nvSpPr>
        <p:spPr>
          <a:xfrm>
            <a:off x="2108361" y="152284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2609247" y="1609416"/>
            <a:ext cx="6513181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2108361" y="150742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28B7557A-4ECD-D3AE-246C-A401EAA84B94}"/>
              </a:ext>
            </a:extLst>
          </p:cNvPr>
          <p:cNvSpPr/>
          <p:nvPr/>
        </p:nvSpPr>
        <p:spPr>
          <a:xfrm rot="18719488">
            <a:off x="9707351" y="2459014"/>
            <a:ext cx="96" cy="74636"/>
          </a:xfrm>
          <a:custGeom>
            <a:avLst/>
            <a:gdLst>
              <a:gd name="connsiteX0" fmla="*/ 96 w 96"/>
              <a:gd name="connsiteY0" fmla="*/ 0 h 74636"/>
              <a:gd name="connsiteX1" fmla="*/ 0 w 96"/>
              <a:gd name="connsiteY1" fmla="*/ 74636 h 74636"/>
              <a:gd name="connsiteX2" fmla="*/ 0 w 96"/>
              <a:gd name="connsiteY2" fmla="*/ 19 h 74636"/>
              <a:gd name="connsiteX3" fmla="*/ 96 w 96"/>
              <a:gd name="connsiteY3" fmla="*/ 0 h 7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" h="74636">
                <a:moveTo>
                  <a:pt x="96" y="0"/>
                </a:moveTo>
                <a:lnTo>
                  <a:pt x="0" y="74636"/>
                </a:lnTo>
                <a:lnTo>
                  <a:pt x="0" y="19"/>
                </a:lnTo>
                <a:lnTo>
                  <a:pt x="9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3084277" y="1801294"/>
            <a:ext cx="5210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es-MX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</a:t>
            </a:r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)</a:t>
            </a:r>
            <a:r>
              <a:rPr lang="es-MX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REGISTRO 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46A9599-9C72-572A-9AC8-BC8BD6D79F37}"/>
              </a:ext>
            </a:extLst>
          </p:cNvPr>
          <p:cNvGrpSpPr/>
          <p:nvPr/>
        </p:nvGrpSpPr>
        <p:grpSpPr>
          <a:xfrm>
            <a:off x="3084277" y="3213394"/>
            <a:ext cx="8994271" cy="3118676"/>
            <a:chOff x="3093650" y="3444226"/>
            <a:chExt cx="8994271" cy="3118676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1D80C1F-A248-A610-310C-2AC246412446}"/>
                </a:ext>
              </a:extLst>
            </p:cNvPr>
            <p:cNvSpPr/>
            <p:nvPr/>
          </p:nvSpPr>
          <p:spPr>
            <a:xfrm>
              <a:off x="3093650" y="3444226"/>
              <a:ext cx="8994271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Revisa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tu bandeja de entrada.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Recibiste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un 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email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con la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información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(</a:t>
              </a:r>
              <a:r>
                <a:rPr lang="es-MX" sz="2000" b="1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AQUI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)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1C1BD3F6-8709-0435-85C0-058158FCDDF4}"/>
                </a:ext>
              </a:extLst>
            </p:cNvPr>
            <p:cNvSpPr/>
            <p:nvPr/>
          </p:nvSpPr>
          <p:spPr>
            <a:xfrm>
              <a:off x="3307723" y="4007831"/>
              <a:ext cx="591465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PRE-REGISTRO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CCBB4A69-F875-F917-A8EE-1818F5B0BBE0}"/>
                </a:ext>
              </a:extLst>
            </p:cNvPr>
            <p:cNvSpPr/>
            <p:nvPr/>
          </p:nvSpPr>
          <p:spPr>
            <a:xfrm>
              <a:off x="3402342" y="5326632"/>
              <a:ext cx="322896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REGISTRO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2ADE4AD8-1C53-9C09-6AE7-70E5C4EC6727}"/>
                </a:ext>
              </a:extLst>
            </p:cNvPr>
            <p:cNvSpPr/>
            <p:nvPr/>
          </p:nvSpPr>
          <p:spPr>
            <a:xfrm>
              <a:off x="3402343" y="5855016"/>
              <a:ext cx="835454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03275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Segunda etapa: 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sigue la segunda parte de las instrucciones para completar tu registro. </a:t>
              </a:r>
              <a:endPara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4E548FA8-6B4B-10EE-2F50-5AA215715FD7}"/>
                </a:ext>
              </a:extLst>
            </p:cNvPr>
            <p:cNvSpPr/>
            <p:nvPr/>
          </p:nvSpPr>
          <p:spPr>
            <a:xfrm>
              <a:off x="3402342" y="4477871"/>
              <a:ext cx="835455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00100" lvl="1" indent="-342900" algn="just">
                <a:buFont typeface="Arial" panose="020B0604020202020204" pitchFamily="34" charset="0"/>
                <a:buChar char="•"/>
              </a:pP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Por favor, sigue la </a:t>
              </a:r>
              <a:r>
                <a:rPr lang="es-ES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primera etapa</a:t>
              </a:r>
              <a:r>
                <a:rPr lang="es-ES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del documento adjunto. Una vez hecho, espera un segundo e-mail para hacer tu…</a:t>
              </a: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2E71AC8F-E11E-2F9A-4C3D-CD946A5D83C5}"/>
              </a:ext>
            </a:extLst>
          </p:cNvPr>
          <p:cNvGrpSpPr/>
          <p:nvPr/>
        </p:nvGrpSpPr>
        <p:grpSpPr>
          <a:xfrm>
            <a:off x="3084277" y="803968"/>
            <a:ext cx="4250710" cy="461665"/>
            <a:chOff x="3084277" y="803968"/>
            <a:chExt cx="4250710" cy="46166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985AB78-0575-7901-5DFC-2A50DAC841B5}"/>
                </a:ext>
              </a:extLst>
            </p:cNvPr>
            <p:cNvSpPr/>
            <p:nvPr/>
          </p:nvSpPr>
          <p:spPr>
            <a:xfrm>
              <a:off x="5740053" y="837243"/>
              <a:ext cx="159493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 de mayo.</a:t>
              </a:r>
              <a:endPara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1675E17-77B6-D3BB-E499-47B0EACB9EC1}"/>
                </a:ext>
              </a:extLst>
            </p:cNvPr>
            <p:cNvSpPr/>
            <p:nvPr/>
          </p:nvSpPr>
          <p:spPr>
            <a:xfrm>
              <a:off x="3084277" y="803968"/>
              <a:ext cx="256113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Fecha máxima: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1DA170D4-026C-16AE-9731-9DDED4717860}"/>
              </a:ext>
            </a:extLst>
          </p:cNvPr>
          <p:cNvGrpSpPr/>
          <p:nvPr/>
        </p:nvGrpSpPr>
        <p:grpSpPr>
          <a:xfrm>
            <a:off x="557184" y="266936"/>
            <a:ext cx="2069169" cy="1090309"/>
            <a:chOff x="561946" y="168293"/>
            <a:chExt cx="2568170" cy="1367293"/>
          </a:xfrm>
        </p:grpSpPr>
        <p:sp>
          <p:nvSpPr>
            <p:cNvPr id="66" name="Forma libre: forma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C66E2A4C-3017-7C57-5C49-AA0D17EE4831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67" name="Flecha: pentágono 66">
              <a:extLst>
                <a:ext uri="{FF2B5EF4-FFF2-40B4-BE49-F238E27FC236}">
                  <a16:creationId xmlns:a16="http://schemas.microsoft.com/office/drawing/2014/main" id="{E317C795-86A0-AEC7-00D2-F6A5B8006910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8" name="Rectángulo 36">
              <a:extLst>
                <a:ext uri="{FF2B5EF4-FFF2-40B4-BE49-F238E27FC236}">
                  <a16:creationId xmlns:a16="http://schemas.microsoft.com/office/drawing/2014/main" id="{C2BAEDAC-EA8C-D33F-A2B2-C266AC8825C1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0" name="Google Shape;10241;p99">
              <a:hlinkClick r:id="rId5" action="ppaction://hlinksldjump"/>
              <a:extLst>
                <a:ext uri="{FF2B5EF4-FFF2-40B4-BE49-F238E27FC236}">
                  <a16:creationId xmlns:a16="http://schemas.microsoft.com/office/drawing/2014/main" id="{9A05BC49-F676-CF9E-DE0D-FD708BEF1C1B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66BFFFC6-43CD-892B-6293-E20D06C7E394}"/>
              </a:ext>
            </a:extLst>
          </p:cNvPr>
          <p:cNvGrpSpPr/>
          <p:nvPr/>
        </p:nvGrpSpPr>
        <p:grpSpPr>
          <a:xfrm>
            <a:off x="587991" y="4324071"/>
            <a:ext cx="2053934" cy="1078943"/>
            <a:chOff x="557184" y="3562046"/>
            <a:chExt cx="2568278" cy="1371680"/>
          </a:xfrm>
        </p:grpSpPr>
        <p:sp>
          <p:nvSpPr>
            <p:cNvPr id="75" name="Forma libre: forma 74">
              <a:hlinkClick r:id="rId6" action="ppaction://hlinksldjump"/>
              <a:extLst>
                <a:ext uri="{FF2B5EF4-FFF2-40B4-BE49-F238E27FC236}">
                  <a16:creationId xmlns:a16="http://schemas.microsoft.com/office/drawing/2014/main" id="{0E523A5D-AE39-A188-8C6E-8438E7DAEBF2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76" name="Flecha: pentágono 75">
              <a:extLst>
                <a:ext uri="{FF2B5EF4-FFF2-40B4-BE49-F238E27FC236}">
                  <a16:creationId xmlns:a16="http://schemas.microsoft.com/office/drawing/2014/main" id="{94953D68-5E75-09FA-134F-E6F3925EFC4D}"/>
                </a:ext>
              </a:extLst>
            </p:cNvPr>
            <p:cNvSpPr/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7" name="Rectángulo 36">
              <a:extLst>
                <a:ext uri="{FF2B5EF4-FFF2-40B4-BE49-F238E27FC236}">
                  <a16:creationId xmlns:a16="http://schemas.microsoft.com/office/drawing/2014/main" id="{ADAA97A3-BAF8-4CD9-14C8-38AA64255633}"/>
                </a:ext>
              </a:extLst>
            </p:cNvPr>
            <p:cNvSpPr/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78" name="Imagen 77" descr="Icono&#10;&#10;Descripción generada automáticamente">
              <a:hlinkClick r:id="rId6" action="ppaction://hlinksldjump"/>
              <a:extLst>
                <a:ext uri="{FF2B5EF4-FFF2-40B4-BE49-F238E27FC236}">
                  <a16:creationId xmlns:a16="http://schemas.microsoft.com/office/drawing/2014/main" id="{6AF46628-97EC-513D-1866-A90B26755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3CBB2AC6-FD4D-8439-EC02-0E4125A015C3}"/>
              </a:ext>
            </a:extLst>
          </p:cNvPr>
          <p:cNvGrpSpPr/>
          <p:nvPr/>
        </p:nvGrpSpPr>
        <p:grpSpPr>
          <a:xfrm>
            <a:off x="610846" y="5605839"/>
            <a:ext cx="2049491" cy="1079072"/>
            <a:chOff x="581789" y="5310004"/>
            <a:chExt cx="2562722" cy="1371845"/>
          </a:xfrm>
        </p:grpSpPr>
        <p:sp>
          <p:nvSpPr>
            <p:cNvPr id="80" name="Forma libre: forma 79">
              <a:hlinkClick r:id="rId8" action="ppaction://hlinksldjump"/>
              <a:extLst>
                <a:ext uri="{FF2B5EF4-FFF2-40B4-BE49-F238E27FC236}">
                  <a16:creationId xmlns:a16="http://schemas.microsoft.com/office/drawing/2014/main" id="{B2DB48AC-8083-FB48-F891-FE9550472358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81" name="Flecha: pentágono 80">
              <a:extLst>
                <a:ext uri="{FF2B5EF4-FFF2-40B4-BE49-F238E27FC236}">
                  <a16:creationId xmlns:a16="http://schemas.microsoft.com/office/drawing/2014/main" id="{8F7E61E7-FDE1-274B-75B9-3D73826C9901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2" name="Rectángulo 36">
              <a:extLst>
                <a:ext uri="{FF2B5EF4-FFF2-40B4-BE49-F238E27FC236}">
                  <a16:creationId xmlns:a16="http://schemas.microsoft.com/office/drawing/2014/main" id="{4945C42B-DB3F-D308-262C-DD586B174732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3" name="Imagen 82" descr="Logotipo, Icono&#10;&#10;Descripción generada automáticamente">
              <a:hlinkClick r:id="rId8" action="ppaction://hlinksldjump"/>
              <a:extLst>
                <a:ext uri="{FF2B5EF4-FFF2-40B4-BE49-F238E27FC236}">
                  <a16:creationId xmlns:a16="http://schemas.microsoft.com/office/drawing/2014/main" id="{88F8D5D6-AA16-16C2-80D0-4F9028F99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AD9A1D29-F19E-6D1C-1573-B5414F861979}"/>
              </a:ext>
            </a:extLst>
          </p:cNvPr>
          <p:cNvGrpSpPr>
            <a:grpSpLocks/>
          </p:cNvGrpSpPr>
          <p:nvPr/>
        </p:nvGrpSpPr>
        <p:grpSpPr>
          <a:xfrm>
            <a:off x="584334" y="3038199"/>
            <a:ext cx="2069169" cy="1077196"/>
            <a:chOff x="584334" y="3038199"/>
            <a:chExt cx="2069169" cy="1077196"/>
          </a:xfrm>
        </p:grpSpPr>
        <p:sp>
          <p:nvSpPr>
            <p:cNvPr id="85" name="Forma libre: forma 8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5ABAD4C-4F97-C0E8-4A8E-2FA354C0439B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86" name="Flecha: pentágono 85">
              <a:extLst>
                <a:ext uri="{FF2B5EF4-FFF2-40B4-BE49-F238E27FC236}">
                  <a16:creationId xmlns:a16="http://schemas.microsoft.com/office/drawing/2014/main" id="{F89F8B69-89F6-9CD9-81BD-6AB75E8E924C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7" name="Rectángulo 36">
              <a:extLst>
                <a:ext uri="{FF2B5EF4-FFF2-40B4-BE49-F238E27FC236}">
                  <a16:creationId xmlns:a16="http://schemas.microsoft.com/office/drawing/2014/main" id="{2D20BA33-A090-F6C5-1680-37326EDFBD86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8" name="Imagen 87" descr="Logotipo, Icono&#10;&#10;Descripción generada automáticamente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9D2B50-45E4-A7DB-3383-DCE3E9C3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sp>
        <p:nvSpPr>
          <p:cNvPr id="89" name="Forma libre: forma 88">
            <a:hlinkClick r:id="rId11" action="ppaction://hlinksldjump"/>
            <a:extLst>
              <a:ext uri="{FF2B5EF4-FFF2-40B4-BE49-F238E27FC236}">
                <a16:creationId xmlns:a16="http://schemas.microsoft.com/office/drawing/2014/main" id="{79FAD471-C795-3236-13D8-9071630E73D3}"/>
              </a:ext>
            </a:extLst>
          </p:cNvPr>
          <p:cNvSpPr/>
          <p:nvPr/>
        </p:nvSpPr>
        <p:spPr>
          <a:xfrm>
            <a:off x="9646415" y="148970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0" name="Gráfico 89" descr="Flecha: vuelta en U vertical con relleno sólido">
            <a:hlinkClick r:id="rId11" action="ppaction://hlinksldjump"/>
            <a:extLst>
              <a:ext uri="{FF2B5EF4-FFF2-40B4-BE49-F238E27FC236}">
                <a16:creationId xmlns:a16="http://schemas.microsoft.com/office/drawing/2014/main" id="{95A6E7FE-197D-FFEE-4850-018219F1F0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11228132" y="1493160"/>
            <a:ext cx="914400" cy="914400"/>
          </a:xfrm>
          <a:prstGeom prst="rect">
            <a:avLst/>
          </a:prstGeom>
        </p:spPr>
      </p:pic>
      <p:sp>
        <p:nvSpPr>
          <p:cNvPr id="91" name="CuadroTexto 90">
            <a:hlinkClick r:id="rId11" action="ppaction://hlinksldjump"/>
            <a:extLst>
              <a:ext uri="{FF2B5EF4-FFF2-40B4-BE49-F238E27FC236}">
                <a16:creationId xmlns:a16="http://schemas.microsoft.com/office/drawing/2014/main" id="{BC683DBE-8D2B-F3F0-0E22-F872C1065586}"/>
              </a:ext>
            </a:extLst>
          </p:cNvPr>
          <p:cNvSpPr txBox="1"/>
          <p:nvPr/>
        </p:nvSpPr>
        <p:spPr>
          <a:xfrm>
            <a:off x="9614859" y="990761"/>
            <a:ext cx="24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Universidad de Cádiz</a:t>
            </a:r>
          </a:p>
        </p:txBody>
      </p:sp>
    </p:spTree>
    <p:extLst>
      <p:ext uri="{BB962C8B-B14F-4D97-AF65-F5344CB8AC3E}">
        <p14:creationId xmlns:p14="http://schemas.microsoft.com/office/powerpoint/2010/main" val="2254184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hlinkClick r:id="rId2" action="ppaction://hlinksldjump"/>
            <a:extLst>
              <a:ext uri="{FF2B5EF4-FFF2-40B4-BE49-F238E27FC236}">
                <a16:creationId xmlns:a16="http://schemas.microsoft.com/office/drawing/2014/main" id="{14171642-2256-D616-B5BD-16978936D471}"/>
              </a:ext>
            </a:extLst>
          </p:cNvPr>
          <p:cNvSpPr/>
          <p:nvPr/>
        </p:nvSpPr>
        <p:spPr>
          <a:xfrm>
            <a:off x="528822" y="2809001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8" name="Imagen 37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653DF009-5325-6D43-83DE-56700F54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6" y="2998145"/>
            <a:ext cx="983682" cy="997537"/>
          </a:xfrm>
          <a:prstGeom prst="rect">
            <a:avLst/>
          </a:prstGeom>
        </p:spPr>
      </p:pic>
      <p:sp>
        <p:nvSpPr>
          <p:cNvPr id="17" name="Rectángulo 36">
            <a:extLst>
              <a:ext uri="{FF2B5EF4-FFF2-40B4-BE49-F238E27FC236}">
                <a16:creationId xmlns:a16="http://schemas.microsoft.com/office/drawing/2014/main" id="{2C99BB68-CAE0-F3B3-D139-A5C4BA3258BB}"/>
              </a:ext>
            </a:extLst>
          </p:cNvPr>
          <p:cNvSpPr/>
          <p:nvPr/>
        </p:nvSpPr>
        <p:spPr>
          <a:xfrm>
            <a:off x="2078222" y="2824419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2579108" y="2920894"/>
            <a:ext cx="772971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2078222" y="2808999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2467540" y="3107645"/>
            <a:ext cx="7712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CARTA DE ACEPTACIÓN</a:t>
            </a:r>
            <a:endParaRPr lang="es-E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Forma libre: forma 14">
            <a:hlinkClick r:id="rId4" action="ppaction://hlinksldjump"/>
            <a:extLst>
              <a:ext uri="{FF2B5EF4-FFF2-40B4-BE49-F238E27FC236}">
                <a16:creationId xmlns:a16="http://schemas.microsoft.com/office/drawing/2014/main" id="{EDFE50AE-73EE-54CC-EBCB-6F733D149939}"/>
              </a:ext>
            </a:extLst>
          </p:cNvPr>
          <p:cNvSpPr/>
          <p:nvPr/>
        </p:nvSpPr>
        <p:spPr>
          <a:xfrm>
            <a:off x="9646415" y="148970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Gráfico 20" descr="Flecha: vuelta en U vertical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D9887F17-E383-8BE8-CACB-DCA36DFC1E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1228132" y="1493160"/>
            <a:ext cx="914400" cy="914400"/>
          </a:xfrm>
          <a:prstGeom prst="rect">
            <a:avLst/>
          </a:prstGeom>
        </p:spPr>
      </p:pic>
      <p:sp>
        <p:nvSpPr>
          <p:cNvPr id="22" name="CuadroTexto 21">
            <a:hlinkClick r:id="rId4" action="ppaction://hlinksldjump"/>
            <a:extLst>
              <a:ext uri="{FF2B5EF4-FFF2-40B4-BE49-F238E27FC236}">
                <a16:creationId xmlns:a16="http://schemas.microsoft.com/office/drawing/2014/main" id="{9587B3EB-CFE2-26C7-F85F-5550E3C17C43}"/>
              </a:ext>
            </a:extLst>
          </p:cNvPr>
          <p:cNvSpPr txBox="1"/>
          <p:nvPr/>
        </p:nvSpPr>
        <p:spPr>
          <a:xfrm>
            <a:off x="9614859" y="990761"/>
            <a:ext cx="24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Universidad de Cádiz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D63048FE-D7BC-C008-ACB1-CAF3D10D629F}"/>
              </a:ext>
            </a:extLst>
          </p:cNvPr>
          <p:cNvGrpSpPr/>
          <p:nvPr/>
        </p:nvGrpSpPr>
        <p:grpSpPr>
          <a:xfrm>
            <a:off x="2648637" y="4823091"/>
            <a:ext cx="8445341" cy="1527936"/>
            <a:chOff x="3149272" y="5073429"/>
            <a:chExt cx="8445341" cy="1527936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929CF9D-98AD-F710-18C0-67572D5B2E08}"/>
                </a:ext>
              </a:extLst>
            </p:cNvPr>
            <p:cNvSpPr/>
            <p:nvPr/>
          </p:nvSpPr>
          <p:spPr>
            <a:xfrm>
              <a:off x="3287894" y="5073429"/>
              <a:ext cx="430663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¿Dónde podré descargarla?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14D1FAA-F613-BFFD-0241-DC6B725C6286}"/>
                </a:ext>
              </a:extLst>
            </p:cNvPr>
            <p:cNvSpPr/>
            <p:nvPr/>
          </p:nvSpPr>
          <p:spPr>
            <a:xfrm>
              <a:off x="3149272" y="5585702"/>
              <a:ext cx="844534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128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UMOVE: 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“Mi Plaza”&gt;”Documentación”&gt;”Documentos para descargar”.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Una vez recibas la carta de aceptación, podrás comenzar a crear tu contrato de estudios.</a:t>
              </a:r>
              <a:endParaRPr lang="es-ES" sz="2000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FCF63CDA-B51B-9783-AB80-ED352A888A7C}"/>
              </a:ext>
            </a:extLst>
          </p:cNvPr>
          <p:cNvGrpSpPr/>
          <p:nvPr/>
        </p:nvGrpSpPr>
        <p:grpSpPr>
          <a:xfrm>
            <a:off x="2871779" y="157234"/>
            <a:ext cx="6711525" cy="2669033"/>
            <a:chOff x="2880353" y="191515"/>
            <a:chExt cx="6711525" cy="266903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68C9CD0-1F26-B8D6-E79D-F27069521739}"/>
                </a:ext>
              </a:extLst>
            </p:cNvPr>
            <p:cNvSpPr/>
            <p:nvPr/>
          </p:nvSpPr>
          <p:spPr>
            <a:xfrm>
              <a:off x="2889766" y="1721775"/>
              <a:ext cx="6702112" cy="11387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Podrás descargarla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cuando la 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documentación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aportada en </a:t>
              </a:r>
              <a:r>
                <a:rPr lang="es-MX" sz="2000" b="1" u="sng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REGISTRO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dentro de la </a:t>
              </a:r>
              <a:r>
                <a:rPr lang="es-MX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plataforma </a:t>
              </a:r>
              <a:r>
                <a:rPr lang="es-MX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Umove</a:t>
              </a:r>
              <a:r>
                <a:rPr lang="es-MX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haya sido 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rPr>
                <a:t>validada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pero 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no antes del 31 de mayo</a:t>
              </a:r>
              <a:r>
                <a:rPr lang="es-MX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6C47D6F-15E1-E38C-74AA-0F392C10C575}"/>
                </a:ext>
              </a:extLst>
            </p:cNvPr>
            <p:cNvGrpSpPr/>
            <p:nvPr/>
          </p:nvGrpSpPr>
          <p:grpSpPr>
            <a:xfrm>
              <a:off x="2880353" y="191515"/>
              <a:ext cx="6656987" cy="1536880"/>
              <a:chOff x="3287894" y="273847"/>
              <a:chExt cx="6656987" cy="1536880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73314CBE-CA7C-9697-97A2-222DE188EF44}"/>
                  </a:ext>
                </a:extLst>
              </p:cNvPr>
              <p:cNvSpPr/>
              <p:nvPr/>
            </p:nvSpPr>
            <p:spPr>
              <a:xfrm>
                <a:off x="3294062" y="795064"/>
                <a:ext cx="6650819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La Carta solo </a:t>
                </a:r>
                <a:r>
                  <a:rPr lang="es-MX" sz="20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SERÁ VALIDA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cuando tu</a:t>
                </a:r>
                <a:r>
                  <a:rPr lang="es-MX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2000" b="1" dirty="0"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solidFill>
                      <a:srgbClr val="25CB25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CONTRATO DE ESTUDIOS</a:t>
                </a:r>
                <a:r>
                  <a:rPr lang="es-MX" sz="2000" b="1" dirty="0">
                    <a:ln>
                      <a:solidFill>
                        <a:srgbClr val="196D25"/>
                      </a:solidFill>
                    </a:ln>
                    <a:solidFill>
                      <a:srgbClr val="21BE21"/>
                    </a:solidFill>
                  </a:rPr>
                  <a:t>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esté 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FIRMADO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por todas las partes</a:t>
                </a:r>
                <a:r>
                  <a:rPr lang="es-MX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Ten esto en cuenta </a:t>
                </a:r>
                <a:r>
                  <a:rPr lang="es-MX" sz="2000" u="sng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antes de comprar el vuelo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.</a:t>
                </a:r>
                <a:endPara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EF879B91-5227-ADFB-28AF-11BC273BFCD0}"/>
                  </a:ext>
                </a:extLst>
              </p:cNvPr>
              <p:cNvSpPr/>
              <p:nvPr/>
            </p:nvSpPr>
            <p:spPr>
              <a:xfrm>
                <a:off x="3287894" y="273847"/>
                <a:ext cx="234847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- 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highlight>
                      <a:srgbClr val="FFFF00"/>
                    </a:highlight>
                  </a:rPr>
                  <a:t>IMPORTANTE:</a:t>
                </a:r>
                <a:endParaRPr lang="es-ES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endParaRPr>
              </a:p>
            </p:txBody>
          </p:sp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3570F5E-E0A5-7952-6245-EE3E97DCA91F}"/>
              </a:ext>
            </a:extLst>
          </p:cNvPr>
          <p:cNvGrpSpPr/>
          <p:nvPr/>
        </p:nvGrpSpPr>
        <p:grpSpPr>
          <a:xfrm>
            <a:off x="534324" y="191515"/>
            <a:ext cx="2069169" cy="1090309"/>
            <a:chOff x="561946" y="168293"/>
            <a:chExt cx="2568170" cy="1367293"/>
          </a:xfrm>
        </p:grpSpPr>
        <p:sp>
          <p:nvSpPr>
            <p:cNvPr id="32" name="Forma libre: forma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4E08A292-74D8-C5C6-5E0F-51FF5720E6F1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3" name="Flecha: pentágono 32">
              <a:extLst>
                <a:ext uri="{FF2B5EF4-FFF2-40B4-BE49-F238E27FC236}">
                  <a16:creationId xmlns:a16="http://schemas.microsoft.com/office/drawing/2014/main" id="{71F3637D-3A79-18EC-52FD-C3C0940B0D5A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4" name="Rectángulo 36">
              <a:extLst>
                <a:ext uri="{FF2B5EF4-FFF2-40B4-BE49-F238E27FC236}">
                  <a16:creationId xmlns:a16="http://schemas.microsoft.com/office/drawing/2014/main" id="{9561C5BA-9FF0-43A0-6821-2F647EE2FE0D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Google Shape;10241;p99">
              <a:hlinkClick r:id="rId7" action="ppaction://hlinksldjump"/>
              <a:extLst>
                <a:ext uri="{FF2B5EF4-FFF2-40B4-BE49-F238E27FC236}">
                  <a16:creationId xmlns:a16="http://schemas.microsoft.com/office/drawing/2014/main" id="{9A90FAB1-40E7-65DE-EB79-43BBDE997D3D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87F70A2-BCEA-9387-8B2F-073D600CA95B}"/>
              </a:ext>
            </a:extLst>
          </p:cNvPr>
          <p:cNvGrpSpPr>
            <a:grpSpLocks/>
          </p:cNvGrpSpPr>
          <p:nvPr/>
        </p:nvGrpSpPr>
        <p:grpSpPr>
          <a:xfrm>
            <a:off x="549559" y="4373048"/>
            <a:ext cx="2053934" cy="1078943"/>
            <a:chOff x="557184" y="3562046"/>
            <a:chExt cx="2568278" cy="1371680"/>
          </a:xfrm>
        </p:grpSpPr>
        <p:sp>
          <p:nvSpPr>
            <p:cNvPr id="43" name="Forma libre: forma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7606424B-A62B-D2AC-5434-39C011377A9E}"/>
                </a:ext>
              </a:extLst>
            </p:cNvPr>
            <p:cNvSpPr>
              <a:spLocks/>
            </p:cNvSpPr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4" name="Flecha: pentágono 43">
              <a:extLst>
                <a:ext uri="{FF2B5EF4-FFF2-40B4-BE49-F238E27FC236}">
                  <a16:creationId xmlns:a16="http://schemas.microsoft.com/office/drawing/2014/main" id="{1E471C33-DC29-947F-538D-7D4600B797FE}"/>
                </a:ext>
              </a:extLst>
            </p:cNvPr>
            <p:cNvSpPr>
              <a:spLocks/>
            </p:cNvSpPr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5" name="Rectángulo 36">
              <a:extLst>
                <a:ext uri="{FF2B5EF4-FFF2-40B4-BE49-F238E27FC236}">
                  <a16:creationId xmlns:a16="http://schemas.microsoft.com/office/drawing/2014/main" id="{27D3CA71-7BCE-33C3-8EA5-3C2E708A65DF}"/>
                </a:ext>
              </a:extLst>
            </p:cNvPr>
            <p:cNvSpPr>
              <a:spLocks/>
            </p:cNvSpPr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6" name="Imagen 45" descr="Icono&#10;&#10;Descripción generada automáticamente">
              <a:hlinkClick r:id="rId8" action="ppaction://hlinksldjump"/>
              <a:extLst>
                <a:ext uri="{FF2B5EF4-FFF2-40B4-BE49-F238E27FC236}">
                  <a16:creationId xmlns:a16="http://schemas.microsoft.com/office/drawing/2014/main" id="{6BBAA059-1051-0E6C-F4DF-AB8FD3BC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8EAC139-694D-7868-39BF-D4D53EF4CB8F}"/>
              </a:ext>
            </a:extLst>
          </p:cNvPr>
          <p:cNvGrpSpPr/>
          <p:nvPr/>
        </p:nvGrpSpPr>
        <p:grpSpPr>
          <a:xfrm>
            <a:off x="599146" y="5634305"/>
            <a:ext cx="2049491" cy="1079072"/>
            <a:chOff x="581789" y="5310004"/>
            <a:chExt cx="2562722" cy="1371845"/>
          </a:xfrm>
        </p:grpSpPr>
        <p:sp>
          <p:nvSpPr>
            <p:cNvPr id="48" name="Forma libre: forma 47">
              <a:hlinkClick r:id="rId10" action="ppaction://hlinksldjump"/>
              <a:extLst>
                <a:ext uri="{FF2B5EF4-FFF2-40B4-BE49-F238E27FC236}">
                  <a16:creationId xmlns:a16="http://schemas.microsoft.com/office/drawing/2014/main" id="{E6A3889A-3576-E497-F4AA-AA9E554AF90E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9" name="Flecha: pentágono 48">
              <a:extLst>
                <a:ext uri="{FF2B5EF4-FFF2-40B4-BE49-F238E27FC236}">
                  <a16:creationId xmlns:a16="http://schemas.microsoft.com/office/drawing/2014/main" id="{D685C961-D936-6DAC-C1F2-052A1F088FAB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0" name="Rectángulo 36">
              <a:extLst>
                <a:ext uri="{FF2B5EF4-FFF2-40B4-BE49-F238E27FC236}">
                  <a16:creationId xmlns:a16="http://schemas.microsoft.com/office/drawing/2014/main" id="{02928D70-2FAB-E0A9-04BA-4C59641ADABA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1" name="Imagen 50" descr="Logotipo, Icono&#10;&#10;Descripción generada automáticamente">
              <a:hlinkClick r:id="rId10" action="ppaction://hlinksldjump"/>
              <a:extLst>
                <a:ext uri="{FF2B5EF4-FFF2-40B4-BE49-F238E27FC236}">
                  <a16:creationId xmlns:a16="http://schemas.microsoft.com/office/drawing/2014/main" id="{05A3CCD9-1BEF-656C-B082-C4121702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39E592A6-9BB7-D2AE-B2BF-689C29A2D175}"/>
              </a:ext>
            </a:extLst>
          </p:cNvPr>
          <p:cNvGrpSpPr/>
          <p:nvPr/>
        </p:nvGrpSpPr>
        <p:grpSpPr>
          <a:xfrm>
            <a:off x="528822" y="1480183"/>
            <a:ext cx="2098391" cy="1098322"/>
            <a:chOff x="557184" y="1892790"/>
            <a:chExt cx="2587327" cy="1369459"/>
          </a:xfrm>
        </p:grpSpPr>
        <p:sp>
          <p:nvSpPr>
            <p:cNvPr id="54" name="Forma libre: forma 53">
              <a:hlinkClick r:id="rId12" action="ppaction://hlinksldjump"/>
              <a:extLst>
                <a:ext uri="{FF2B5EF4-FFF2-40B4-BE49-F238E27FC236}">
                  <a16:creationId xmlns:a16="http://schemas.microsoft.com/office/drawing/2014/main" id="{D9A23B2D-2551-03B0-ECCB-274D3A042233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5" name="Flecha: pentágono 54">
              <a:extLst>
                <a:ext uri="{FF2B5EF4-FFF2-40B4-BE49-F238E27FC236}">
                  <a16:creationId xmlns:a16="http://schemas.microsoft.com/office/drawing/2014/main" id="{5E86532C-2B69-4258-7479-CCDC3B7FC9FB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6" name="Rectángulo 36">
              <a:extLst>
                <a:ext uri="{FF2B5EF4-FFF2-40B4-BE49-F238E27FC236}">
                  <a16:creationId xmlns:a16="http://schemas.microsoft.com/office/drawing/2014/main" id="{110139C0-A7D7-1F50-D4DF-61C6AE3BB3B9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7" name="Imagen 56" descr="Logotipo, 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AE79A8E8-4A76-891C-5A69-3E839882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072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a libre: forma 48">
            <a:hlinkClick r:id="rId2" action="ppaction://hlinksldjump"/>
            <a:extLst>
              <a:ext uri="{FF2B5EF4-FFF2-40B4-BE49-F238E27FC236}">
                <a16:creationId xmlns:a16="http://schemas.microsoft.com/office/drawing/2014/main" id="{BF73F0E1-1350-A6A5-0E82-7065D4FF7A16}"/>
              </a:ext>
            </a:extLst>
          </p:cNvPr>
          <p:cNvSpPr/>
          <p:nvPr/>
        </p:nvSpPr>
        <p:spPr>
          <a:xfrm>
            <a:off x="9653119" y="148971"/>
            <a:ext cx="2369895" cy="2138773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0A8E9325-B43B-EFA2-3109-F817CF77E921}"/>
              </a:ext>
            </a:extLst>
          </p:cNvPr>
          <p:cNvGrpSpPr/>
          <p:nvPr/>
        </p:nvGrpSpPr>
        <p:grpSpPr>
          <a:xfrm>
            <a:off x="602721" y="4030683"/>
            <a:ext cx="10723638" cy="1384932"/>
            <a:chOff x="557184" y="3562046"/>
            <a:chExt cx="10723638" cy="1384932"/>
          </a:xfrm>
        </p:grpSpPr>
        <p:sp>
          <p:nvSpPr>
            <p:cNvPr id="11" name="Forma libre: forma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01DE994C-32CA-7E2A-6B5F-F044E8A77CD1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6" name="Rectángulo 36">
              <a:extLst>
                <a:ext uri="{FF2B5EF4-FFF2-40B4-BE49-F238E27FC236}">
                  <a16:creationId xmlns:a16="http://schemas.microsoft.com/office/drawing/2014/main" id="{EBB22893-3EFE-7433-8B0D-0C936889397C}"/>
                </a:ext>
              </a:extLst>
            </p:cNvPr>
            <p:cNvSpPr/>
            <p:nvPr/>
          </p:nvSpPr>
          <p:spPr>
            <a:xfrm>
              <a:off x="2108634" y="3577604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Flecha: pentágono 4">
              <a:extLst>
                <a:ext uri="{FF2B5EF4-FFF2-40B4-BE49-F238E27FC236}">
                  <a16:creationId xmlns:a16="http://schemas.microsoft.com/office/drawing/2014/main" id="{3E464B1E-6F19-0E06-1B91-A593D8BCB9F7}"/>
                </a:ext>
              </a:extLst>
            </p:cNvPr>
            <p:cNvSpPr/>
            <p:nvPr/>
          </p:nvSpPr>
          <p:spPr>
            <a:xfrm>
              <a:off x="2607470" y="3686783"/>
              <a:ext cx="8673352" cy="1260195"/>
            </a:xfrm>
            <a:prstGeom prst="homePlate">
              <a:avLst/>
            </a:pr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38" name="Imagen 37" descr="Icono&#10;&#10;Descripción generada automáticamente">
              <a:hlinkClick r:id="rId3" action="ppaction://hlinksldjump"/>
              <a:extLst>
                <a:ext uri="{FF2B5EF4-FFF2-40B4-BE49-F238E27FC236}">
                  <a16:creationId xmlns:a16="http://schemas.microsoft.com/office/drawing/2014/main" id="{BC99A057-CBA9-B552-D249-42358640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78" y="3744031"/>
              <a:ext cx="997537" cy="950431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57C7C5A-83DA-75CF-A20A-2BAF1D8DAE27}"/>
                </a:ext>
              </a:extLst>
            </p:cNvPr>
            <p:cNvSpPr/>
            <p:nvPr/>
          </p:nvSpPr>
          <p:spPr>
            <a:xfrm>
              <a:off x="2652212" y="3855215"/>
              <a:ext cx="84037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MX" sz="5400" b="1" spc="50" dirty="0">
                  <a:ln w="9525" cmpd="sng">
                    <a:solidFill>
                      <a:schemeClr val="accent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CONTRATO DE ESTUDIOS </a:t>
              </a:r>
              <a:endParaRPr lang="es-ES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3" name="CuadroTexto 12">
            <a:hlinkClick r:id="rId2" action="ppaction://hlinksldjump"/>
            <a:extLst>
              <a:ext uri="{FF2B5EF4-FFF2-40B4-BE49-F238E27FC236}">
                <a16:creationId xmlns:a16="http://schemas.microsoft.com/office/drawing/2014/main" id="{A50997A4-3B3B-6A03-924B-AE1EADF10D0D}"/>
              </a:ext>
            </a:extLst>
          </p:cNvPr>
          <p:cNvSpPr txBox="1"/>
          <p:nvPr/>
        </p:nvSpPr>
        <p:spPr>
          <a:xfrm>
            <a:off x="9621563" y="962377"/>
            <a:ext cx="24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Coordinador</a:t>
            </a:r>
          </a:p>
          <a:p>
            <a:pPr algn="ctr"/>
            <a:r>
              <a:rPr lang="es-MX" b="1" dirty="0"/>
              <a:t>Académico</a:t>
            </a:r>
          </a:p>
        </p:txBody>
      </p:sp>
      <p:pic>
        <p:nvPicPr>
          <p:cNvPr id="20" name="Gráfico 19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EEE466D5-35D3-75E7-6482-122051D99A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1215680" y="1544131"/>
            <a:ext cx="914400" cy="914400"/>
          </a:xfrm>
          <a:prstGeom prst="rect">
            <a:avLst/>
          </a:prstGeom>
        </p:spPr>
      </p:pic>
      <p:sp>
        <p:nvSpPr>
          <p:cNvPr id="26" name="CuadroTexto 25">
            <a:hlinkClick r:id="rId7" action="ppaction://hlinksldjump"/>
            <a:extLst>
              <a:ext uri="{FF2B5EF4-FFF2-40B4-BE49-F238E27FC236}">
                <a16:creationId xmlns:a16="http://schemas.microsoft.com/office/drawing/2014/main" id="{9218A122-F555-F92E-D2EB-D4524DD2F5CC}"/>
              </a:ext>
            </a:extLst>
          </p:cNvPr>
          <p:cNvSpPr txBox="1"/>
          <p:nvPr/>
        </p:nvSpPr>
        <p:spPr>
          <a:xfrm>
            <a:off x="9832959" y="2587153"/>
            <a:ext cx="2010214" cy="400110"/>
          </a:xfrm>
          <a:prstGeom prst="rect">
            <a:avLst/>
          </a:prstGeom>
          <a:ln>
            <a:solidFill>
              <a:srgbClr val="38D0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u="sng" dirty="0">
                <a:solidFill>
                  <a:schemeClr val="tx1"/>
                </a:solidFill>
              </a:rPr>
              <a:t>Coordinadores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391EA5D-44FE-A41F-3C4C-8125312EE74F}"/>
              </a:ext>
            </a:extLst>
          </p:cNvPr>
          <p:cNvGrpSpPr/>
          <p:nvPr/>
        </p:nvGrpSpPr>
        <p:grpSpPr>
          <a:xfrm>
            <a:off x="2925017" y="922656"/>
            <a:ext cx="6569609" cy="2730175"/>
            <a:chOff x="3032682" y="531432"/>
            <a:chExt cx="6569609" cy="2730175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00C786C-99A4-AC57-E57B-C26FCE262203}"/>
                </a:ext>
              </a:extLst>
            </p:cNvPr>
            <p:cNvSpPr/>
            <p:nvPr/>
          </p:nvSpPr>
          <p:spPr>
            <a:xfrm>
              <a:off x="3234482" y="1036881"/>
              <a:ext cx="634539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9017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General: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 de julio.</a:t>
              </a:r>
            </a:p>
            <a:p>
              <a:pPr marL="9017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Estudiantes Facultad Medicina: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 de junio.</a:t>
              </a:r>
              <a:endParaRPr lang="es-ES" sz="2000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C15A17C-ABCA-78F2-5D39-7A930BC85837}"/>
                </a:ext>
              </a:extLst>
            </p:cNvPr>
            <p:cNvSpPr/>
            <p:nvPr/>
          </p:nvSpPr>
          <p:spPr>
            <a:xfrm>
              <a:off x="3032682" y="531432"/>
              <a:ext cx="526725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Fecha máxima: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BE15BD0-20A9-8AB1-44EA-3CE996817673}"/>
                </a:ext>
              </a:extLst>
            </p:cNvPr>
            <p:cNvSpPr/>
            <p:nvPr/>
          </p:nvSpPr>
          <p:spPr>
            <a:xfrm>
              <a:off x="3032682" y="2002930"/>
              <a:ext cx="631467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¿Cuándo realizar el Contrato de Estudios?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764BDD9D-9283-C526-4AE8-C1BCAEE81D24}"/>
                </a:ext>
              </a:extLst>
            </p:cNvPr>
            <p:cNvSpPr/>
            <p:nvPr/>
          </p:nvSpPr>
          <p:spPr>
            <a:xfrm>
              <a:off x="3427801" y="2553721"/>
              <a:ext cx="617449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723900" indent="-342900">
                <a:buFont typeface="Arial" panose="020B0604020202020204" pitchFamily="34" charset="0"/>
                <a:buChar char="•"/>
              </a:pP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Después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de recibir la </a:t>
              </a:r>
              <a:r>
                <a:rPr lang="es-MX" sz="2000" b="1" u="sng" spc="50" dirty="0">
                  <a:ln w="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CARTA DE ACEPTACIÓN.</a:t>
              </a:r>
              <a:endParaRPr lang="es-ES" sz="2000" b="1" u="sng" spc="50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99B51FB-3EE7-5000-D957-C8638B5ABA50}"/>
              </a:ext>
            </a:extLst>
          </p:cNvPr>
          <p:cNvGrpSpPr/>
          <p:nvPr/>
        </p:nvGrpSpPr>
        <p:grpSpPr>
          <a:xfrm>
            <a:off x="2823934" y="5520405"/>
            <a:ext cx="8502425" cy="1176690"/>
            <a:chOff x="3316302" y="5244085"/>
            <a:chExt cx="8502425" cy="117669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02142DC-FCD1-9E3A-B447-E9B605138F0E}"/>
                </a:ext>
              </a:extLst>
            </p:cNvPr>
            <p:cNvSpPr/>
            <p:nvPr/>
          </p:nvSpPr>
          <p:spPr>
            <a:xfrm>
              <a:off x="3316302" y="5244085"/>
              <a:ext cx="747910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¿Cómo realizarlo? </a:t>
              </a:r>
              <a:r>
                <a:rPr lang="es-MX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¿Soy </a:t>
              </a:r>
              <a:r>
                <a:rPr lang="es-MX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OLA</a:t>
              </a:r>
              <a:r>
                <a:rPr lang="es-MX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o </a:t>
              </a:r>
              <a:r>
                <a:rPr lang="es-MX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NO OLA</a:t>
              </a:r>
              <a:r>
                <a:rPr lang="es-MX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BDA9BB0-ECBA-8207-A375-802EA4C1B8CF}"/>
                </a:ext>
              </a:extLst>
            </p:cNvPr>
            <p:cNvSpPr txBox="1"/>
            <p:nvPr/>
          </p:nvSpPr>
          <p:spPr>
            <a:xfrm>
              <a:off x="3660507" y="5774444"/>
              <a:ext cx="81582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sz="18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Universidad de Origen: 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Pregunta si el Contrato está conectado a 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Erasmus sin Papel 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(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EWP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). 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Pincha </a:t>
              </a:r>
              <a:r>
                <a:rPr lang="es-MX" sz="1800" i="1" dirty="0">
                  <a:highlight>
                    <a:srgbClr val="FFFF00"/>
                  </a:highlight>
                  <a:latin typeface="Avenir Next LT Pro" panose="020B0504020202020204" pitchFamily="34" charset="0"/>
                  <a:cs typeface="Aharoni" panose="02010803020104030203" pitchFamily="2" charset="-79"/>
                  <a:hlinkClick r:id="rId8" action="ppaction://hlinksldjump"/>
                </a:rPr>
                <a:t>aquí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para seguir las instrucciones.</a:t>
              </a:r>
              <a:endParaRPr lang="es-MX" i="1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6C007E6-2FD0-915F-44BB-461810AB92F0}"/>
              </a:ext>
            </a:extLst>
          </p:cNvPr>
          <p:cNvGrpSpPr/>
          <p:nvPr/>
        </p:nvGrpSpPr>
        <p:grpSpPr>
          <a:xfrm>
            <a:off x="517239" y="155868"/>
            <a:ext cx="2069169" cy="1090309"/>
            <a:chOff x="561946" y="168293"/>
            <a:chExt cx="2568170" cy="1367293"/>
          </a:xfrm>
        </p:grpSpPr>
        <p:sp>
          <p:nvSpPr>
            <p:cNvPr id="27" name="Forma libre: forma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F45AB866-2F84-F2D6-8082-78B12A0A97F9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8" name="Flecha: pentágono 27">
              <a:extLst>
                <a:ext uri="{FF2B5EF4-FFF2-40B4-BE49-F238E27FC236}">
                  <a16:creationId xmlns:a16="http://schemas.microsoft.com/office/drawing/2014/main" id="{DA44F014-2DEB-B013-08AC-20C778AFB505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9" name="Rectángulo 36">
              <a:extLst>
                <a:ext uri="{FF2B5EF4-FFF2-40B4-BE49-F238E27FC236}">
                  <a16:creationId xmlns:a16="http://schemas.microsoft.com/office/drawing/2014/main" id="{FF53F1F8-9676-C090-6BBA-923BDB502F9B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Google Shape;10241;p99">
              <a:hlinkClick r:id="rId9" action="ppaction://hlinksldjump"/>
              <a:extLst>
                <a:ext uri="{FF2B5EF4-FFF2-40B4-BE49-F238E27FC236}">
                  <a16:creationId xmlns:a16="http://schemas.microsoft.com/office/drawing/2014/main" id="{3E82AE8E-F25F-1F4B-DF18-48E262A14B31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41DDE82-F3CA-DE47-005D-83DA948A802F}"/>
              </a:ext>
            </a:extLst>
          </p:cNvPr>
          <p:cNvGrpSpPr/>
          <p:nvPr/>
        </p:nvGrpSpPr>
        <p:grpSpPr>
          <a:xfrm>
            <a:off x="523158" y="1469866"/>
            <a:ext cx="2098391" cy="1098322"/>
            <a:chOff x="557184" y="1892790"/>
            <a:chExt cx="2587327" cy="1369459"/>
          </a:xfrm>
        </p:grpSpPr>
        <p:sp>
          <p:nvSpPr>
            <p:cNvPr id="32" name="Forma libre: forma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BD82EB9-8663-CE35-D42C-79B9A6528878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3" name="Flecha: pentágono 32">
              <a:extLst>
                <a:ext uri="{FF2B5EF4-FFF2-40B4-BE49-F238E27FC236}">
                  <a16:creationId xmlns:a16="http://schemas.microsoft.com/office/drawing/2014/main" id="{D72EDDCD-83FD-0366-FBB4-9D540AA877C0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Rectángulo 36">
              <a:extLst>
                <a:ext uri="{FF2B5EF4-FFF2-40B4-BE49-F238E27FC236}">
                  <a16:creationId xmlns:a16="http://schemas.microsoft.com/office/drawing/2014/main" id="{D71A1574-C715-2EA1-AAB8-73A878E506AC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9" name="Imagen 38" descr="Logotipo, Icono&#10;&#10;Descripción generada automáticamente">
              <a:hlinkClick r:id="rId10" action="ppaction://hlinksldjump"/>
              <a:extLst>
                <a:ext uri="{FF2B5EF4-FFF2-40B4-BE49-F238E27FC236}">
                  <a16:creationId xmlns:a16="http://schemas.microsoft.com/office/drawing/2014/main" id="{49703408-4351-06E1-2117-ED91CCB18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64233331-D51C-BAF2-101D-B146224764F6}"/>
              </a:ext>
            </a:extLst>
          </p:cNvPr>
          <p:cNvGrpSpPr>
            <a:grpSpLocks/>
          </p:cNvGrpSpPr>
          <p:nvPr/>
        </p:nvGrpSpPr>
        <p:grpSpPr>
          <a:xfrm>
            <a:off x="529883" y="2760290"/>
            <a:ext cx="2069169" cy="1077196"/>
            <a:chOff x="584334" y="3038199"/>
            <a:chExt cx="2069169" cy="1077196"/>
          </a:xfrm>
        </p:grpSpPr>
        <p:sp>
          <p:nvSpPr>
            <p:cNvPr id="41" name="Forma libre: forma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8840475E-4529-2C55-145E-F29B683AF39A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2" name="Flecha: pentágono 41">
              <a:extLst>
                <a:ext uri="{FF2B5EF4-FFF2-40B4-BE49-F238E27FC236}">
                  <a16:creationId xmlns:a16="http://schemas.microsoft.com/office/drawing/2014/main" id="{B70ED7B0-418B-CD49-99B9-20DE9EB02F4F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3" name="Rectángulo 36">
              <a:extLst>
                <a:ext uri="{FF2B5EF4-FFF2-40B4-BE49-F238E27FC236}">
                  <a16:creationId xmlns:a16="http://schemas.microsoft.com/office/drawing/2014/main" id="{73FDDF79-8F3E-BF55-3D33-802489AF3E8C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4" name="Imagen 43" descr="Logotipo, 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C8A128F8-A148-07C7-C2BE-813895A0E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E85BE35-BCAF-5EDC-25CB-F0FE997BB730}"/>
              </a:ext>
            </a:extLst>
          </p:cNvPr>
          <p:cNvGrpSpPr/>
          <p:nvPr/>
        </p:nvGrpSpPr>
        <p:grpSpPr>
          <a:xfrm>
            <a:off x="549561" y="5618023"/>
            <a:ext cx="2049491" cy="1079072"/>
            <a:chOff x="581789" y="5310004"/>
            <a:chExt cx="2562722" cy="1371845"/>
          </a:xfrm>
        </p:grpSpPr>
        <p:sp>
          <p:nvSpPr>
            <p:cNvPr id="47" name="Forma libre: forma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9DF434E6-7648-F043-3D4D-CE27316B433C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8" name="Flecha: pentágono 47">
              <a:extLst>
                <a:ext uri="{FF2B5EF4-FFF2-40B4-BE49-F238E27FC236}">
                  <a16:creationId xmlns:a16="http://schemas.microsoft.com/office/drawing/2014/main" id="{D50A50E8-486F-BC1B-50BF-2DC4C136229F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0" name="Rectángulo 36">
              <a:extLst>
                <a:ext uri="{FF2B5EF4-FFF2-40B4-BE49-F238E27FC236}">
                  <a16:creationId xmlns:a16="http://schemas.microsoft.com/office/drawing/2014/main" id="{5F4DBF4B-16BC-4E41-4350-3F3A84882724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1" name="Imagen 50" descr="Logotipo, Icono&#10;&#10;Descripción generada automáticamente">
              <a:hlinkClick r:id="rId13" action="ppaction://hlinksldjump"/>
              <a:extLst>
                <a:ext uri="{FF2B5EF4-FFF2-40B4-BE49-F238E27FC236}">
                  <a16:creationId xmlns:a16="http://schemas.microsoft.com/office/drawing/2014/main" id="{B2606D5E-9566-C633-3128-034E6DCF8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204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bre: forma 31">
            <a:hlinkClick r:id="rId2" action="ppaction://hlinksldjump"/>
            <a:extLst>
              <a:ext uri="{FF2B5EF4-FFF2-40B4-BE49-F238E27FC236}">
                <a16:creationId xmlns:a16="http://schemas.microsoft.com/office/drawing/2014/main" id="{A58B9FEB-388C-27F4-0D69-E5619D7A6C6B}"/>
              </a:ext>
            </a:extLst>
          </p:cNvPr>
          <p:cNvSpPr/>
          <p:nvPr/>
        </p:nvSpPr>
        <p:spPr>
          <a:xfrm rot="10800000">
            <a:off x="-4287" y="2129261"/>
            <a:ext cx="2866240" cy="2939115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3" name="Imagen 32" descr="Icon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08956193-F51C-E682-CF91-36F70989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9" y="2553903"/>
            <a:ext cx="2193408" cy="20898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A0B05144-4127-4F4F-7849-2F401E9B088B}"/>
              </a:ext>
            </a:extLst>
          </p:cNvPr>
          <p:cNvSpPr/>
          <p:nvPr/>
        </p:nvSpPr>
        <p:spPr>
          <a:xfrm>
            <a:off x="747003" y="456803"/>
            <a:ext cx="10697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COORDINADORES ACADÉMICOS</a:t>
            </a:r>
            <a:endParaRPr lang="es-ES" sz="5400" b="1" spc="50" dirty="0">
              <a:ln w="9525" cmpd="sng">
                <a:solidFill>
                  <a:schemeClr val="accent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6" name="Forma libre: forma 35">
            <a:hlinkClick r:id="rId2" action="ppaction://hlinksldjump"/>
            <a:extLst>
              <a:ext uri="{FF2B5EF4-FFF2-40B4-BE49-F238E27FC236}">
                <a16:creationId xmlns:a16="http://schemas.microsoft.com/office/drawing/2014/main" id="{14FC60F9-36BF-6932-2EB3-D82E4712AB63}"/>
              </a:ext>
            </a:extLst>
          </p:cNvPr>
          <p:cNvSpPr/>
          <p:nvPr/>
        </p:nvSpPr>
        <p:spPr>
          <a:xfrm rot="8371328">
            <a:off x="2081516" y="4461258"/>
            <a:ext cx="1169146" cy="1214232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Gráfico 18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3DD1AEC4-B6EA-525F-42FC-DB43D5AF15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185446" y="4627196"/>
            <a:ext cx="914400" cy="914400"/>
          </a:xfrm>
          <a:prstGeom prst="rect">
            <a:avLst/>
          </a:prstGeom>
        </p:spPr>
      </p:pic>
      <p:sp>
        <p:nvSpPr>
          <p:cNvPr id="15" name="Forma libre: forma 14">
            <a:hlinkClick r:id="rId2" action="ppaction://hlinksldjump"/>
            <a:extLst>
              <a:ext uri="{FF2B5EF4-FFF2-40B4-BE49-F238E27FC236}">
                <a16:creationId xmlns:a16="http://schemas.microsoft.com/office/drawing/2014/main" id="{B16AAE49-E2E3-1B40-980C-00BBCF053541}"/>
              </a:ext>
            </a:extLst>
          </p:cNvPr>
          <p:cNvSpPr/>
          <p:nvPr/>
        </p:nvSpPr>
        <p:spPr>
          <a:xfrm rot="1675186">
            <a:off x="138859" y="1469217"/>
            <a:ext cx="1169146" cy="1214232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1AD0177-1905-1B7A-080F-834BC133A202}"/>
              </a:ext>
            </a:extLst>
          </p:cNvPr>
          <p:cNvGrpSpPr/>
          <p:nvPr/>
        </p:nvGrpSpPr>
        <p:grpSpPr>
          <a:xfrm>
            <a:off x="3089249" y="1673255"/>
            <a:ext cx="8571182" cy="4563534"/>
            <a:chOff x="2992388" y="1807754"/>
            <a:chExt cx="8571182" cy="4563534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80FEAE1-67C4-1625-90CB-8BB4226EAA1D}"/>
                </a:ext>
              </a:extLst>
            </p:cNvPr>
            <p:cNvSpPr txBox="1"/>
            <p:nvPr/>
          </p:nvSpPr>
          <p:spPr>
            <a:xfrm>
              <a:off x="3220082" y="1807754"/>
              <a:ext cx="8343488" cy="3242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Los coordinadores son los </a:t>
              </a:r>
              <a:r>
                <a:rPr lang="es-ES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responsables académicos 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tanto en la Universidad de </a:t>
              </a: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ORIGEN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como en la de </a:t>
              </a:r>
              <a:r>
                <a:rPr lang="es-ES" sz="2000" b="1" dirty="0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DESTINO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Coordinador académico en origen: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Es quien firma tu contrato de estudios y reconoce los estudios cursados en la UCA al terminar tu estancia.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b="1" dirty="0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Coordinador académico en la Universidad de Cádiz: 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Es el responsable de firmar tu contrato de estudios; los cambios de matrícula; proporcionar información académica, horarios de asignaturas, etc. </a:t>
              </a:r>
              <a:r>
                <a:rPr lang="es-ES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(Todo lo referente a la UCA.)</a:t>
              </a:r>
            </a:p>
          </p:txBody>
        </p:sp>
        <p:sp>
          <p:nvSpPr>
            <p:cNvPr id="28" name="CuadroTexto 27">
              <a:hlinkClick r:id="rId6"/>
              <a:extLst>
                <a:ext uri="{FF2B5EF4-FFF2-40B4-BE49-F238E27FC236}">
                  <a16:creationId xmlns:a16="http://schemas.microsoft.com/office/drawing/2014/main" id="{C5F2A6B4-4B42-41F3-0414-7AC59137FA6B}"/>
                </a:ext>
              </a:extLst>
            </p:cNvPr>
            <p:cNvSpPr txBox="1"/>
            <p:nvPr/>
          </p:nvSpPr>
          <p:spPr>
            <a:xfrm>
              <a:off x="5153918" y="5971178"/>
              <a:ext cx="2010214" cy="400110"/>
            </a:xfrm>
            <a:prstGeom prst="rect">
              <a:avLst/>
            </a:prstGeom>
            <a:ln>
              <a:solidFill>
                <a:srgbClr val="21BE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>
                  <a:solidFill>
                    <a:schemeClr val="tx1"/>
                  </a:solidFill>
                </a:rPr>
                <a:t>Directorio</a:t>
              </a:r>
            </a:p>
          </p:txBody>
        </p:sp>
        <p:sp>
          <p:nvSpPr>
            <p:cNvPr id="31" name="CuadroTexto 30">
              <a:hlinkClick r:id="rId7"/>
              <a:extLst>
                <a:ext uri="{FF2B5EF4-FFF2-40B4-BE49-F238E27FC236}">
                  <a16:creationId xmlns:a16="http://schemas.microsoft.com/office/drawing/2014/main" id="{C2D2EE39-9FB6-7F5D-3DA7-16BE69C48262}"/>
                </a:ext>
              </a:extLst>
            </p:cNvPr>
            <p:cNvSpPr txBox="1"/>
            <p:nvPr/>
          </p:nvSpPr>
          <p:spPr>
            <a:xfrm>
              <a:off x="7345822" y="5971178"/>
              <a:ext cx="2010214" cy="400110"/>
            </a:xfrm>
            <a:prstGeom prst="rect">
              <a:avLst/>
            </a:prstGeom>
            <a:ln>
              <a:solidFill>
                <a:srgbClr val="21BE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>
                  <a:solidFill>
                    <a:schemeClr val="tx1"/>
                  </a:solidFill>
                </a:rPr>
                <a:t>Tutorías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ED038A9-71D0-B1BF-644D-19C2B9F36211}"/>
                </a:ext>
              </a:extLst>
            </p:cNvPr>
            <p:cNvSpPr txBox="1"/>
            <p:nvPr/>
          </p:nvSpPr>
          <p:spPr>
            <a:xfrm>
              <a:off x="2992388" y="5516420"/>
              <a:ext cx="8343488" cy="371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¿Cómo puedo contactar con mi coordinador de la UCA?</a:t>
              </a:r>
              <a:endParaRPr lang="es-ES" b="1" i="1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542765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hlinkClick r:id="rId2" action="ppaction://hlinksldjump"/>
            <a:extLst>
              <a:ext uri="{FF2B5EF4-FFF2-40B4-BE49-F238E27FC236}">
                <a16:creationId xmlns:a16="http://schemas.microsoft.com/office/drawing/2014/main" id="{281E6B54-1969-805F-B0A6-2F5F9D5EF2A4}"/>
              </a:ext>
            </a:extLst>
          </p:cNvPr>
          <p:cNvSpPr/>
          <p:nvPr/>
        </p:nvSpPr>
        <p:spPr>
          <a:xfrm>
            <a:off x="422680" y="520765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60E1E7B7-6026-A87A-A79A-F2FB79DCA2BB}"/>
              </a:ext>
            </a:extLst>
          </p:cNvPr>
          <p:cNvSpPr/>
          <p:nvPr/>
        </p:nvSpPr>
        <p:spPr>
          <a:xfrm>
            <a:off x="2472966" y="645502"/>
            <a:ext cx="8673352" cy="1260195"/>
          </a:xfrm>
          <a:prstGeom prst="homePlate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C5ABB5F1-1D67-AC64-A2FD-8C55E115342E}"/>
              </a:ext>
            </a:extLst>
          </p:cNvPr>
          <p:cNvSpPr/>
          <p:nvPr/>
        </p:nvSpPr>
        <p:spPr>
          <a:xfrm>
            <a:off x="1974130" y="53632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 descr="Icon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5FF84666-8D92-E922-A1D9-474578CE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702750"/>
            <a:ext cx="997537" cy="9504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B0620A8-7952-E5BC-9B20-666D2348ECBF}"/>
              </a:ext>
            </a:extLst>
          </p:cNvPr>
          <p:cNvSpPr/>
          <p:nvPr/>
        </p:nvSpPr>
        <p:spPr>
          <a:xfrm>
            <a:off x="2517708" y="813934"/>
            <a:ext cx="840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CONTRATO DE ESTUDIOS </a:t>
            </a:r>
            <a:endParaRPr lang="es-ES" sz="5400" b="1" spc="50" dirty="0">
              <a:ln w="9525" cmpd="sng">
                <a:solidFill>
                  <a:schemeClr val="accent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Forma libre: forma 6">
            <a:hlinkClick r:id="rId2" action="ppaction://hlinksldjump"/>
            <a:extLst>
              <a:ext uri="{FF2B5EF4-FFF2-40B4-BE49-F238E27FC236}">
                <a16:creationId xmlns:a16="http://schemas.microsoft.com/office/drawing/2014/main" id="{98406DE5-D30F-E4EE-F135-9EFC1E735407}"/>
              </a:ext>
            </a:extLst>
          </p:cNvPr>
          <p:cNvSpPr/>
          <p:nvPr/>
        </p:nvSpPr>
        <p:spPr>
          <a:xfrm rot="1675186">
            <a:off x="195268" y="120365"/>
            <a:ext cx="808819" cy="800800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orma libre: forma 7">
            <a:hlinkClick r:id="rId2" action="ppaction://hlinksldjump"/>
            <a:extLst>
              <a:ext uri="{FF2B5EF4-FFF2-40B4-BE49-F238E27FC236}">
                <a16:creationId xmlns:a16="http://schemas.microsoft.com/office/drawing/2014/main" id="{A2FA2862-87F3-0050-72D1-73D64BF14F19}"/>
              </a:ext>
            </a:extLst>
          </p:cNvPr>
          <p:cNvSpPr/>
          <p:nvPr/>
        </p:nvSpPr>
        <p:spPr>
          <a:xfrm rot="15972348">
            <a:off x="1272086" y="1559171"/>
            <a:ext cx="808819" cy="800800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Gráfico 13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C667E255-84A0-246A-51B2-70B52C5844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504099" y="974702"/>
            <a:ext cx="914400" cy="9144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7A89C06-255B-7451-6CA4-063A3FEE0DD1}"/>
              </a:ext>
            </a:extLst>
          </p:cNvPr>
          <p:cNvGrpSpPr/>
          <p:nvPr/>
        </p:nvGrpSpPr>
        <p:grpSpPr>
          <a:xfrm>
            <a:off x="984623" y="2389590"/>
            <a:ext cx="10222754" cy="3560311"/>
            <a:chOff x="984623" y="2389590"/>
            <a:chExt cx="10222754" cy="3560311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096A277E-FC0A-B639-09B2-03742ABE84E0}"/>
                </a:ext>
              </a:extLst>
            </p:cNvPr>
            <p:cNvGrpSpPr/>
            <p:nvPr/>
          </p:nvGrpSpPr>
          <p:grpSpPr>
            <a:xfrm>
              <a:off x="984623" y="5089863"/>
              <a:ext cx="3490821" cy="860038"/>
              <a:chOff x="984623" y="5089863"/>
              <a:chExt cx="3490821" cy="860038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6613FF8F-A95D-A8BE-AC06-4662BEBF4C15}"/>
                  </a:ext>
                </a:extLst>
              </p:cNvPr>
              <p:cNvSpPr/>
              <p:nvPr/>
            </p:nvSpPr>
            <p:spPr>
              <a:xfrm>
                <a:off x="984623" y="5089863"/>
                <a:ext cx="3490821" cy="86003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ES"/>
              </a:p>
            </p:txBody>
          </p:sp>
          <p:sp>
            <p:nvSpPr>
              <p:cNvPr id="27" name="Rectángulo 26">
                <a:hlinkClick r:id="rId6"/>
                <a:extLst>
                  <a:ext uri="{FF2B5EF4-FFF2-40B4-BE49-F238E27FC236}">
                    <a16:creationId xmlns:a16="http://schemas.microsoft.com/office/drawing/2014/main" id="{476528E1-7165-3A12-F4C9-BAFFF685BA6D}"/>
                  </a:ext>
                </a:extLst>
              </p:cNvPr>
              <p:cNvSpPr/>
              <p:nvPr/>
            </p:nvSpPr>
            <p:spPr>
              <a:xfrm>
                <a:off x="984623" y="5258272"/>
                <a:ext cx="3490820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MX" sz="28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SÍ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está conectado</a:t>
                </a:r>
                <a:r>
                  <a:rPr lang="es-MX" sz="28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: OLA</a:t>
                </a:r>
                <a:endParaRPr lang="es-E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1A8C6F0-2E21-BFEE-6C3D-F8706753711C}"/>
                </a:ext>
              </a:extLst>
            </p:cNvPr>
            <p:cNvGrpSpPr/>
            <p:nvPr/>
          </p:nvGrpSpPr>
          <p:grpSpPr>
            <a:xfrm>
              <a:off x="7170388" y="5083700"/>
              <a:ext cx="4036989" cy="860037"/>
              <a:chOff x="7170388" y="5083700"/>
              <a:chExt cx="4036989" cy="860037"/>
            </a:xfrm>
          </p:grpSpPr>
          <p:sp>
            <p:nvSpPr>
              <p:cNvPr id="12" name="Rectángulo: esquinas redondeadas 11">
                <a:extLst>
                  <a:ext uri="{FF2B5EF4-FFF2-40B4-BE49-F238E27FC236}">
                    <a16:creationId xmlns:a16="http://schemas.microsoft.com/office/drawing/2014/main" id="{A373CBBC-337A-24F7-BC7A-F38DE4C4C12A}"/>
                  </a:ext>
                </a:extLst>
              </p:cNvPr>
              <p:cNvSpPr/>
              <p:nvPr/>
            </p:nvSpPr>
            <p:spPr>
              <a:xfrm>
                <a:off x="7170388" y="5083700"/>
                <a:ext cx="3964680" cy="86003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ES"/>
              </a:p>
            </p:txBody>
          </p:sp>
          <p:sp>
            <p:nvSpPr>
              <p:cNvPr id="31" name="Rectángulo 30">
                <a:hlinkClick r:id="rId7"/>
                <a:extLst>
                  <a:ext uri="{FF2B5EF4-FFF2-40B4-BE49-F238E27FC236}">
                    <a16:creationId xmlns:a16="http://schemas.microsoft.com/office/drawing/2014/main" id="{0081B8AE-3031-1EE6-C70C-C31EDB1D09CD}"/>
                  </a:ext>
                </a:extLst>
              </p:cNvPr>
              <p:cNvSpPr/>
              <p:nvPr/>
            </p:nvSpPr>
            <p:spPr>
              <a:xfrm>
                <a:off x="7170389" y="5258272"/>
                <a:ext cx="4036988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s-MX" sz="28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NO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está conectado</a:t>
                </a:r>
                <a:r>
                  <a:rPr lang="es-MX" sz="28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: NO OLA</a:t>
                </a:r>
                <a:endParaRPr lang="es-E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E41264F7-0620-5AF1-63B0-BD1DE1324E12}"/>
                </a:ext>
              </a:extLst>
            </p:cNvPr>
            <p:cNvGrpSpPr/>
            <p:nvPr/>
          </p:nvGrpSpPr>
          <p:grpSpPr>
            <a:xfrm>
              <a:off x="1448002" y="2389590"/>
              <a:ext cx="8931157" cy="2303354"/>
              <a:chOff x="1448002" y="2389590"/>
              <a:chExt cx="8931157" cy="2303354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F02142DC-FCD1-9E3A-B447-E9B605138F0E}"/>
                  </a:ext>
                </a:extLst>
              </p:cNvPr>
              <p:cNvSpPr/>
              <p:nvPr/>
            </p:nvSpPr>
            <p:spPr>
              <a:xfrm>
                <a:off x="2566418" y="2389590"/>
                <a:ext cx="610520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¿Cómo realizarlo?</a:t>
                </a:r>
                <a:endParaRPr lang="es-ES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8C2276BD-1EA7-A83F-F909-E01E344EA31C}"/>
                  </a:ext>
                </a:extLst>
              </p:cNvPr>
              <p:cNvSpPr/>
              <p:nvPr/>
            </p:nvSpPr>
            <p:spPr>
              <a:xfrm>
                <a:off x="1448002" y="3729282"/>
                <a:ext cx="8931157" cy="9636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342900" indent="-34290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b="1" dirty="0">
                    <a:solidFill>
                      <a:srgbClr val="0028CF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Universidad de Origen: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¿El Contrato está conectado a 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Erasmus sin Papel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(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EWP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)?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E468061-0710-51F7-258E-50FA7DF9ADEA}"/>
                  </a:ext>
                </a:extLst>
              </p:cNvPr>
              <p:cNvSpPr txBox="1"/>
              <p:nvPr/>
            </p:nvSpPr>
            <p:spPr>
              <a:xfrm>
                <a:off x="3119774" y="2966970"/>
                <a:ext cx="60960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¿Soy </a:t>
                </a:r>
                <a:r>
                  <a:rPr lang="es-MX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OLA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 </a:t>
                </a:r>
                <a:r>
                  <a:rPr lang="es-MX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NO OLA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?</a:t>
                </a:r>
                <a:endParaRPr lang="es-E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9634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a libre: forma 48">
            <a:hlinkClick r:id="rId2" action="ppaction://hlinksldjump"/>
            <a:extLst>
              <a:ext uri="{FF2B5EF4-FFF2-40B4-BE49-F238E27FC236}">
                <a16:creationId xmlns:a16="http://schemas.microsoft.com/office/drawing/2014/main" id="{0A431609-4D2D-6ADF-694A-4EDF54072832}"/>
              </a:ext>
            </a:extLst>
          </p:cNvPr>
          <p:cNvSpPr/>
          <p:nvPr/>
        </p:nvSpPr>
        <p:spPr>
          <a:xfrm>
            <a:off x="9611432" y="249634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hlinkClick r:id="rId3" action="ppaction://hlinksldjump"/>
            <a:extLst>
              <a:ext uri="{FF2B5EF4-FFF2-40B4-BE49-F238E27FC236}">
                <a16:creationId xmlns:a16="http://schemas.microsoft.com/office/drawing/2014/main" id="{AD367CE8-1484-D858-06D9-92B8FD893D7F}"/>
              </a:ext>
            </a:extLst>
          </p:cNvPr>
          <p:cNvSpPr/>
          <p:nvPr/>
        </p:nvSpPr>
        <p:spPr>
          <a:xfrm>
            <a:off x="550926" y="5344687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CDC64209-4FE5-00D8-109C-E6F919C8060D}"/>
              </a:ext>
            </a:extLst>
          </p:cNvPr>
          <p:cNvSpPr/>
          <p:nvPr/>
        </p:nvSpPr>
        <p:spPr>
          <a:xfrm>
            <a:off x="2600417" y="5447287"/>
            <a:ext cx="7033406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36">
            <a:extLst>
              <a:ext uri="{FF2B5EF4-FFF2-40B4-BE49-F238E27FC236}">
                <a16:creationId xmlns:a16="http://schemas.microsoft.com/office/drawing/2014/main" id="{D4BABB73-61C3-26AB-56E3-55BB0D31AF6C}"/>
              </a:ext>
            </a:extLst>
          </p:cNvPr>
          <p:cNvSpPr/>
          <p:nvPr/>
        </p:nvSpPr>
        <p:spPr>
          <a:xfrm>
            <a:off x="2101581" y="5339370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2619573" y="5598454"/>
            <a:ext cx="6797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SESIONES REGISTRO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CuadroTexto 12">
            <a:hlinkClick r:id="rId2" action="ppaction://hlinksldjump"/>
            <a:extLst>
              <a:ext uri="{FF2B5EF4-FFF2-40B4-BE49-F238E27FC236}">
                <a16:creationId xmlns:a16="http://schemas.microsoft.com/office/drawing/2014/main" id="{2BA1517E-BEA7-F833-324C-0161A5A9A59C}"/>
              </a:ext>
            </a:extLst>
          </p:cNvPr>
          <p:cNvSpPr txBox="1"/>
          <p:nvPr/>
        </p:nvSpPr>
        <p:spPr>
          <a:xfrm>
            <a:off x="10068937" y="1232385"/>
            <a:ext cx="150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SINTESIS</a:t>
            </a:r>
          </a:p>
        </p:txBody>
      </p:sp>
      <p:pic>
        <p:nvPicPr>
          <p:cNvPr id="22" name="Gráfico 21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3FFBF50-95B8-0AB1-7C33-0F00DE3B86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9510886" y="1670046"/>
            <a:ext cx="914400" cy="914400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02F3FDDC-FA43-B8E4-F309-C24867ADC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5" y="5524247"/>
            <a:ext cx="983682" cy="997537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C0B6198B-8877-E7DD-37BD-58334CC450E7}"/>
              </a:ext>
            </a:extLst>
          </p:cNvPr>
          <p:cNvGrpSpPr/>
          <p:nvPr/>
        </p:nvGrpSpPr>
        <p:grpSpPr>
          <a:xfrm>
            <a:off x="2553410" y="602851"/>
            <a:ext cx="8066075" cy="4598225"/>
            <a:chOff x="2553078" y="706739"/>
            <a:chExt cx="8066075" cy="459822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47C7711-0871-06BF-748C-25011456E5EE}"/>
                </a:ext>
              </a:extLst>
            </p:cNvPr>
            <p:cNvGrpSpPr/>
            <p:nvPr/>
          </p:nvGrpSpPr>
          <p:grpSpPr>
            <a:xfrm>
              <a:off x="2592393" y="706739"/>
              <a:ext cx="6730291" cy="1544581"/>
              <a:chOff x="2934395" y="891488"/>
              <a:chExt cx="6730291" cy="1544581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59E7AFA-1399-84B2-101F-1CEDA9D24F81}"/>
                  </a:ext>
                </a:extLst>
              </p:cNvPr>
              <p:cNvSpPr/>
              <p:nvPr/>
            </p:nvSpPr>
            <p:spPr>
              <a:xfrm>
                <a:off x="3242496" y="891488"/>
                <a:ext cx="6422190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- INFORMACIÓN </a:t>
                </a:r>
                <a:r>
                  <a:rPr lang="es-MX" sz="2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ESTUDIANTES ACEPTADOS.</a:t>
                </a:r>
                <a:endParaRPr lang="es-ES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7CBBFB-9BD1-5013-E19B-7006A85D75A9}"/>
                  </a:ext>
                </a:extLst>
              </p:cNvPr>
              <p:cNvSpPr/>
              <p:nvPr/>
            </p:nvSpPr>
            <p:spPr>
              <a:xfrm>
                <a:off x="2934395" y="1472407"/>
                <a:ext cx="6536925" cy="9636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8128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b="1" spc="50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E-MAIL: 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Por favor, revisa tu email. A </a:t>
                </a:r>
                <a:r>
                  <a:rPr lang="es-ES" sz="2000" b="1" dirty="0">
                    <a:highlight>
                      <a:srgbClr val="FFFF00"/>
                    </a:highlight>
                    <a:latin typeface="Avenir Next LT Pro" panose="020B0504020202020204" pitchFamily="34" charset="0"/>
                    <a:cs typeface="Aharoni" panose="02010803020104030203" pitchFamily="2" charset="-79"/>
                  </a:rPr>
                  <a:t>finales de julio 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recibirás </a:t>
                </a:r>
                <a:r>
                  <a:rPr lang="es-ES" sz="2000" i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dos PDF 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con información sobre:</a:t>
                </a:r>
              </a:p>
            </p:txBody>
          </p:sp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3658492-5E69-B6DA-42EE-D3D079AA2A3A}"/>
                </a:ext>
              </a:extLst>
            </p:cNvPr>
            <p:cNvSpPr txBox="1"/>
            <p:nvPr/>
          </p:nvSpPr>
          <p:spPr>
            <a:xfrm>
              <a:off x="2553078" y="2494643"/>
              <a:ext cx="8066075" cy="2810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698500" indent="-342900" algn="just">
                <a:lnSpc>
                  <a:spcPct val="150000"/>
                </a:lnSpc>
                <a:buFont typeface="+mj-lt"/>
                <a:buAutoNum type="arabicPeriod"/>
                <a:defRPr sz="2000"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ES" dirty="0"/>
                <a:t>Información útil para nuestros estudiantes </a:t>
              </a:r>
              <a:r>
                <a:rPr lang="es-ES" dirty="0" err="1"/>
                <a:t>incoming</a:t>
              </a:r>
              <a:r>
                <a:rPr lang="es-ES" dirty="0"/>
                <a:t>: </a:t>
              </a:r>
              <a:r>
                <a:rPr lang="es-ES" b="1" dirty="0"/>
                <a:t>sesiones informativas</a:t>
              </a:r>
              <a:r>
                <a:rPr lang="es-ES" dirty="0"/>
                <a:t>, </a:t>
              </a:r>
              <a:r>
                <a:rPr lang="es-ES" b="1" dirty="0"/>
                <a:t>alojamiento</a:t>
              </a:r>
              <a:r>
                <a:rPr lang="es-ES" dirty="0"/>
                <a:t>, </a:t>
              </a:r>
              <a:r>
                <a:rPr lang="es-ES" i="1" dirty="0"/>
                <a:t>cursos de español</a:t>
              </a:r>
              <a:r>
                <a:rPr lang="es-ES" dirty="0"/>
                <a:t>, </a:t>
              </a:r>
              <a:r>
                <a:rPr lang="es-ES" i="1" dirty="0"/>
                <a:t>cómo llegar a la provincia de Cádiz</a:t>
              </a:r>
              <a:r>
                <a:rPr lang="es-ES" dirty="0"/>
                <a:t>, etc...</a:t>
              </a:r>
            </a:p>
            <a:p>
              <a:r>
                <a:rPr lang="es-ES" b="1" dirty="0"/>
                <a:t>PDF ERASMUS EN LA UCA: </a:t>
              </a:r>
              <a:r>
                <a:rPr lang="es-ES" dirty="0"/>
                <a:t>instrucciones sobre cómo matricular tus asignaturas en </a:t>
              </a:r>
              <a:r>
                <a:rPr lang="es-ES" u="sng" dirty="0"/>
                <a:t>septiembre</a:t>
              </a:r>
              <a:r>
                <a:rPr lang="es-ES" dirty="0"/>
                <a:t>, cómo conectarte al </a:t>
              </a:r>
              <a:r>
                <a:rPr lang="es-ES" b="1" dirty="0"/>
                <a:t>WIFI</a:t>
              </a:r>
              <a:r>
                <a:rPr lang="es-ES" dirty="0"/>
                <a:t>, </a:t>
              </a:r>
              <a:r>
                <a:rPr lang="es-ES" i="1" dirty="0"/>
                <a:t>Servicios de la Universidad</a:t>
              </a:r>
              <a:r>
                <a:rPr lang="es-ES" dirty="0"/>
                <a:t>, etc...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6F9B66C-1A9B-2B7B-20D6-F3D97011B9AA}"/>
              </a:ext>
            </a:extLst>
          </p:cNvPr>
          <p:cNvGrpSpPr/>
          <p:nvPr/>
        </p:nvGrpSpPr>
        <p:grpSpPr>
          <a:xfrm>
            <a:off x="550926" y="186020"/>
            <a:ext cx="2069169" cy="1090309"/>
            <a:chOff x="561946" y="168293"/>
            <a:chExt cx="2568170" cy="1367293"/>
          </a:xfrm>
        </p:grpSpPr>
        <p:sp>
          <p:nvSpPr>
            <p:cNvPr id="18" name="Forma libre: forma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67EDCE7F-B516-50B1-E6CE-95DDFD565343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1" name="Flecha: pentágono 20">
              <a:extLst>
                <a:ext uri="{FF2B5EF4-FFF2-40B4-BE49-F238E27FC236}">
                  <a16:creationId xmlns:a16="http://schemas.microsoft.com/office/drawing/2014/main" id="{9324350C-59F6-2917-30AA-9BB213208482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Rectángulo 36">
              <a:extLst>
                <a:ext uri="{FF2B5EF4-FFF2-40B4-BE49-F238E27FC236}">
                  <a16:creationId xmlns:a16="http://schemas.microsoft.com/office/drawing/2014/main" id="{DDC7B763-509D-567F-5CB5-D9377A411821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Google Shape;10241;p99">
              <a:hlinkClick r:id="rId8" action="ppaction://hlinksldjump"/>
              <a:extLst>
                <a:ext uri="{FF2B5EF4-FFF2-40B4-BE49-F238E27FC236}">
                  <a16:creationId xmlns:a16="http://schemas.microsoft.com/office/drawing/2014/main" id="{427114FD-9A1E-20BA-A1FA-8A120FD29390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A342EBD-39D0-6388-9578-DA32A416B8AD}"/>
              </a:ext>
            </a:extLst>
          </p:cNvPr>
          <p:cNvGrpSpPr/>
          <p:nvPr/>
        </p:nvGrpSpPr>
        <p:grpSpPr>
          <a:xfrm>
            <a:off x="548061" y="1479030"/>
            <a:ext cx="2098391" cy="1098322"/>
            <a:chOff x="557184" y="1892790"/>
            <a:chExt cx="2587327" cy="1369459"/>
          </a:xfrm>
        </p:grpSpPr>
        <p:sp>
          <p:nvSpPr>
            <p:cNvPr id="30" name="Forma libre: forma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A74F50D2-9811-6CE9-C460-FD31E57B4845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1" name="Flecha: pentágono 30">
              <a:extLst>
                <a:ext uri="{FF2B5EF4-FFF2-40B4-BE49-F238E27FC236}">
                  <a16:creationId xmlns:a16="http://schemas.microsoft.com/office/drawing/2014/main" id="{A07493A5-6EA9-E083-5D96-AF20D8D514C0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Rectángulo 36">
              <a:extLst>
                <a:ext uri="{FF2B5EF4-FFF2-40B4-BE49-F238E27FC236}">
                  <a16:creationId xmlns:a16="http://schemas.microsoft.com/office/drawing/2014/main" id="{4D006258-10A3-5E2F-27E8-2433A4F4D170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3" name="Imagen 32" descr="Logotipo, Icono&#10;&#10;Descripción generada automáticamente">
              <a:hlinkClick r:id="rId9" action="ppaction://hlinksldjump"/>
              <a:extLst>
                <a:ext uri="{FF2B5EF4-FFF2-40B4-BE49-F238E27FC236}">
                  <a16:creationId xmlns:a16="http://schemas.microsoft.com/office/drawing/2014/main" id="{25868733-E4D5-F50E-13FD-C7C14D98C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054E614-A98D-2430-9F43-97686A69F769}"/>
              </a:ext>
            </a:extLst>
          </p:cNvPr>
          <p:cNvGrpSpPr>
            <a:grpSpLocks/>
          </p:cNvGrpSpPr>
          <p:nvPr/>
        </p:nvGrpSpPr>
        <p:grpSpPr>
          <a:xfrm>
            <a:off x="548061" y="2818240"/>
            <a:ext cx="2069169" cy="1077196"/>
            <a:chOff x="584334" y="3038199"/>
            <a:chExt cx="2069169" cy="1077196"/>
          </a:xfrm>
        </p:grpSpPr>
        <p:sp>
          <p:nvSpPr>
            <p:cNvPr id="35" name="Forma libre: forma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C27EC7-3998-8779-E691-367D5E889A96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6" name="Flecha: pentágono 35">
              <a:extLst>
                <a:ext uri="{FF2B5EF4-FFF2-40B4-BE49-F238E27FC236}">
                  <a16:creationId xmlns:a16="http://schemas.microsoft.com/office/drawing/2014/main" id="{C66B3964-36CE-6FF8-7AE3-6F545BE2C742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D17214AE-8097-650D-3F4A-8A3B11ABD157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8" name="Imagen 37" descr="Logotipo, Icono&#10;&#10;Descripción generada automáticamente">
              <a:hlinkClick r:id="rId11" action="ppaction://hlinksldjump"/>
              <a:extLst>
                <a:ext uri="{FF2B5EF4-FFF2-40B4-BE49-F238E27FC236}">
                  <a16:creationId xmlns:a16="http://schemas.microsoft.com/office/drawing/2014/main" id="{9934C06D-7489-2014-71FF-2BD1BD32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C3094A2-09F6-41AB-345B-0EE78D981C33}"/>
              </a:ext>
            </a:extLst>
          </p:cNvPr>
          <p:cNvGrpSpPr>
            <a:grpSpLocks/>
          </p:cNvGrpSpPr>
          <p:nvPr/>
        </p:nvGrpSpPr>
        <p:grpSpPr>
          <a:xfrm>
            <a:off x="563296" y="4131961"/>
            <a:ext cx="2053934" cy="1078943"/>
            <a:chOff x="557184" y="3562046"/>
            <a:chExt cx="2568278" cy="1371680"/>
          </a:xfrm>
        </p:grpSpPr>
        <p:sp>
          <p:nvSpPr>
            <p:cNvPr id="40" name="Forma libre: forma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F8A6D9BE-27FA-C92A-71BC-818F5A8E78F4}"/>
                </a:ext>
              </a:extLst>
            </p:cNvPr>
            <p:cNvSpPr>
              <a:spLocks/>
            </p:cNvSpPr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1" name="Flecha: pentágono 40">
              <a:extLst>
                <a:ext uri="{FF2B5EF4-FFF2-40B4-BE49-F238E27FC236}">
                  <a16:creationId xmlns:a16="http://schemas.microsoft.com/office/drawing/2014/main" id="{41EB2A30-3559-CD0B-1AAD-461F2737AB87}"/>
                </a:ext>
              </a:extLst>
            </p:cNvPr>
            <p:cNvSpPr>
              <a:spLocks/>
            </p:cNvSpPr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Rectángulo 36">
              <a:extLst>
                <a:ext uri="{FF2B5EF4-FFF2-40B4-BE49-F238E27FC236}">
                  <a16:creationId xmlns:a16="http://schemas.microsoft.com/office/drawing/2014/main" id="{FDD79F74-DC4B-4F23-BB23-AD5FC7DE2BFA}"/>
                </a:ext>
              </a:extLst>
            </p:cNvPr>
            <p:cNvSpPr>
              <a:spLocks/>
            </p:cNvSpPr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3" name="Imagen 42" descr="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91BFD5-B293-E969-4310-9F6F5E81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172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7A27458-B4F1-16EF-644A-6654364E8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Dibujo de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8F73CB7E-8846-CB30-8CB4-9AF5D97F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7E904018-0243-D125-0FB7-7A121DDD4AA4}"/>
              </a:ext>
            </a:extLst>
          </p:cNvPr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alpha val="0"/>
                  <a:lumMod val="0"/>
                  <a:lumOff val="100000"/>
                </a:schemeClr>
              </a:gs>
              <a:gs pos="50000">
                <a:schemeClr val="accent4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4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33CACD4-312E-AB41-F069-43FDEEE9B0BC}"/>
              </a:ext>
            </a:extLst>
          </p:cNvPr>
          <p:cNvSpPr/>
          <p:nvPr/>
        </p:nvSpPr>
        <p:spPr>
          <a:xfrm>
            <a:off x="885061" y="4780991"/>
            <a:ext cx="546100" cy="546100"/>
          </a:xfrm>
          <a:prstGeom prst="ellipse">
            <a:avLst/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6364D204-5362-A283-D23C-9F07227F88B1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custGeom>
            <a:avLst/>
            <a:gdLst>
              <a:gd name="connsiteX0" fmla="*/ 2799158 w 12192000"/>
              <a:gd name="connsiteY0" fmla="*/ 1119032 h 6858000"/>
              <a:gd name="connsiteX1" fmla="*/ 489189 w 12192000"/>
              <a:gd name="connsiteY1" fmla="*/ 3429001 h 6858000"/>
              <a:gd name="connsiteX2" fmla="*/ 2799158 w 12192000"/>
              <a:gd name="connsiteY2" fmla="*/ 5738970 h 6858000"/>
              <a:gd name="connsiteX3" fmla="*/ 5109127 w 12192000"/>
              <a:gd name="connsiteY3" fmla="*/ 3429001 h 6858000"/>
              <a:gd name="connsiteX4" fmla="*/ 2799158 w 12192000"/>
              <a:gd name="connsiteY4" fmla="*/ 11190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2799158" y="1119032"/>
                </a:moveTo>
                <a:cubicBezTo>
                  <a:pt x="1523397" y="1119032"/>
                  <a:pt x="489189" y="2153240"/>
                  <a:pt x="489189" y="3429001"/>
                </a:cubicBezTo>
                <a:cubicBezTo>
                  <a:pt x="489189" y="4704762"/>
                  <a:pt x="1523397" y="5738970"/>
                  <a:pt x="2799158" y="5738970"/>
                </a:cubicBezTo>
                <a:cubicBezTo>
                  <a:pt x="4074919" y="5738970"/>
                  <a:pt x="5109127" y="4704762"/>
                  <a:pt x="5109127" y="3429001"/>
                </a:cubicBezTo>
                <a:cubicBezTo>
                  <a:pt x="5109127" y="2153240"/>
                  <a:pt x="4074919" y="1119032"/>
                  <a:pt x="2799158" y="11190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8AFDEFF-CC06-9737-CAAA-E2222D250F4E}"/>
              </a:ext>
            </a:extLst>
          </p:cNvPr>
          <p:cNvSpPr/>
          <p:nvPr/>
        </p:nvSpPr>
        <p:spPr>
          <a:xfrm>
            <a:off x="885061" y="4780992"/>
            <a:ext cx="546100" cy="546100"/>
          </a:xfrm>
          <a:prstGeom prst="ellipse">
            <a:avLst/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480D033-DF3E-6C2A-284F-FD604006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4999" y="353541"/>
            <a:ext cx="6223946" cy="6150915"/>
          </a:xfr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En el presente se detallan cada uno de los pasos que el estudiantado deberá seguir para concluir los </a:t>
            </a: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primeros pasos de su movilidad académica en la UCA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Por favor, siga ATENTAMENTE las </a:t>
            </a: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instrucciones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lvl="1" algn="just"/>
            <a:r>
              <a:rPr lang="es-ES" sz="22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- </a:t>
            </a: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Recomendación: 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visualice la presentación en pantalla completa para mayor interactividad.</a:t>
            </a:r>
          </a:p>
          <a:p>
            <a:pPr algn="just"/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algn="r"/>
            <a:r>
              <a:rPr lang="es-ES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Muchas gracias, </a:t>
            </a:r>
          </a:p>
          <a:p>
            <a:pPr algn="r"/>
            <a:r>
              <a:rPr lang="es-ES" sz="2000" i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Estudiantes ERASMUS+ KA131,</a:t>
            </a:r>
          </a:p>
          <a:p>
            <a:pPr algn="r"/>
            <a:r>
              <a:rPr lang="es-E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Oficina de Internacionalización de la Universidad de Cádiz.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4D8442-8513-EE85-848F-A6DB28F7A14A}"/>
              </a:ext>
            </a:extLst>
          </p:cNvPr>
          <p:cNvSpPr/>
          <p:nvPr/>
        </p:nvSpPr>
        <p:spPr>
          <a:xfrm>
            <a:off x="1303075" y="2967334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kern="12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  <a:ea typeface="+mj-ea"/>
                <a:cs typeface="+mj-cs"/>
              </a:rPr>
              <a:t>Atención</a:t>
            </a:r>
            <a:r>
              <a:rPr lang="en-US" sz="5400" b="1" kern="12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  <a:ea typeface="+mj-ea"/>
                <a:cs typeface="+mj-cs"/>
              </a:rPr>
              <a:t>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AC16EE-F712-EE6D-5529-4C0D5006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9" y="137276"/>
            <a:ext cx="1104301" cy="15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68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astillo con una torre&#10;&#10;Descripción generada automáticamente con confianza media">
            <a:extLst>
              <a:ext uri="{FF2B5EF4-FFF2-40B4-BE49-F238E27FC236}">
                <a16:creationId xmlns:a16="http://schemas.microsoft.com/office/drawing/2014/main" id="{B186FAC8-3576-B9A6-7E07-2175DCD5E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4934" cy="6859650"/>
          </a:xfrm>
          <a:prstGeom prst="rect">
            <a:avLst/>
          </a:prstGeom>
        </p:spPr>
      </p:pic>
      <p:pic>
        <p:nvPicPr>
          <p:cNvPr id="49" name="Imagen 48" descr="Logotipo&#10;&#10;Descripción generada automáticamente">
            <a:hlinkClick r:id="rId3" action="ppaction://hlinksldjump"/>
            <a:extLst>
              <a:ext uri="{FF2B5EF4-FFF2-40B4-BE49-F238E27FC236}">
                <a16:creationId xmlns:a16="http://schemas.microsoft.com/office/drawing/2014/main" id="{0DB348F1-E18A-42C9-21B7-EAE9BD3CB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324561" y="4695659"/>
            <a:ext cx="1538171" cy="2164894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18AA528D-13EC-BDF2-6821-C13F87D996C2}"/>
              </a:ext>
            </a:extLst>
          </p:cNvPr>
          <p:cNvGrpSpPr/>
          <p:nvPr/>
        </p:nvGrpSpPr>
        <p:grpSpPr>
          <a:xfrm>
            <a:off x="5029908" y="-3434"/>
            <a:ext cx="2062701" cy="5102085"/>
            <a:chOff x="5029908" y="-3434"/>
            <a:chExt cx="2062701" cy="5102085"/>
          </a:xfrm>
        </p:grpSpPr>
        <p:sp>
          <p:nvSpPr>
            <p:cNvPr id="45" name="Flecha: pentágono 44">
              <a:extLst>
                <a:ext uri="{FF2B5EF4-FFF2-40B4-BE49-F238E27FC236}">
                  <a16:creationId xmlns:a16="http://schemas.microsoft.com/office/drawing/2014/main" id="{325D2707-0D5A-AD35-0D37-90293CB140B0}"/>
                </a:ext>
              </a:extLst>
            </p:cNvPr>
            <p:cNvSpPr/>
            <p:nvPr/>
          </p:nvSpPr>
          <p:spPr>
            <a:xfrm rot="5400000">
              <a:off x="3515566" y="1521609"/>
              <a:ext cx="5102085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6" name="Imagen 5" descr="Icono&#10;&#10;Descripción generada automáticamente">
              <a:hlinkClick r:id="" action="ppaction://noaction"/>
              <a:extLst>
                <a:ext uri="{FF2B5EF4-FFF2-40B4-BE49-F238E27FC236}">
                  <a16:creationId xmlns:a16="http://schemas.microsoft.com/office/drawing/2014/main" id="{FA083E7E-82E5-B092-3385-AC64716B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6" y="538044"/>
              <a:ext cx="983682" cy="997537"/>
            </a:xfrm>
            <a:prstGeom prst="rect">
              <a:avLst/>
            </a:prstGeom>
          </p:spPr>
        </p:pic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A134043C-B532-4607-571A-B332C35E23A1}"/>
                </a:ext>
              </a:extLst>
            </p:cNvPr>
            <p:cNvSpPr/>
            <p:nvPr/>
          </p:nvSpPr>
          <p:spPr>
            <a:xfrm rot="16200000">
              <a:off x="5273593" y="357251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" name="CuadroTexto 27">
              <a:extLst>
                <a:ext uri="{FF2B5EF4-FFF2-40B4-BE49-F238E27FC236}">
                  <a16:creationId xmlns:a16="http://schemas.microsoft.com/office/drawing/2014/main" id="{8631FF40-1245-2142-62BE-53E597EA9FAA}"/>
                </a:ext>
              </a:extLst>
            </p:cNvPr>
            <p:cNvSpPr txBox="1"/>
            <p:nvPr/>
          </p:nvSpPr>
          <p:spPr>
            <a:xfrm>
              <a:off x="5029908" y="1326583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3</a:t>
              </a:r>
            </a:p>
          </p:txBody>
        </p:sp>
        <p:sp>
          <p:nvSpPr>
            <p:cNvPr id="13" name="CuadroTexto 27">
              <a:extLst>
                <a:ext uri="{FF2B5EF4-FFF2-40B4-BE49-F238E27FC236}">
                  <a16:creationId xmlns:a16="http://schemas.microsoft.com/office/drawing/2014/main" id="{E2013F7A-9BD7-BB40-37D7-501C7B788569}"/>
                </a:ext>
              </a:extLst>
            </p:cNvPr>
            <p:cNvSpPr txBox="1"/>
            <p:nvPr/>
          </p:nvSpPr>
          <p:spPr>
            <a:xfrm>
              <a:off x="5162339" y="1326583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B487C5B-19B6-1D74-B7E4-213662D798AF}"/>
              </a:ext>
            </a:extLst>
          </p:cNvPr>
          <p:cNvGrpSpPr/>
          <p:nvPr/>
        </p:nvGrpSpPr>
        <p:grpSpPr>
          <a:xfrm>
            <a:off x="2770972" y="2499"/>
            <a:ext cx="2065219" cy="5851984"/>
            <a:chOff x="2770972" y="2499"/>
            <a:chExt cx="2065219" cy="5851984"/>
          </a:xfrm>
        </p:grpSpPr>
        <p:sp>
          <p:nvSpPr>
            <p:cNvPr id="44" name="Flecha: pentágono 43">
              <a:extLst>
                <a:ext uri="{FF2B5EF4-FFF2-40B4-BE49-F238E27FC236}">
                  <a16:creationId xmlns:a16="http://schemas.microsoft.com/office/drawing/2014/main" id="{52578D6E-1F76-44FB-77AA-79360525D2B9}"/>
                </a:ext>
              </a:extLst>
            </p:cNvPr>
            <p:cNvSpPr/>
            <p:nvPr/>
          </p:nvSpPr>
          <p:spPr>
            <a:xfrm rot="5400000">
              <a:off x="884199" y="1902491"/>
              <a:ext cx="5851984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" name="Imagen 4" descr="Icono&#10;&#10;Descripción generada automáticamente">
              <a:hlinkClick r:id="rId6" action="ppaction://hlinksldjump"/>
              <a:extLst>
                <a:ext uri="{FF2B5EF4-FFF2-40B4-BE49-F238E27FC236}">
                  <a16:creationId xmlns:a16="http://schemas.microsoft.com/office/drawing/2014/main" id="{28CD14D6-C89D-C98A-6570-11897019A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91" y="572439"/>
              <a:ext cx="983682" cy="997537"/>
            </a:xfrm>
            <a:prstGeom prst="rect">
              <a:avLst/>
            </a:prstGeom>
          </p:spPr>
        </p:pic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0D2EB62E-D20B-712A-F33C-68845B96C213}"/>
                </a:ext>
              </a:extLst>
            </p:cNvPr>
            <p:cNvSpPr/>
            <p:nvPr/>
          </p:nvSpPr>
          <p:spPr>
            <a:xfrm rot="16200000">
              <a:off x="3026273" y="374299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DFF867D-870B-B3BE-94C8-8E061E49B35E}"/>
                </a:ext>
              </a:extLst>
            </p:cNvPr>
            <p:cNvSpPr txBox="1"/>
            <p:nvPr/>
          </p:nvSpPr>
          <p:spPr>
            <a:xfrm>
              <a:off x="2770972" y="1451811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2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ABFF6B7-D883-FB7A-1562-1E806BDCB318}"/>
                </a:ext>
              </a:extLst>
            </p:cNvPr>
            <p:cNvSpPr txBox="1"/>
            <p:nvPr/>
          </p:nvSpPr>
          <p:spPr>
            <a:xfrm>
              <a:off x="2900989" y="1445306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F5EBA89-13A8-D06C-F7B4-603F362E8753}"/>
              </a:ext>
            </a:extLst>
          </p:cNvPr>
          <p:cNvGrpSpPr/>
          <p:nvPr/>
        </p:nvGrpSpPr>
        <p:grpSpPr>
          <a:xfrm>
            <a:off x="543068" y="6475"/>
            <a:ext cx="2083796" cy="6857992"/>
            <a:chOff x="543068" y="6475"/>
            <a:chExt cx="2083796" cy="6857992"/>
          </a:xfrm>
        </p:grpSpPr>
        <p:sp>
          <p:nvSpPr>
            <p:cNvPr id="43" name="Flecha: pentágono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8323EAB1-AF94-E2F4-A9C2-52F53FF7FC68}"/>
                </a:ext>
              </a:extLst>
            </p:cNvPr>
            <p:cNvSpPr/>
            <p:nvPr/>
          </p:nvSpPr>
          <p:spPr>
            <a:xfrm rot="5400000">
              <a:off x="-1859928" y="2409471"/>
              <a:ext cx="6857992" cy="2052000"/>
            </a:xfrm>
            <a:prstGeom prst="homePlate">
              <a:avLst/>
            </a:prstGeom>
            <a:gradFill flip="none" rotWithShape="1">
              <a:gsLst>
                <a:gs pos="0">
                  <a:srgbClr val="0033CC">
                    <a:shade val="30000"/>
                    <a:satMod val="115000"/>
                    <a:alpha val="0"/>
                  </a:srgbClr>
                </a:gs>
                <a:gs pos="50000">
                  <a:srgbClr val="0033CC">
                    <a:shade val="67500"/>
                    <a:satMod val="115000"/>
                  </a:srgbClr>
                </a:gs>
                <a:gs pos="100000">
                  <a:srgbClr val="0033C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277A19F-45E2-34A5-0463-502487AB01F8}"/>
                </a:ext>
              </a:extLst>
            </p:cNvPr>
            <p:cNvSpPr/>
            <p:nvPr/>
          </p:nvSpPr>
          <p:spPr>
            <a:xfrm rot="16200000">
              <a:off x="763273" y="36715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0" name="Google Shape;10241;p99">
              <a:extLst>
                <a:ext uri="{FF2B5EF4-FFF2-40B4-BE49-F238E27FC236}">
                  <a16:creationId xmlns:a16="http://schemas.microsoft.com/office/drawing/2014/main" id="{5EABB02A-2B55-F5BA-99AD-70E72EA59E8D}"/>
                </a:ext>
              </a:extLst>
            </p:cNvPr>
            <p:cNvSpPr/>
            <p:nvPr/>
          </p:nvSpPr>
          <p:spPr>
            <a:xfrm>
              <a:off x="918495" y="615015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9715142-E8B0-2A95-58AC-576024CECDBD}"/>
                </a:ext>
              </a:extLst>
            </p:cNvPr>
            <p:cNvSpPr txBox="1"/>
            <p:nvPr/>
          </p:nvSpPr>
          <p:spPr>
            <a:xfrm>
              <a:off x="611611" y="1852514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1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F9AE4FF-F161-461F-9C65-B413A26EF28C}"/>
                </a:ext>
              </a:extLst>
            </p:cNvPr>
            <p:cNvSpPr txBox="1"/>
            <p:nvPr/>
          </p:nvSpPr>
          <p:spPr>
            <a:xfrm>
              <a:off x="734143" y="1856104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57CA1EC5-F54D-277F-CBB5-BF68016C5DB0}"/>
              </a:ext>
            </a:extLst>
          </p:cNvPr>
          <p:cNvGrpSpPr/>
          <p:nvPr/>
        </p:nvGrpSpPr>
        <p:grpSpPr>
          <a:xfrm>
            <a:off x="7145367" y="0"/>
            <a:ext cx="2403344" cy="5113201"/>
            <a:chOff x="7145367" y="0"/>
            <a:chExt cx="2403344" cy="5113201"/>
          </a:xfrm>
        </p:grpSpPr>
        <p:sp>
          <p:nvSpPr>
            <p:cNvPr id="46" name="Flecha: pentágono 45">
              <a:extLst>
                <a:ext uri="{FF2B5EF4-FFF2-40B4-BE49-F238E27FC236}">
                  <a16:creationId xmlns:a16="http://schemas.microsoft.com/office/drawing/2014/main" id="{F198E1D2-5D3F-701A-2220-BC83533321E9}"/>
                </a:ext>
              </a:extLst>
            </p:cNvPr>
            <p:cNvSpPr/>
            <p:nvPr/>
          </p:nvSpPr>
          <p:spPr>
            <a:xfrm rot="5400000">
              <a:off x="5761890" y="1530601"/>
              <a:ext cx="5113201" cy="2052000"/>
            </a:xfrm>
            <a:prstGeom prst="homePlate">
              <a:avLst/>
            </a:prstGeom>
            <a:gradFill flip="none" rotWithShape="1">
              <a:gsLst>
                <a:gs pos="29000">
                  <a:srgbClr val="1A9E1A">
                    <a:alpha val="0"/>
                  </a:srgbClr>
                </a:gs>
                <a:gs pos="0">
                  <a:srgbClr val="33CC33">
                    <a:shade val="30000"/>
                    <a:satMod val="115000"/>
                  </a:srgbClr>
                </a:gs>
                <a:gs pos="6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46DFD7D7-F59F-68CC-A111-5B7E5438865A}"/>
                </a:ext>
              </a:extLst>
            </p:cNvPr>
            <p:cNvSpPr/>
            <p:nvPr/>
          </p:nvSpPr>
          <p:spPr>
            <a:xfrm rot="16200000">
              <a:off x="7614679" y="406488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63D53F55-5943-B583-4BC4-E5D70F2A0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068" y="562318"/>
              <a:ext cx="1008621" cy="1000308"/>
            </a:xfrm>
            <a:prstGeom prst="rect">
              <a:avLst/>
            </a:prstGeom>
          </p:spPr>
        </p:pic>
        <p:sp>
          <p:nvSpPr>
            <p:cNvPr id="33" name="CuadroTexto 32">
              <a:hlinkClick r:id="" action="ppaction://noaction"/>
              <a:extLst>
                <a:ext uri="{FF2B5EF4-FFF2-40B4-BE49-F238E27FC236}">
                  <a16:creationId xmlns:a16="http://schemas.microsoft.com/office/drawing/2014/main" id="{B8D7E6A1-FA94-6919-37E7-C44D43313DB6}"/>
                </a:ext>
              </a:extLst>
            </p:cNvPr>
            <p:cNvSpPr txBox="1"/>
            <p:nvPr/>
          </p:nvSpPr>
          <p:spPr>
            <a:xfrm>
              <a:off x="7255085" y="1337010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4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C7FF3E12-E2BD-E972-F6A2-137DB702B621}"/>
                </a:ext>
              </a:extLst>
            </p:cNvPr>
            <p:cNvSpPr txBox="1"/>
            <p:nvPr/>
          </p:nvSpPr>
          <p:spPr>
            <a:xfrm>
              <a:off x="7145367" y="1339112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4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A7C41DBF-D0AE-8102-B368-4A404C79662D}"/>
              </a:ext>
            </a:extLst>
          </p:cNvPr>
          <p:cNvGrpSpPr/>
          <p:nvPr/>
        </p:nvGrpSpPr>
        <p:grpSpPr>
          <a:xfrm>
            <a:off x="9467911" y="-3433"/>
            <a:ext cx="2439951" cy="6860379"/>
            <a:chOff x="9467911" y="-3433"/>
            <a:chExt cx="2439951" cy="6860379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302CD7AB-4B94-F97C-F45A-C7757C364996}"/>
                </a:ext>
              </a:extLst>
            </p:cNvPr>
            <p:cNvGrpSpPr/>
            <p:nvPr/>
          </p:nvGrpSpPr>
          <p:grpSpPr>
            <a:xfrm>
              <a:off x="9558862" y="-3433"/>
              <a:ext cx="2349000" cy="6860379"/>
              <a:chOff x="9558862" y="-3433"/>
              <a:chExt cx="2349000" cy="6860379"/>
            </a:xfrm>
          </p:grpSpPr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B990DC91-D321-FFD3-496F-E0AA3F7D0539}"/>
                  </a:ext>
                </a:extLst>
              </p:cNvPr>
              <p:cNvGrpSpPr/>
              <p:nvPr/>
            </p:nvGrpSpPr>
            <p:grpSpPr>
              <a:xfrm>
                <a:off x="9558862" y="-3433"/>
                <a:ext cx="2349000" cy="6860379"/>
                <a:chOff x="9558862" y="-3433"/>
                <a:chExt cx="2349000" cy="6860379"/>
              </a:xfrm>
            </p:grpSpPr>
            <p:sp>
              <p:nvSpPr>
                <p:cNvPr id="61" name="Flecha: pentágono 60">
                  <a:extLst>
                    <a:ext uri="{FF2B5EF4-FFF2-40B4-BE49-F238E27FC236}">
                      <a16:creationId xmlns:a16="http://schemas.microsoft.com/office/drawing/2014/main" id="{010B4011-E65F-0B21-EBA4-F3471999E753}"/>
                    </a:ext>
                  </a:extLst>
                </p:cNvPr>
                <p:cNvSpPr/>
                <p:nvPr/>
              </p:nvSpPr>
              <p:spPr>
                <a:xfrm rot="5400000">
                  <a:off x="7154672" y="2400757"/>
                  <a:ext cx="6860379" cy="2052000"/>
                </a:xfrm>
                <a:prstGeom prst="homePlate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  <a:alpha val="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427D5E26-B1AA-9416-FD91-4386F773878A}"/>
                    </a:ext>
                  </a:extLst>
                </p:cNvPr>
                <p:cNvSpPr txBox="1"/>
                <p:nvPr/>
              </p:nvSpPr>
              <p:spPr>
                <a:xfrm>
                  <a:off x="9614236" y="1804538"/>
                  <a:ext cx="2293626" cy="3770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 algn="just">
                    <a:defRPr sz="2000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algn="ctr"/>
                  <a:r>
                    <a:rPr lang="es-MX" sz="23900" b="1" dirty="0">
                      <a:ln>
                        <a:solidFill>
                          <a:schemeClr val="bg1"/>
                        </a:solidFill>
                      </a:ln>
                      <a:noFill/>
                    </a:rPr>
                    <a:t>5</a:t>
                  </a:r>
                </a:p>
              </p:txBody>
            </p:sp>
          </p:grpSp>
          <p:sp>
            <p:nvSpPr>
              <p:cNvPr id="59" name="Rectángulo: esquinas redondeadas 58">
                <a:extLst>
                  <a:ext uri="{FF2B5EF4-FFF2-40B4-BE49-F238E27FC236}">
                    <a16:creationId xmlns:a16="http://schemas.microsoft.com/office/drawing/2014/main" id="{60A9A60F-46BD-030D-0DA4-C127EF681C3D}"/>
                  </a:ext>
                </a:extLst>
              </p:cNvPr>
              <p:cNvSpPr/>
              <p:nvPr/>
            </p:nvSpPr>
            <p:spPr>
              <a:xfrm rot="16200000">
                <a:off x="9827505" y="391974"/>
                <a:ext cx="1549400" cy="1359122"/>
              </a:xfrm>
              <a:prstGeom prst="roundRect">
                <a:avLst>
                  <a:gd name="adj" fmla="val 15426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ES" dirty="0"/>
              </a:p>
            </p:txBody>
          </p:sp>
          <p:pic>
            <p:nvPicPr>
              <p:cNvPr id="60" name="Imagen 59" descr="Icono&#10;&#10;Descripción generada automáticamente">
                <a:hlinkClick r:id="" action="ppaction://noaction"/>
                <a:extLst>
                  <a:ext uri="{FF2B5EF4-FFF2-40B4-BE49-F238E27FC236}">
                    <a16:creationId xmlns:a16="http://schemas.microsoft.com/office/drawing/2014/main" id="{FB28BEB5-03D0-B058-3F7B-7CD557859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0364" y="572766"/>
                <a:ext cx="983682" cy="997537"/>
              </a:xfrm>
              <a:prstGeom prst="rect">
                <a:avLst/>
              </a:prstGeom>
            </p:spPr>
          </p:pic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51229958-A807-A48D-6301-BADBF4BB583D}"/>
                </a:ext>
              </a:extLst>
            </p:cNvPr>
            <p:cNvSpPr txBox="1"/>
            <p:nvPr/>
          </p:nvSpPr>
          <p:spPr>
            <a:xfrm>
              <a:off x="9467911" y="1814379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5</a:t>
              </a:r>
            </a:p>
          </p:txBody>
        </p:sp>
      </p:grp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6918E668-C705-C423-E5A5-7D6B99AD25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96358"/>
            <a:ext cx="289955" cy="4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3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astillo con una torre&#10;&#10;Descripción generada automáticamente con confianza media">
            <a:extLst>
              <a:ext uri="{FF2B5EF4-FFF2-40B4-BE49-F238E27FC236}">
                <a16:creationId xmlns:a16="http://schemas.microsoft.com/office/drawing/2014/main" id="{B186FAC8-3576-B9A6-7E07-2175DCD5E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4934" cy="685965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69D138CF-A5F3-245D-59CE-E90D02AC81E5}"/>
              </a:ext>
            </a:extLst>
          </p:cNvPr>
          <p:cNvGrpSpPr/>
          <p:nvPr/>
        </p:nvGrpSpPr>
        <p:grpSpPr>
          <a:xfrm>
            <a:off x="543068" y="6475"/>
            <a:ext cx="2085061" cy="6857992"/>
            <a:chOff x="543068" y="6475"/>
            <a:chExt cx="2085061" cy="6857992"/>
          </a:xfrm>
        </p:grpSpPr>
        <p:sp>
          <p:nvSpPr>
            <p:cNvPr id="43" name="Flecha: pentágono 42">
              <a:extLst>
                <a:ext uri="{FF2B5EF4-FFF2-40B4-BE49-F238E27FC236}">
                  <a16:creationId xmlns:a16="http://schemas.microsoft.com/office/drawing/2014/main" id="{8323EAB1-AF94-E2F4-A9C2-52F53FF7FC68}"/>
                </a:ext>
              </a:extLst>
            </p:cNvPr>
            <p:cNvSpPr/>
            <p:nvPr/>
          </p:nvSpPr>
          <p:spPr>
            <a:xfrm rot="5400000">
              <a:off x="-1859928" y="2409471"/>
              <a:ext cx="6857992" cy="2052000"/>
            </a:xfrm>
            <a:prstGeom prst="homePlate">
              <a:avLst/>
            </a:prstGeom>
            <a:gradFill flip="none" rotWithShape="1">
              <a:gsLst>
                <a:gs pos="0">
                  <a:srgbClr val="0033CC">
                    <a:shade val="30000"/>
                    <a:satMod val="115000"/>
                    <a:alpha val="0"/>
                  </a:srgbClr>
                </a:gs>
                <a:gs pos="50000">
                  <a:srgbClr val="0033CC">
                    <a:shade val="67500"/>
                    <a:satMod val="115000"/>
                  </a:srgbClr>
                </a:gs>
                <a:gs pos="100000">
                  <a:srgbClr val="0033C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277A19F-45E2-34A5-0463-502487AB01F8}"/>
                </a:ext>
              </a:extLst>
            </p:cNvPr>
            <p:cNvSpPr>
              <a:spLocks/>
            </p:cNvSpPr>
            <p:nvPr/>
          </p:nvSpPr>
          <p:spPr>
            <a:xfrm rot="16200000">
              <a:off x="763273" y="36715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0" name="Google Shape;10241;p99">
              <a:extLst>
                <a:ext uri="{FF2B5EF4-FFF2-40B4-BE49-F238E27FC236}">
                  <a16:creationId xmlns:a16="http://schemas.microsoft.com/office/drawing/2014/main" id="{5EABB02A-2B55-F5BA-99AD-70E72EA59E8D}"/>
                </a:ext>
              </a:extLst>
            </p:cNvPr>
            <p:cNvSpPr>
              <a:spLocks/>
            </p:cNvSpPr>
            <p:nvPr/>
          </p:nvSpPr>
          <p:spPr>
            <a:xfrm>
              <a:off x="918495" y="615015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9715142-E8B0-2A95-58AC-576024CECDBD}"/>
                </a:ext>
              </a:extLst>
            </p:cNvPr>
            <p:cNvSpPr txBox="1"/>
            <p:nvPr/>
          </p:nvSpPr>
          <p:spPr>
            <a:xfrm>
              <a:off x="583780" y="133750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1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F9AE4FF-F161-461F-9C65-B413A26EF28C}"/>
                </a:ext>
              </a:extLst>
            </p:cNvPr>
            <p:cNvSpPr txBox="1"/>
            <p:nvPr/>
          </p:nvSpPr>
          <p:spPr>
            <a:xfrm>
              <a:off x="706312" y="13410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CA97D38-653C-4A27-4142-772AAF8E9893}"/>
                </a:ext>
              </a:extLst>
            </p:cNvPr>
            <p:cNvSpPr txBox="1"/>
            <p:nvPr/>
          </p:nvSpPr>
          <p:spPr>
            <a:xfrm>
              <a:off x="675171" y="4471023"/>
              <a:ext cx="1760258" cy="591869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b="1" spc="50" dirty="0">
                  <a:ln w="0">
                    <a:noFill/>
                  </a:ln>
                  <a:solidFill>
                    <a:schemeClr val="bg2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Nominación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8451A86-86E0-8F3F-3367-270C686EA1FA}"/>
                </a:ext>
              </a:extLst>
            </p:cNvPr>
            <p:cNvSpPr txBox="1"/>
            <p:nvPr/>
          </p:nvSpPr>
          <p:spPr>
            <a:xfrm>
              <a:off x="576127" y="5237547"/>
              <a:ext cx="205200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1800" b="1" dirty="0"/>
                <a:t>Comunicar a </a:t>
              </a:r>
              <a:r>
                <a:rPr lang="es-MX" sz="1600" b="1" dirty="0">
                  <a:solidFill>
                    <a:srgbClr val="002060"/>
                  </a:solidFill>
                  <a:highlight>
                    <a:srgbClr val="FFFF00"/>
                  </a:highlight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erasmus.incoming@uca.es</a:t>
              </a:r>
              <a:r>
                <a:rPr lang="es-MX" b="1" dirty="0"/>
                <a:t>.</a:t>
              </a:r>
            </a:p>
            <a:p>
              <a:pPr algn="ctr"/>
              <a:r>
                <a:rPr lang="es-MX" sz="1400" b="1" dirty="0"/>
                <a:t>Fecha límite: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25 de Mayo</a:t>
              </a: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26A78588-0470-277F-4045-F2D78B1E640F}"/>
              </a:ext>
            </a:extLst>
          </p:cNvPr>
          <p:cNvGrpSpPr/>
          <p:nvPr/>
        </p:nvGrpSpPr>
        <p:grpSpPr>
          <a:xfrm>
            <a:off x="2723940" y="2498"/>
            <a:ext cx="2127571" cy="7091913"/>
            <a:chOff x="2723940" y="2498"/>
            <a:chExt cx="2127571" cy="7091913"/>
          </a:xfrm>
        </p:grpSpPr>
        <p:sp>
          <p:nvSpPr>
            <p:cNvPr id="67" name="Flecha: pentágono 66">
              <a:extLst>
                <a:ext uri="{FF2B5EF4-FFF2-40B4-BE49-F238E27FC236}">
                  <a16:creationId xmlns:a16="http://schemas.microsoft.com/office/drawing/2014/main" id="{3CD2E243-4060-72F5-664E-7627B64549AE}"/>
                </a:ext>
              </a:extLst>
            </p:cNvPr>
            <p:cNvSpPr/>
            <p:nvPr/>
          </p:nvSpPr>
          <p:spPr>
            <a:xfrm rot="5400000">
              <a:off x="382440" y="2404249"/>
              <a:ext cx="6855501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68" name="Imagen 67" descr="Icono&#10;&#10;Descripción generada automáticamente">
              <a:extLst>
                <a:ext uri="{FF2B5EF4-FFF2-40B4-BE49-F238E27FC236}">
                  <a16:creationId xmlns:a16="http://schemas.microsoft.com/office/drawing/2014/main" id="{43BC6438-758A-0ADF-5465-0027354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91" y="572439"/>
              <a:ext cx="983682" cy="997537"/>
            </a:xfrm>
            <a:prstGeom prst="rect">
              <a:avLst/>
            </a:prstGeom>
          </p:spPr>
        </p:pic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C8C93CF6-1C54-E47D-A135-A990741DDC59}"/>
                </a:ext>
              </a:extLst>
            </p:cNvPr>
            <p:cNvSpPr/>
            <p:nvPr/>
          </p:nvSpPr>
          <p:spPr>
            <a:xfrm rot="16200000">
              <a:off x="3026273" y="374299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D16032CD-8E6C-6C47-ABAA-6ABECEC0B098}"/>
                </a:ext>
              </a:extLst>
            </p:cNvPr>
            <p:cNvSpPr txBox="1"/>
            <p:nvPr/>
          </p:nvSpPr>
          <p:spPr>
            <a:xfrm>
              <a:off x="2770972" y="1321185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2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DE9DB620-3804-F6B2-DAF5-336FE17A70B1}"/>
                </a:ext>
              </a:extLst>
            </p:cNvPr>
            <p:cNvSpPr txBox="1">
              <a:spLocks/>
            </p:cNvSpPr>
            <p:nvPr/>
          </p:nvSpPr>
          <p:spPr>
            <a:xfrm>
              <a:off x="2900989" y="1314680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AA3C0C5B-808F-3074-231A-25193A08F6D2}"/>
                </a:ext>
              </a:extLst>
            </p:cNvPr>
            <p:cNvSpPr txBox="1"/>
            <p:nvPr/>
          </p:nvSpPr>
          <p:spPr>
            <a:xfrm>
              <a:off x="2876610" y="4396082"/>
              <a:ext cx="1840345" cy="768416"/>
            </a:xfrm>
            <a:prstGeom prst="rect">
              <a:avLst/>
            </a:prstGeom>
            <a:noFill/>
          </p:spPr>
          <p:txBody>
            <a:bodyPr wrap="square" numCol="1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ctr">
                <a:defRPr sz="2000" b="1" spc="50">
                  <a:ln w="0"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/>
                <a:t>Pre-Registro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69EBDD0B-E111-33CE-1152-502371996D83}"/>
                </a:ext>
              </a:extLst>
            </p:cNvPr>
            <p:cNvSpPr txBox="1"/>
            <p:nvPr/>
          </p:nvSpPr>
          <p:spPr>
            <a:xfrm>
              <a:off x="2723940" y="5121435"/>
              <a:ext cx="2127571" cy="197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MX" sz="1800" b="1" dirty="0"/>
                <a:t>E-mail: Sigue las </a:t>
              </a:r>
              <a:r>
                <a:rPr lang="es-MX" sz="1600" b="1" u="sng" dirty="0">
                  <a:solidFill>
                    <a:schemeClr val="accent1">
                      <a:lumMod val="50000"/>
                    </a:schemeClr>
                  </a:solidFill>
                  <a:highlight>
                    <a:srgbClr val="FFFF00"/>
                  </a:highlight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instrucciones</a:t>
              </a:r>
              <a:endParaRPr lang="es-MX" sz="1600" b="1" u="sng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endParaRPr>
            </a:p>
            <a:p>
              <a:pPr algn="ctr">
                <a:lnSpc>
                  <a:spcPct val="150000"/>
                </a:lnSpc>
              </a:pPr>
              <a:r>
                <a:rPr lang="es-MX" sz="1400" b="1" dirty="0"/>
                <a:t>Fecha límite: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31 de mayo</a:t>
              </a:r>
            </a:p>
            <a:p>
              <a:pPr algn="ctr">
                <a:lnSpc>
                  <a:spcPct val="150000"/>
                </a:lnSpc>
              </a:pPr>
              <a:endParaRPr lang="es-MX" b="1" dirty="0"/>
            </a:p>
          </p:txBody>
        </p:sp>
      </p:grpSp>
      <p:pic>
        <p:nvPicPr>
          <p:cNvPr id="74" name="Imagen 73" descr="Logotipo&#10;&#10;Descripción generada automáticamente">
            <a:extLst>
              <a:ext uri="{FF2B5EF4-FFF2-40B4-BE49-F238E27FC236}">
                <a16:creationId xmlns:a16="http://schemas.microsoft.com/office/drawing/2014/main" id="{E1F8A6C6-CBCF-ED6D-9B0C-B2AB884921A9}"/>
              </a:ext>
            </a:extLst>
          </p:cNvPr>
          <p:cNvPicPr/>
          <p:nvPr/>
        </p:nvPicPr>
        <p:blipFill rotWithShape="1"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71461"/>
            <a:ext cx="289955" cy="408096"/>
          </a:xfrm>
          <a:prstGeom prst="rect">
            <a:avLst/>
          </a:prstGeom>
        </p:spPr>
      </p:pic>
      <p:grpSp>
        <p:nvGrpSpPr>
          <p:cNvPr id="75" name="Grupo 74">
            <a:extLst>
              <a:ext uri="{FF2B5EF4-FFF2-40B4-BE49-F238E27FC236}">
                <a16:creationId xmlns:a16="http://schemas.microsoft.com/office/drawing/2014/main" id="{8E02EE8E-467B-83D9-630C-5795A6304D65}"/>
              </a:ext>
            </a:extLst>
          </p:cNvPr>
          <p:cNvGrpSpPr/>
          <p:nvPr/>
        </p:nvGrpSpPr>
        <p:grpSpPr>
          <a:xfrm>
            <a:off x="4956129" y="-3433"/>
            <a:ext cx="2354590" cy="6855503"/>
            <a:chOff x="4956129" y="-3433"/>
            <a:chExt cx="2354590" cy="6855503"/>
          </a:xfrm>
        </p:grpSpPr>
        <p:sp>
          <p:nvSpPr>
            <p:cNvPr id="76" name="Flecha: pentágono 75">
              <a:extLst>
                <a:ext uri="{FF2B5EF4-FFF2-40B4-BE49-F238E27FC236}">
                  <a16:creationId xmlns:a16="http://schemas.microsoft.com/office/drawing/2014/main" id="{BC402821-5B9F-68AD-0544-7D3C9AB10ABF}"/>
                </a:ext>
              </a:extLst>
            </p:cNvPr>
            <p:cNvSpPr/>
            <p:nvPr/>
          </p:nvSpPr>
          <p:spPr>
            <a:xfrm rot="5400000">
              <a:off x="2638857" y="2398319"/>
              <a:ext cx="6855503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532D082A-205F-B689-2B79-EBC06E0987B6}"/>
                </a:ext>
              </a:extLst>
            </p:cNvPr>
            <p:cNvSpPr txBox="1"/>
            <p:nvPr/>
          </p:nvSpPr>
          <p:spPr>
            <a:xfrm>
              <a:off x="4956129" y="5276504"/>
              <a:ext cx="235459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1600" b="1" dirty="0">
                  <a:solidFill>
                    <a:srgbClr val="002060"/>
                  </a:solidFill>
                  <a:highlight>
                    <a:srgbClr val="FFFF00"/>
                  </a:highlight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UMove:</a:t>
              </a:r>
              <a:r>
                <a:rPr lang="es-MX" sz="1600" b="1" dirty="0"/>
                <a:t> Después de validar tus documentos. </a:t>
              </a:r>
            </a:p>
            <a:p>
              <a:pPr algn="ctr"/>
              <a:r>
                <a:rPr lang="es-MX" sz="1400" b="1" dirty="0"/>
                <a:t>NO antes del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31 de mayo</a:t>
              </a:r>
            </a:p>
          </p:txBody>
        </p:sp>
        <p:sp>
          <p:nvSpPr>
            <p:cNvPr id="78" name="CuadroTexto 27">
              <a:extLst>
                <a:ext uri="{FF2B5EF4-FFF2-40B4-BE49-F238E27FC236}">
                  <a16:creationId xmlns:a16="http://schemas.microsoft.com/office/drawing/2014/main" id="{B183965E-93E9-5C2F-7FE3-D206E91DC719}"/>
                </a:ext>
              </a:extLst>
            </p:cNvPr>
            <p:cNvSpPr txBox="1"/>
            <p:nvPr/>
          </p:nvSpPr>
          <p:spPr>
            <a:xfrm>
              <a:off x="5029908" y="12267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3</a:t>
              </a:r>
            </a:p>
          </p:txBody>
        </p:sp>
        <p:sp>
          <p:nvSpPr>
            <p:cNvPr id="79" name="CuadroTexto 27">
              <a:extLst>
                <a:ext uri="{FF2B5EF4-FFF2-40B4-BE49-F238E27FC236}">
                  <a16:creationId xmlns:a16="http://schemas.microsoft.com/office/drawing/2014/main" id="{BE8E70BF-FD0C-BD5B-A1C9-F9EBB4193689}"/>
                </a:ext>
              </a:extLst>
            </p:cNvPr>
            <p:cNvSpPr txBox="1"/>
            <p:nvPr/>
          </p:nvSpPr>
          <p:spPr>
            <a:xfrm>
              <a:off x="5162339" y="12267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4173DEF8-FFC5-FEED-0E90-1647BED38803}"/>
                </a:ext>
              </a:extLst>
            </p:cNvPr>
            <p:cNvSpPr txBox="1"/>
            <p:nvPr/>
          </p:nvSpPr>
          <p:spPr>
            <a:xfrm>
              <a:off x="5139489" y="4229099"/>
              <a:ext cx="1846522" cy="995748"/>
            </a:xfrm>
            <a:prstGeom prst="rect">
              <a:avLst/>
            </a:prstGeom>
            <a:noFill/>
          </p:spPr>
          <p:txBody>
            <a:bodyPr wrap="square" numCol="1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ctr">
                <a:defRPr sz="2000" b="1" spc="50">
                  <a:ln w="0">
                    <a:noFill/>
                  </a:ln>
                  <a:solidFill>
                    <a:schemeClr val="bg2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Carta</a:t>
              </a:r>
              <a:r>
                <a:rPr lang="es-MX" dirty="0"/>
                <a:t> </a:t>
              </a:r>
              <a:r>
                <a:rPr lang="es-MX" dirty="0"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Aceptación</a:t>
              </a:r>
            </a:p>
          </p:txBody>
        </p:sp>
        <p:pic>
          <p:nvPicPr>
            <p:cNvPr id="81" name="Imagen 80" descr="Icono&#10;&#10;Descripción generada automáticamente">
              <a:extLst>
                <a:ext uri="{FF2B5EF4-FFF2-40B4-BE49-F238E27FC236}">
                  <a16:creationId xmlns:a16="http://schemas.microsoft.com/office/drawing/2014/main" id="{6B8EE519-B193-3E68-5F8B-A8AD3C268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6" y="538044"/>
              <a:ext cx="983682" cy="997537"/>
            </a:xfrm>
            <a:prstGeom prst="rect">
              <a:avLst/>
            </a:prstGeom>
          </p:spPr>
        </p:pic>
        <p:sp>
          <p:nvSpPr>
            <p:cNvPr id="82" name="Rectángulo: esquinas redondeadas 81">
              <a:extLst>
                <a:ext uri="{FF2B5EF4-FFF2-40B4-BE49-F238E27FC236}">
                  <a16:creationId xmlns:a16="http://schemas.microsoft.com/office/drawing/2014/main" id="{E3E40B13-51DE-CB78-65EB-26B03E815D7A}"/>
                </a:ext>
              </a:extLst>
            </p:cNvPr>
            <p:cNvSpPr/>
            <p:nvPr/>
          </p:nvSpPr>
          <p:spPr>
            <a:xfrm rot="16200000">
              <a:off x="5273593" y="357251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6196F83E-BF2B-9604-77A9-BE7766C0AD67}"/>
              </a:ext>
            </a:extLst>
          </p:cNvPr>
          <p:cNvGrpSpPr/>
          <p:nvPr/>
        </p:nvGrpSpPr>
        <p:grpSpPr>
          <a:xfrm>
            <a:off x="7145367" y="1"/>
            <a:ext cx="2403344" cy="6858001"/>
            <a:chOff x="7145367" y="1"/>
            <a:chExt cx="2403344" cy="6858001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487D9C1C-93F2-936F-4DCA-129AEB9447C1}"/>
                </a:ext>
              </a:extLst>
            </p:cNvPr>
            <p:cNvGrpSpPr/>
            <p:nvPr/>
          </p:nvGrpSpPr>
          <p:grpSpPr>
            <a:xfrm>
              <a:off x="7145367" y="1"/>
              <a:ext cx="2403344" cy="6858001"/>
              <a:chOff x="7145367" y="1"/>
              <a:chExt cx="2403344" cy="6858001"/>
            </a:xfrm>
          </p:grpSpPr>
          <p:sp>
            <p:nvSpPr>
              <p:cNvPr id="87" name="Flecha: pentágono 86">
                <a:extLst>
                  <a:ext uri="{FF2B5EF4-FFF2-40B4-BE49-F238E27FC236}">
                    <a16:creationId xmlns:a16="http://schemas.microsoft.com/office/drawing/2014/main" id="{9B5227B1-78B3-142A-7467-F946EE45A8FD}"/>
                  </a:ext>
                </a:extLst>
              </p:cNvPr>
              <p:cNvSpPr/>
              <p:nvPr/>
            </p:nvSpPr>
            <p:spPr>
              <a:xfrm rot="5400000">
                <a:off x="4889490" y="2403002"/>
                <a:ext cx="6858001" cy="2052000"/>
              </a:xfrm>
              <a:prstGeom prst="homePlate">
                <a:avLst/>
              </a:prstGeom>
              <a:gradFill flip="none" rotWithShape="1">
                <a:gsLst>
                  <a:gs pos="29000">
                    <a:srgbClr val="1A9E1A">
                      <a:alpha val="0"/>
                    </a:srgbClr>
                  </a:gs>
                  <a:gs pos="0">
                    <a:srgbClr val="33CC33">
                      <a:shade val="30000"/>
                      <a:satMod val="115000"/>
                    </a:srgbClr>
                  </a:gs>
                  <a:gs pos="60000">
                    <a:srgbClr val="33CC33">
                      <a:shade val="67500"/>
                      <a:satMod val="115000"/>
                    </a:srgbClr>
                  </a:gs>
                  <a:gs pos="100000">
                    <a:srgbClr val="33CC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7E896343-9275-5F2A-B219-E598D12B02C4}"/>
                  </a:ext>
                </a:extLst>
              </p:cNvPr>
              <p:cNvSpPr txBox="1"/>
              <p:nvPr/>
            </p:nvSpPr>
            <p:spPr>
              <a:xfrm>
                <a:off x="7255085" y="1337010"/>
                <a:ext cx="2293626" cy="3770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23900" b="1" dirty="0">
                    <a:ln>
                      <a:solidFill>
                        <a:schemeClr val="bg1"/>
                      </a:solidFill>
                    </a:ln>
                    <a:noFill/>
                  </a:rPr>
                  <a:t>4</a:t>
                </a:r>
              </a:p>
            </p:txBody>
          </p:sp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8A9BB769-F7BE-2894-9FEA-6499F160E707}"/>
                  </a:ext>
                </a:extLst>
              </p:cNvPr>
              <p:cNvSpPr txBox="1"/>
              <p:nvPr/>
            </p:nvSpPr>
            <p:spPr>
              <a:xfrm>
                <a:off x="7145367" y="1339112"/>
                <a:ext cx="2293626" cy="3770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23900" b="1" dirty="0">
                    <a:ln>
                      <a:solidFill>
                        <a:schemeClr val="bg1"/>
                      </a:solidFill>
                    </a:ln>
                  </a:rPr>
                  <a:t>4</a:t>
                </a:r>
              </a:p>
            </p:txBody>
          </p:sp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71093F58-6638-0482-372D-02182A998558}"/>
                  </a:ext>
                </a:extLst>
              </p:cNvPr>
              <p:cNvSpPr txBox="1"/>
              <p:nvPr/>
            </p:nvSpPr>
            <p:spPr>
              <a:xfrm>
                <a:off x="7254704" y="5270069"/>
                <a:ext cx="21275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6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OLA</a:t>
                </a:r>
                <a:endParaRPr lang="es-MX" b="1" u="sng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D7958931-55A8-34D7-A2A2-82BB1A59B1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9182" y="4408035"/>
                <a:ext cx="1913107" cy="867612"/>
              </a:xfrm>
              <a:prstGeom prst="rect">
                <a:avLst/>
              </a:prstGeom>
              <a:noFill/>
            </p:spPr>
            <p:txBody>
              <a:bodyPr wrap="square" numCol="1" rtlCol="0">
                <a:prstTxWarp prst="textWave1">
                  <a:avLst/>
                </a:prstTxWarp>
                <a:spAutoFit/>
              </a:bodyPr>
              <a:lstStyle>
                <a:defPPr>
                  <a:defRPr lang="es-ES"/>
                </a:defPPr>
                <a:lvl1pPr algn="ctr">
                  <a:defRPr sz="2000" b="1" spc="50">
                    <a:ln w="0">
                      <a:noFill/>
                    </a:ln>
                    <a:solidFill>
                      <a:schemeClr val="bg2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r>
                  <a:rPr lang="es-MX" dirty="0">
                    <a:ln w="0">
                      <a:solidFill>
                        <a:srgbClr val="21BE21"/>
                      </a:solidFill>
                    </a:ln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Contrato Estudios</a:t>
                </a: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B43B809-2805-46AF-B2EB-05E6E94F0E80}"/>
                  </a:ext>
                </a:extLst>
              </p:cNvPr>
              <p:cNvSpPr txBox="1"/>
              <p:nvPr/>
            </p:nvSpPr>
            <p:spPr>
              <a:xfrm>
                <a:off x="7261949" y="5600118"/>
                <a:ext cx="21275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6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NO OLA</a:t>
                </a:r>
                <a:endParaRPr lang="es-MX" b="1" u="sng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8F4C60E4-39C0-06DC-1511-7B9475426C2F}"/>
                </a:ext>
              </a:extLst>
            </p:cNvPr>
            <p:cNvSpPr/>
            <p:nvPr/>
          </p:nvSpPr>
          <p:spPr>
            <a:xfrm rot="16200000">
              <a:off x="7614679" y="406488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pic>
          <p:nvPicPr>
            <p:cNvPr id="86" name="Imagen 85" descr="Icono&#10;&#10;Descripción generada automáticamente">
              <a:extLst>
                <a:ext uri="{FF2B5EF4-FFF2-40B4-BE49-F238E27FC236}">
                  <a16:creationId xmlns:a16="http://schemas.microsoft.com/office/drawing/2014/main" id="{FDDA5E84-FC47-2519-2C52-274B6C37A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068" y="562318"/>
              <a:ext cx="1008621" cy="1000308"/>
            </a:xfrm>
            <a:prstGeom prst="rect">
              <a:avLst/>
            </a:prstGeom>
          </p:spPr>
        </p:pic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E8384A13-1626-D0ED-E29C-A4D495D6D77D}"/>
              </a:ext>
            </a:extLst>
          </p:cNvPr>
          <p:cNvGrpSpPr/>
          <p:nvPr/>
        </p:nvGrpSpPr>
        <p:grpSpPr>
          <a:xfrm>
            <a:off x="9455392" y="-3433"/>
            <a:ext cx="2440637" cy="6860379"/>
            <a:chOff x="9455392" y="-3433"/>
            <a:chExt cx="2440637" cy="6860379"/>
          </a:xfrm>
        </p:grpSpPr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D1DCABD1-4335-AF6A-52A6-D91CF5849636}"/>
                </a:ext>
              </a:extLst>
            </p:cNvPr>
            <p:cNvGrpSpPr/>
            <p:nvPr/>
          </p:nvGrpSpPr>
          <p:grpSpPr>
            <a:xfrm>
              <a:off x="9455392" y="-3433"/>
              <a:ext cx="2440637" cy="6860379"/>
              <a:chOff x="9455392" y="-3433"/>
              <a:chExt cx="2440637" cy="6860379"/>
            </a:xfrm>
          </p:grpSpPr>
          <p:grpSp>
            <p:nvGrpSpPr>
              <p:cNvPr id="96" name="Grupo 95">
                <a:extLst>
                  <a:ext uri="{FF2B5EF4-FFF2-40B4-BE49-F238E27FC236}">
                    <a16:creationId xmlns:a16="http://schemas.microsoft.com/office/drawing/2014/main" id="{5211B97E-865E-A1F5-FFB7-10B8DC3A1D2D}"/>
                  </a:ext>
                </a:extLst>
              </p:cNvPr>
              <p:cNvGrpSpPr/>
              <p:nvPr/>
            </p:nvGrpSpPr>
            <p:grpSpPr>
              <a:xfrm>
                <a:off x="9455392" y="-3433"/>
                <a:ext cx="2440637" cy="6860379"/>
                <a:chOff x="9455392" y="-3433"/>
                <a:chExt cx="2440637" cy="6860379"/>
              </a:xfrm>
            </p:grpSpPr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id="{697CE8B0-2D1E-E00D-4FED-D5AC4850C2DB}"/>
                    </a:ext>
                  </a:extLst>
                </p:cNvPr>
                <p:cNvGrpSpPr/>
                <p:nvPr/>
              </p:nvGrpSpPr>
              <p:grpSpPr>
                <a:xfrm>
                  <a:off x="9558862" y="-3433"/>
                  <a:ext cx="2337167" cy="6860379"/>
                  <a:chOff x="9558862" y="-3433"/>
                  <a:chExt cx="2337167" cy="6860379"/>
                </a:xfrm>
              </p:grpSpPr>
              <p:sp>
                <p:nvSpPr>
                  <p:cNvPr id="101" name="Flecha: pentágono 100">
                    <a:extLst>
                      <a:ext uri="{FF2B5EF4-FFF2-40B4-BE49-F238E27FC236}">
                        <a16:creationId xmlns:a16="http://schemas.microsoft.com/office/drawing/2014/main" id="{3B7349F7-F06E-ECE5-5983-5D83519451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154672" y="2400757"/>
                    <a:ext cx="6860379" cy="2052000"/>
                  </a:xfrm>
                  <a:prstGeom prst="homePlate">
                    <a:avLst/>
                  </a:prstGeom>
                  <a:gradFill flip="none" rotWithShape="1">
                    <a:gsLst>
                      <a:gs pos="0">
                        <a:srgbClr val="FF6600">
                          <a:shade val="30000"/>
                          <a:satMod val="115000"/>
                          <a:alpha val="0"/>
                        </a:srgbClr>
                      </a:gs>
                      <a:gs pos="50000">
                        <a:srgbClr val="FF6600">
                          <a:shade val="67500"/>
                          <a:satMod val="115000"/>
                        </a:srgbClr>
                      </a:gs>
                      <a:gs pos="100000">
                        <a:srgbClr val="FF66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2" name="CuadroTexto 101">
                    <a:extLst>
                      <a:ext uri="{FF2B5EF4-FFF2-40B4-BE49-F238E27FC236}">
                        <a16:creationId xmlns:a16="http://schemas.microsoft.com/office/drawing/2014/main" id="{AAF2B79A-4830-06BF-F339-9E750D4B58D9}"/>
                      </a:ext>
                    </a:extLst>
                  </p:cNvPr>
                  <p:cNvSpPr txBox="1"/>
                  <p:nvPr/>
                </p:nvSpPr>
                <p:spPr>
                  <a:xfrm>
                    <a:off x="9602403" y="1294257"/>
                    <a:ext cx="2293626" cy="37702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s-ES"/>
                    </a:defPPr>
                    <a:lvl1pPr algn="just">
                      <a:defRPr sz="200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cs typeface="Aharoni" panose="02010803020104030203" pitchFamily="2" charset="-79"/>
                      </a:defRPr>
                    </a:lvl1pPr>
                  </a:lstStyle>
                  <a:p>
                    <a:pPr algn="ctr"/>
                    <a:r>
                      <a:rPr lang="es-MX" sz="23900" b="1" dirty="0">
                        <a:ln>
                          <a:solidFill>
                            <a:schemeClr val="bg1"/>
                          </a:solidFill>
                        </a:ln>
                        <a:noFill/>
                      </a:rPr>
                      <a:t>5</a:t>
                    </a:r>
                  </a:p>
                </p:txBody>
              </p:sp>
            </p:grpSp>
            <p:sp>
              <p:nvSpPr>
                <p:cNvPr id="100" name="CuadroTexto 99">
                  <a:extLst>
                    <a:ext uri="{FF2B5EF4-FFF2-40B4-BE49-F238E27FC236}">
                      <a16:creationId xmlns:a16="http://schemas.microsoft.com/office/drawing/2014/main" id="{4D847742-6273-6F57-C512-741F6139709E}"/>
                    </a:ext>
                  </a:extLst>
                </p:cNvPr>
                <p:cNvSpPr txBox="1"/>
                <p:nvPr/>
              </p:nvSpPr>
              <p:spPr>
                <a:xfrm>
                  <a:off x="9455392" y="1305781"/>
                  <a:ext cx="2293626" cy="3770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 algn="just">
                    <a:defRPr sz="2000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algn="ctr"/>
                  <a:r>
                    <a:rPr lang="es-MX" sz="23900" b="1" dirty="0">
                      <a:ln>
                        <a:solidFill>
                          <a:schemeClr val="bg1"/>
                        </a:solidFill>
                      </a:ln>
                    </a:rPr>
                    <a:t>5</a:t>
                  </a:r>
                </a:p>
              </p:txBody>
            </p:sp>
          </p:grpSp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2655833D-1BD9-8B93-6881-83584E66E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08333" y="4402865"/>
                <a:ext cx="1936457" cy="1073154"/>
              </a:xfrm>
              <a:prstGeom prst="rect">
                <a:avLst/>
              </a:prstGeom>
              <a:noFill/>
            </p:spPr>
            <p:txBody>
              <a:bodyPr wrap="square" numCol="1" rtlCol="0">
                <a:prstTxWarp prst="textWave1">
                  <a:avLst/>
                </a:prstTxWarp>
                <a:spAutoFit/>
              </a:bodyPr>
              <a:lstStyle>
                <a:defPPr>
                  <a:defRPr lang="es-ES"/>
                </a:defPPr>
                <a:lvl1pPr algn="ctr">
                  <a:defRPr sz="2000" b="1" spc="50">
                    <a:ln w="0">
                      <a:noFill/>
                    </a:ln>
                    <a:solidFill>
                      <a:schemeClr val="bg1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r>
                  <a:rPr lang="es-MX" dirty="0"/>
                  <a:t>Sesiones Registro</a:t>
                </a:r>
              </a:p>
            </p:txBody>
          </p:sp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649F0C76-147E-49A7-6C59-664337A03596}"/>
                  </a:ext>
                </a:extLst>
              </p:cNvPr>
              <p:cNvSpPr txBox="1"/>
              <p:nvPr/>
            </p:nvSpPr>
            <p:spPr>
              <a:xfrm>
                <a:off x="9618897" y="5508663"/>
                <a:ext cx="21275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600" b="1" dirty="0"/>
                  <a:t>E-mail con información: </a:t>
                </a:r>
                <a:r>
                  <a:rPr lang="es-MX" sz="16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Finales de Julio</a:t>
                </a:r>
                <a:r>
                  <a:rPr lang="es-MX" sz="1600" b="1" dirty="0"/>
                  <a:t>.</a:t>
                </a:r>
                <a:endParaRPr lang="es-MX" sz="1800" b="1" dirty="0"/>
              </a:p>
            </p:txBody>
          </p:sp>
        </p:grpSp>
        <p:sp>
          <p:nvSpPr>
            <p:cNvPr id="94" name="Rectángulo: esquinas redondeadas 93">
              <a:extLst>
                <a:ext uri="{FF2B5EF4-FFF2-40B4-BE49-F238E27FC236}">
                  <a16:creationId xmlns:a16="http://schemas.microsoft.com/office/drawing/2014/main" id="{1B2349D9-F5C5-6766-03F8-4BB5C2F59DE9}"/>
                </a:ext>
              </a:extLst>
            </p:cNvPr>
            <p:cNvSpPr/>
            <p:nvPr/>
          </p:nvSpPr>
          <p:spPr>
            <a:xfrm rot="16200000">
              <a:off x="9827505" y="39197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 dirty="0"/>
            </a:p>
          </p:txBody>
        </p:sp>
        <p:pic>
          <p:nvPicPr>
            <p:cNvPr id="95" name="Imagen 94" descr="Icono&#10;&#10;Descripción generada automáticamente">
              <a:extLst>
                <a:ext uri="{FF2B5EF4-FFF2-40B4-BE49-F238E27FC236}">
                  <a16:creationId xmlns:a16="http://schemas.microsoft.com/office/drawing/2014/main" id="{3875B316-E22F-4E09-F17A-BD900C553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364" y="572766"/>
              <a:ext cx="983682" cy="997537"/>
            </a:xfrm>
            <a:prstGeom prst="rect">
              <a:avLst/>
            </a:prstGeom>
          </p:spPr>
        </p:pic>
      </p:grpSp>
      <p:pic>
        <p:nvPicPr>
          <p:cNvPr id="103" name="Imagen 102" descr="Logotipo&#10;&#10;Descripción generada automáticamente">
            <a:extLst>
              <a:ext uri="{FF2B5EF4-FFF2-40B4-BE49-F238E27FC236}">
                <a16:creationId xmlns:a16="http://schemas.microsoft.com/office/drawing/2014/main" id="{5CCAAF0F-7DE7-810A-2D0A-3AF2E4B808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96358"/>
            <a:ext cx="289955" cy="4110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407952" y="5926949"/>
            <a:ext cx="19919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Fechas límite: General: </a:t>
            </a:r>
            <a:r>
              <a:rPr lang="es-MX" sz="1400" b="1" dirty="0">
                <a:highlight>
                  <a:srgbClr val="00FFFF"/>
                </a:highlight>
                <a:latin typeface="Avenir Next LT Pro" panose="020B0504020202020204" pitchFamily="34" charset="0"/>
                <a:cs typeface="Aharoni" panose="02010803020104030203" pitchFamily="2" charset="-79"/>
              </a:rPr>
              <a:t>15 de julio</a:t>
            </a:r>
            <a:r>
              <a:rPr lang="es-MX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Medicina: </a:t>
            </a:r>
            <a:r>
              <a:rPr lang="es-MX" sz="1400" b="1" dirty="0">
                <a:solidFill>
                  <a:schemeClr val="bg1"/>
                </a:solidFill>
                <a:highlight>
                  <a:srgbClr val="008080"/>
                </a:highlight>
                <a:latin typeface="Avenir Next LT Pro" panose="020B0504020202020204" pitchFamily="34" charset="0"/>
                <a:cs typeface="Aharoni" panose="02010803020104030203" pitchFamily="2" charset="-79"/>
              </a:rPr>
              <a:t>14 junio</a:t>
            </a:r>
            <a:endParaRPr lang="es-MX" sz="1400" b="1" dirty="0"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926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66F12992-D9D2-8395-4DA0-B066EC230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3664856" y="0"/>
            <a:ext cx="4862288" cy="6893246"/>
          </a:xfrm>
          <a:prstGeom prst="rect">
            <a:avLst/>
          </a:prstGeom>
        </p:spPr>
      </p:pic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FF694D-30DE-BFF4-8AB5-292EB652B11E}"/>
              </a:ext>
            </a:extLst>
          </p:cNvPr>
          <p:cNvSpPr txBox="1"/>
          <p:nvPr/>
        </p:nvSpPr>
        <p:spPr>
          <a:xfrm>
            <a:off x="397581" y="3212527"/>
            <a:ext cx="3375437" cy="112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28000"/>
              </a:lnSpc>
              <a:spcBef>
                <a:spcPts val="75"/>
              </a:spcBef>
              <a:spcAft>
                <a:spcPts val="1000"/>
              </a:spcAft>
            </a:pPr>
            <a:r>
              <a:rPr lang="es-ES" sz="1800" b="1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Oficina</a:t>
            </a:r>
            <a:r>
              <a:rPr lang="es-ES" sz="1800" b="1" spc="-6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de</a:t>
            </a:r>
            <a:r>
              <a:rPr lang="es-ES" sz="1800" b="1" spc="-55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Internacionalización de la Universidad de Cádiz.</a:t>
            </a:r>
            <a:endParaRPr lang="es-ES" sz="24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BEF43B7-6A1A-4E34-20F4-3F50AAF8BCC7}"/>
              </a:ext>
            </a:extLst>
          </p:cNvPr>
          <p:cNvSpPr txBox="1"/>
          <p:nvPr/>
        </p:nvSpPr>
        <p:spPr>
          <a:xfrm>
            <a:off x="8418983" y="3212527"/>
            <a:ext cx="3796496" cy="1171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12000"/>
              </a:lnSpc>
              <a:spcBef>
                <a:spcPts val="30"/>
              </a:spcBef>
              <a:spcAft>
                <a:spcPts val="1000"/>
              </a:spcAft>
            </a:pP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Edificio</a:t>
            </a:r>
            <a:r>
              <a:rPr lang="es-ES" sz="1800" b="1" spc="-35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Hospital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Real</a:t>
            </a:r>
            <a:endParaRPr lang="es-E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  <a:p>
            <a:pPr marL="12700" algn="ctr">
              <a:lnSpc>
                <a:spcPct val="112000"/>
              </a:lnSpc>
              <a:spcBef>
                <a:spcPts val="280"/>
              </a:spcBef>
              <a:spcAft>
                <a:spcPts val="1000"/>
              </a:spcAft>
            </a:pP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Plaza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Falla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8.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11003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Cádiz.</a:t>
            </a:r>
            <a:r>
              <a:rPr lang="es-ES" sz="1800" b="1" spc="-15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spc="-1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España.</a:t>
            </a:r>
            <a:endParaRPr lang="es-E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059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hlinkClick r:id="rId2" action="ppaction://hlinksldjump"/>
            <a:extLst>
              <a:ext uri="{FF2B5EF4-FFF2-40B4-BE49-F238E27FC236}">
                <a16:creationId xmlns:a16="http://schemas.microsoft.com/office/drawing/2014/main" id="{2C464E3C-12B2-DA4D-C75B-F5D6382FFCD0}"/>
              </a:ext>
            </a:extLst>
          </p:cNvPr>
          <p:cNvSpPr/>
          <p:nvPr/>
        </p:nvSpPr>
        <p:spPr>
          <a:xfrm>
            <a:off x="9372600" y="42830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hlinkClick r:id="rId3" action="ppaction://hlinksldjump"/>
            <a:extLst>
              <a:ext uri="{FF2B5EF4-FFF2-40B4-BE49-F238E27FC236}">
                <a16:creationId xmlns:a16="http://schemas.microsoft.com/office/drawing/2014/main" id="{6205C85E-5766-8A9A-96A4-8E00AFDB4B02}"/>
              </a:ext>
            </a:extLst>
          </p:cNvPr>
          <p:cNvSpPr/>
          <p:nvPr/>
        </p:nvSpPr>
        <p:spPr>
          <a:xfrm>
            <a:off x="3590632" y="137658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hlinkClick r:id="rId4" action="ppaction://hlinksldjump"/>
            <a:extLst>
              <a:ext uri="{FF2B5EF4-FFF2-40B4-BE49-F238E27FC236}">
                <a16:creationId xmlns:a16="http://schemas.microsoft.com/office/drawing/2014/main" id="{0548F197-3BF8-0678-AFBF-6F60FB6D8D9C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6813160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0D9BD8-137B-2F6A-A626-BDE2700F926B}"/>
              </a:ext>
            </a:extLst>
          </p:cNvPr>
          <p:cNvSpPr txBox="1"/>
          <p:nvPr/>
        </p:nvSpPr>
        <p:spPr>
          <a:xfrm>
            <a:off x="-13748" y="1581892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spc="1000" dirty="0">
                <a:solidFill>
                  <a:schemeClr val="bg1"/>
                </a:solidFill>
              </a:rPr>
              <a:t>Bienvenida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FEE8A-2B78-AB94-EE79-768D91A818D7}"/>
              </a:ext>
            </a:extLst>
          </p:cNvPr>
          <p:cNvSpPr txBox="1"/>
          <p:nvPr/>
        </p:nvSpPr>
        <p:spPr>
          <a:xfrm>
            <a:off x="3547492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506390-FC53-069E-EAE1-2A6CFDF24EE9}"/>
              </a:ext>
            </a:extLst>
          </p:cNvPr>
          <p:cNvSpPr txBox="1"/>
          <p:nvPr/>
        </p:nvSpPr>
        <p:spPr>
          <a:xfrm>
            <a:off x="6427240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Contacto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2B408D-E7D9-D2DD-61EF-76F6D0D4A369}"/>
              </a:ext>
            </a:extLst>
          </p:cNvPr>
          <p:cNvSpPr txBox="1"/>
          <p:nvPr/>
        </p:nvSpPr>
        <p:spPr>
          <a:xfrm>
            <a:off x="9228808" y="153327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Saber más</a:t>
            </a:r>
          </a:p>
        </p:txBody>
      </p:sp>
      <p:pic>
        <p:nvPicPr>
          <p:cNvPr id="2" name="UCA" descr="Logotipo&#10;&#10;Descripción generada automáticamente">
            <a:extLst>
              <a:ext uri="{FF2B5EF4-FFF2-40B4-BE49-F238E27FC236}">
                <a16:creationId xmlns:a16="http://schemas.microsoft.com/office/drawing/2014/main" id="{F8B0987F-AA87-018D-EBEF-DAF90725D8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1"/>
          <a:stretch/>
        </p:blipFill>
        <p:spPr>
          <a:xfrm>
            <a:off x="4819733" y="2636291"/>
            <a:ext cx="2511845" cy="25435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3637799" y="2247196"/>
            <a:ext cx="487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sz="2400" b="0" spc="0" dirty="0">
                <a:latin typeface="Rockwell Extra Bold" panose="02060903040505020403" pitchFamily="18" charset="0"/>
              </a:rPr>
              <a:t>Bienvenidos a la UCA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247636" y="3088364"/>
            <a:ext cx="3957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Estimados estudiantes del curso académico </a:t>
            </a:r>
            <a:r>
              <a:rPr lang="es-MX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2024-2025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, el Vicerrectorado de Internacionalización, en la Oficina de Internacionalización, les extiende una cordial bienvenida a la </a:t>
            </a:r>
            <a:r>
              <a:rPr lang="es-MX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Universidad de Cádiz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241071" y="3099127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6978473" y="3090211"/>
            <a:ext cx="914400" cy="9144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49F83C63-86DC-58BE-CB72-CDA98B33BB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4"/>
          <a:stretch/>
        </p:blipFill>
        <p:spPr>
          <a:xfrm>
            <a:off x="810730" y="42830"/>
            <a:ext cx="1389497" cy="1496233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C1D16D09-77F4-ECD3-D6EE-BEFB17A2D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57" y="218107"/>
            <a:ext cx="1315150" cy="1260066"/>
          </a:xfrm>
          <a:prstGeom prst="rect">
            <a:avLst/>
          </a:prstGeom>
        </p:spPr>
      </p:pic>
      <p:pic>
        <p:nvPicPr>
          <p:cNvPr id="56" name="Imagen 55" descr="Forma&#10;&#10;Descripción generada automáticamente con confianza media">
            <a:hlinkClick r:id="rId4" action="ppaction://hlinksldjump"/>
            <a:extLst>
              <a:ext uri="{FF2B5EF4-FFF2-40B4-BE49-F238E27FC236}">
                <a16:creationId xmlns:a16="http://schemas.microsoft.com/office/drawing/2014/main" id="{9C213850-BA02-3598-BF45-9275A05A1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pic>
        <p:nvPicPr>
          <p:cNvPr id="58" name="Imagen 57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22DD2C18-C5FF-421A-8784-585C87C1E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11" y="166073"/>
            <a:ext cx="1060908" cy="12479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FE0271-1EBC-50A7-4C44-44ED0BD1BE26}"/>
              </a:ext>
            </a:extLst>
          </p:cNvPr>
          <p:cNvSpPr txBox="1"/>
          <p:nvPr/>
        </p:nvSpPr>
        <p:spPr>
          <a:xfrm>
            <a:off x="7949466" y="3074772"/>
            <a:ext cx="3957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/>
              <a:t>Para nosotros, la </a:t>
            </a:r>
            <a:r>
              <a:rPr lang="es-MX" b="1" dirty="0"/>
              <a:t>movilidad académica</a:t>
            </a:r>
            <a:r>
              <a:rPr lang="es-MX" dirty="0"/>
              <a:t> es una gran oportunidad para que los estudiantes </a:t>
            </a:r>
            <a:r>
              <a:rPr lang="es-MX" b="1" dirty="0"/>
              <a:t>enriquezcan</a:t>
            </a:r>
            <a:r>
              <a:rPr lang="es-MX" dirty="0"/>
              <a:t> su vida profesional y privada a través de </a:t>
            </a:r>
            <a:r>
              <a:rPr lang="es-MX" i="1" dirty="0"/>
              <a:t>nuevas experiencias </a:t>
            </a:r>
            <a:r>
              <a:rPr lang="es-MX" dirty="0"/>
              <a:t>e intercambios, fruto de la </a:t>
            </a:r>
            <a:r>
              <a:rPr lang="es-MX" b="1" dirty="0"/>
              <a:t>convivencia</a:t>
            </a:r>
            <a:r>
              <a:rPr lang="es-MX" dirty="0"/>
              <a:t> </a:t>
            </a:r>
            <a:r>
              <a:rPr lang="es-MX" b="1" dirty="0"/>
              <a:t>internacional</a:t>
            </a:r>
            <a:r>
              <a:rPr lang="es-MX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49F13-3CE1-83C0-FB7F-57A6326DFA08}"/>
              </a:ext>
            </a:extLst>
          </p:cNvPr>
          <p:cNvSpPr txBox="1"/>
          <p:nvPr/>
        </p:nvSpPr>
        <p:spPr>
          <a:xfrm>
            <a:off x="87171" y="5964628"/>
            <a:ext cx="11923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dirty="0"/>
              <a:t>A partir de ahora, comienza tu </a:t>
            </a:r>
            <a:r>
              <a:rPr lang="es-MX" b="1" dirty="0"/>
              <a:t>estancia en la UCA </a:t>
            </a:r>
            <a:r>
              <a:rPr lang="es-MX" dirty="0"/>
              <a:t>y en la </a:t>
            </a:r>
            <a:r>
              <a:rPr lang="es-MX" b="1" dirty="0"/>
              <a:t>provincia de </a:t>
            </a:r>
            <a:r>
              <a:rPr lang="es-MX" dirty="0"/>
              <a:t>Cádiz. Deseamos que este </a:t>
            </a:r>
            <a:r>
              <a:rPr lang="es-MX" i="1" dirty="0"/>
              <a:t>nuevo viaje </a:t>
            </a:r>
            <a:r>
              <a:rPr lang="es-MX" dirty="0"/>
              <a:t>amplie y fortalezca una visión sostenible, inclusiva y humana del mundo. Muchas gracias.</a:t>
            </a:r>
          </a:p>
        </p:txBody>
      </p:sp>
      <p:pic>
        <p:nvPicPr>
          <p:cNvPr id="14" name="Gráfico 13" descr="Flecha: curva con sentido de las agujas del reloj con relleno sólido">
            <a:extLst>
              <a:ext uri="{FF2B5EF4-FFF2-40B4-BE49-F238E27FC236}">
                <a16:creationId xmlns:a16="http://schemas.microsoft.com/office/drawing/2014/main" id="{3A3BD46A-8318-6782-5DD7-7A2A897BC7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5603941" y="5086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  <a:extLst>
              <a:ext uri="{FF2B5EF4-FFF2-40B4-BE49-F238E27FC236}">
                <a16:creationId xmlns:a16="http://schemas.microsoft.com/office/drawing/2014/main" id="{DA7C10FE-2603-A38A-3A58-10FF9AB64763}"/>
              </a:ext>
            </a:extLst>
          </p:cNvPr>
          <p:cNvSpPr/>
          <p:nvPr/>
        </p:nvSpPr>
        <p:spPr>
          <a:xfrm>
            <a:off x="9372600" y="42830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hlinkClick r:id="rId3" action="ppaction://hlinksldjump"/>
            <a:extLst>
              <a:ext uri="{FF2B5EF4-FFF2-40B4-BE49-F238E27FC236}">
                <a16:creationId xmlns:a16="http://schemas.microsoft.com/office/drawing/2014/main" id="{D21BCA04-F813-DFD4-D96B-719339ED77B3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Logotipo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E5232116-6D61-1975-B0A7-8A7A7D11BF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3756268" y="-2540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10761F">
                  <a:shade val="30000"/>
                  <a:satMod val="115000"/>
                </a:srgbClr>
              </a:gs>
              <a:gs pos="50000">
                <a:srgbClr val="10761F">
                  <a:shade val="67500"/>
                  <a:satMod val="115000"/>
                </a:srgbClr>
              </a:gs>
              <a:gs pos="100000">
                <a:srgbClr val="10761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0D9BD8-137B-2F6A-A626-BDE2700F926B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Bienvenida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FEE8A-2B78-AB94-EE79-768D91A818D7}"/>
              </a:ext>
            </a:extLst>
          </p:cNvPr>
          <p:cNvSpPr txBox="1"/>
          <p:nvPr/>
        </p:nvSpPr>
        <p:spPr>
          <a:xfrm>
            <a:off x="2852151" y="1562625"/>
            <a:ext cx="370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Instrucciones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3075168" y="2219702"/>
            <a:ext cx="564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/>
              <a:t>Instrucciones:</a:t>
            </a:r>
          </a:p>
          <a:p>
            <a:r>
              <a:rPr lang="es-MX" dirty="0" err="1"/>
              <a:t>Pre-registro</a:t>
            </a:r>
            <a:r>
              <a:rPr lang="es-MX" dirty="0"/>
              <a:t> y Registro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220911" y="3371665"/>
            <a:ext cx="3955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/>
              <a:t>Durante todo el procedimiento se involucran los siguientes </a:t>
            </a:r>
            <a:r>
              <a:rPr lang="es-MX" b="1" dirty="0"/>
              <a:t>actores</a:t>
            </a:r>
            <a:r>
              <a:rPr lang="es-MX" dirty="0"/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es-MX" b="1" dirty="0">
                <a:solidFill>
                  <a:srgbClr val="0028CF"/>
                </a:solidFill>
              </a:rPr>
              <a:t>Universidad de Origen:</a:t>
            </a:r>
            <a:r>
              <a:rPr lang="es-MX" dirty="0">
                <a:solidFill>
                  <a:srgbClr val="0028CF"/>
                </a:solidFill>
              </a:rPr>
              <a:t> </a:t>
            </a:r>
            <a:r>
              <a:rPr lang="es-MX" dirty="0"/>
              <a:t>hace la </a:t>
            </a:r>
            <a:r>
              <a:rPr lang="es-MX" i="1" dirty="0"/>
              <a:t>nominación</a:t>
            </a:r>
            <a:r>
              <a:rPr lang="es-MX" dirty="0"/>
              <a:t> para el intercambio.</a:t>
            </a:r>
            <a:endParaRPr lang="es-MX" b="1" dirty="0"/>
          </a:p>
          <a:p>
            <a:pPr marL="457200" indent="-457200">
              <a:buFont typeface="+mj-lt"/>
              <a:buAutoNum type="alphaLcParenR"/>
            </a:pPr>
            <a:r>
              <a:rPr lang="es-MX" b="1" dirty="0">
                <a:solidFill>
                  <a:srgbClr val="F25900"/>
                </a:solidFill>
              </a:rPr>
              <a:t>Universidad </a:t>
            </a:r>
            <a:r>
              <a:rPr lang="es-MX" b="1">
                <a:solidFill>
                  <a:srgbClr val="F25900"/>
                </a:solidFill>
              </a:rPr>
              <a:t>de Cádiz:</a:t>
            </a:r>
            <a:r>
              <a:rPr lang="es-MX">
                <a:solidFill>
                  <a:srgbClr val="F25900"/>
                </a:solidFill>
              </a:rPr>
              <a:t> </a:t>
            </a:r>
            <a:r>
              <a:rPr lang="es-MX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Oficina Internacionalización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; tareas administrativas.</a:t>
            </a:r>
            <a:endParaRPr lang="es-MX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149882" y="3170713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7095498" y="3170714"/>
            <a:ext cx="914400" cy="914400"/>
          </a:xfrm>
          <a:prstGeom prst="rect">
            <a:avLst/>
          </a:prstGeom>
        </p:spPr>
      </p:pic>
      <p:grpSp>
        <p:nvGrpSpPr>
          <p:cNvPr id="53" name="UCA">
            <a:extLst>
              <a:ext uri="{FF2B5EF4-FFF2-40B4-BE49-F238E27FC236}">
                <a16:creationId xmlns:a16="http://schemas.microsoft.com/office/drawing/2014/main" id="{F0F5BC42-1D24-8C49-C20B-9421A7279E9D}"/>
              </a:ext>
            </a:extLst>
          </p:cNvPr>
          <p:cNvGrpSpPr/>
          <p:nvPr/>
        </p:nvGrpSpPr>
        <p:grpSpPr>
          <a:xfrm>
            <a:off x="4749094" y="3366123"/>
            <a:ext cx="2817894" cy="2290330"/>
            <a:chOff x="3095745" y="3805393"/>
            <a:chExt cx="352840" cy="354717"/>
          </a:xfr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4" name="Google Shape;11156;p100">
              <a:extLst>
                <a:ext uri="{FF2B5EF4-FFF2-40B4-BE49-F238E27FC236}">
                  <a16:creationId xmlns:a16="http://schemas.microsoft.com/office/drawing/2014/main" id="{E9D4B97F-957B-BF79-E5D4-1EBD1E4015C0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1157;p100">
              <a:extLst>
                <a:ext uri="{FF2B5EF4-FFF2-40B4-BE49-F238E27FC236}">
                  <a16:creationId xmlns:a16="http://schemas.microsoft.com/office/drawing/2014/main" id="{78583073-1F16-91F6-A680-31E8B1B10092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1158;p100">
              <a:extLst>
                <a:ext uri="{FF2B5EF4-FFF2-40B4-BE49-F238E27FC236}">
                  <a16:creationId xmlns:a16="http://schemas.microsoft.com/office/drawing/2014/main" id="{EEEEF66B-6E20-019A-DAFE-0630F03BC80A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1159;p100">
              <a:extLst>
                <a:ext uri="{FF2B5EF4-FFF2-40B4-BE49-F238E27FC236}">
                  <a16:creationId xmlns:a16="http://schemas.microsoft.com/office/drawing/2014/main" id="{819C257F-49C8-0683-3D49-93E43A017AC3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1160;p100">
              <a:extLst>
                <a:ext uri="{FF2B5EF4-FFF2-40B4-BE49-F238E27FC236}">
                  <a16:creationId xmlns:a16="http://schemas.microsoft.com/office/drawing/2014/main" id="{6229BB3C-8D9E-AA3A-FF8C-A9C615D5C1C5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1161;p100">
              <a:extLst>
                <a:ext uri="{FF2B5EF4-FFF2-40B4-BE49-F238E27FC236}">
                  <a16:creationId xmlns:a16="http://schemas.microsoft.com/office/drawing/2014/main" id="{4B58DC21-1D5C-1623-42A4-BF8C203D420A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07" name="Imagen 106" descr="Icon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E89FC78E-CDCE-345E-A06D-ABA3A2BCD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74" y="229324"/>
            <a:ext cx="1289126" cy="1235132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F553AD66-A862-E06B-9FC7-4B02E8F77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pic>
        <p:nvPicPr>
          <p:cNvPr id="13" name="Imagen 12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9C42B94B-00A3-AEF0-E04D-DF8D9FCAD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11" y="166073"/>
            <a:ext cx="1060908" cy="124791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E9539C-035D-58E1-3920-516D69F07DA6}"/>
              </a:ext>
            </a:extLst>
          </p:cNvPr>
          <p:cNvSpPr txBox="1"/>
          <p:nvPr/>
        </p:nvSpPr>
        <p:spPr>
          <a:xfrm>
            <a:off x="6427240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Contacto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0B0846-9880-06BC-53BC-274DB6657BEB}"/>
              </a:ext>
            </a:extLst>
          </p:cNvPr>
          <p:cNvSpPr txBox="1"/>
          <p:nvPr/>
        </p:nvSpPr>
        <p:spPr>
          <a:xfrm>
            <a:off x="9228808" y="153327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Saber más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61FC8D6-8907-CD02-29FE-18CC84E4FCE2}"/>
              </a:ext>
            </a:extLst>
          </p:cNvPr>
          <p:cNvSpPr txBox="1"/>
          <p:nvPr/>
        </p:nvSpPr>
        <p:spPr>
          <a:xfrm>
            <a:off x="8110243" y="3366123"/>
            <a:ext cx="3862812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marL="457200" indent="-457200">
              <a:buFont typeface="+mj-lt"/>
              <a:buAutoNum type="alphaLcParenR"/>
            </a:pPr>
            <a:r>
              <a:rPr lang="es-MX" sz="100" b="1" dirty="0">
                <a:solidFill>
                  <a:srgbClr val="0E661B"/>
                </a:solidFill>
              </a:rPr>
              <a:t>Coordinadores Académicos:</a:t>
            </a:r>
            <a:r>
              <a:rPr lang="es-MX" sz="100" dirty="0">
                <a:solidFill>
                  <a:srgbClr val="0E661B"/>
                </a:solidFill>
              </a:rPr>
              <a:t> </a:t>
            </a:r>
            <a:endParaRPr lang="es-MX" sz="100" b="1" dirty="0">
              <a:solidFill>
                <a:srgbClr val="0E661B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s-MX" sz="100" b="1" dirty="0">
                <a:solidFill>
                  <a:srgbClr val="0E661B"/>
                </a:solidFill>
              </a:rPr>
              <a:t>Secretaría Campus:</a:t>
            </a:r>
          </a:p>
          <a:p>
            <a:pPr marL="457200" indent="-457200">
              <a:buFont typeface="+mj-lt"/>
              <a:buAutoNum type="alphaLcParenR"/>
            </a:pPr>
            <a:r>
              <a:rPr lang="es-MX" b="1" dirty="0">
                <a:solidFill>
                  <a:srgbClr val="25CB25"/>
                </a:solidFill>
              </a:rPr>
              <a:t>Coordinadores Académicos:</a:t>
            </a:r>
            <a:r>
              <a:rPr lang="es-MX" dirty="0">
                <a:solidFill>
                  <a:srgbClr val="25CB25"/>
                </a:solidFill>
              </a:rPr>
              <a:t> 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brinda </a:t>
            </a:r>
            <a:r>
              <a:rPr lang="es-MX" i="1" dirty="0"/>
              <a:t>información académica.</a:t>
            </a:r>
            <a:endParaRPr lang="es-MX" b="1" dirty="0"/>
          </a:p>
        </p:txBody>
      </p:sp>
      <p:pic>
        <p:nvPicPr>
          <p:cNvPr id="28" name="Gráfico 27" descr="Flecha: curva con sentido de las agujas del reloj con relleno sólido">
            <a:extLst>
              <a:ext uri="{FF2B5EF4-FFF2-40B4-BE49-F238E27FC236}">
                <a16:creationId xmlns:a16="http://schemas.microsoft.com/office/drawing/2014/main" id="{7DDDE96B-292D-DBA2-E063-29E6D4A462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78387" flipH="1">
            <a:off x="7446336" y="5195418"/>
            <a:ext cx="914400" cy="9144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D10EE17B-7309-023E-B6DE-EC377F8DC97C}"/>
              </a:ext>
            </a:extLst>
          </p:cNvPr>
          <p:cNvSpPr txBox="1"/>
          <p:nvPr/>
        </p:nvSpPr>
        <p:spPr>
          <a:xfrm>
            <a:off x="8110244" y="5038945"/>
            <a:ext cx="3862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dirty="0"/>
              <a:t>Haz clic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  <a:hlinkClick r:id="rId12" action="ppaction://hlinksldjump"/>
              </a:rPr>
              <a:t>AQUI</a:t>
            </a:r>
            <a:r>
              <a:rPr lang="es-MX" dirty="0"/>
              <a:t> para comenzarlo.</a:t>
            </a:r>
          </a:p>
        </p:txBody>
      </p:sp>
    </p:spTree>
    <p:extLst>
      <p:ext uri="{BB962C8B-B14F-4D97-AF65-F5344CB8AC3E}">
        <p14:creationId xmlns:p14="http://schemas.microsoft.com/office/powerpoint/2010/main" val="321644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hlinkClick r:id="rId2" action="ppaction://hlinksldjump"/>
            <a:extLst>
              <a:ext uri="{FF2B5EF4-FFF2-40B4-BE49-F238E27FC236}">
                <a16:creationId xmlns:a16="http://schemas.microsoft.com/office/drawing/2014/main" id="{F1E3A705-E2BA-3132-086C-B36510177B01}"/>
              </a:ext>
            </a:extLst>
          </p:cNvPr>
          <p:cNvSpPr/>
          <p:nvPr/>
        </p:nvSpPr>
        <p:spPr>
          <a:xfrm>
            <a:off x="9760757" y="157267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hlinkClick r:id="rId3" action="ppaction://hlinksldjump"/>
            <a:extLst>
              <a:ext uri="{FF2B5EF4-FFF2-40B4-BE49-F238E27FC236}">
                <a16:creationId xmlns:a16="http://schemas.microsoft.com/office/drawing/2014/main" id="{D0762E35-1DE6-1EBB-909B-8A86CBB502E3}"/>
              </a:ext>
            </a:extLst>
          </p:cNvPr>
          <p:cNvSpPr/>
          <p:nvPr/>
        </p:nvSpPr>
        <p:spPr>
          <a:xfrm>
            <a:off x="3162464" y="149344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0540117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506390-FC53-069E-EAE1-2A6CFDF24EE9}"/>
              </a:ext>
            </a:extLst>
          </p:cNvPr>
          <p:cNvSpPr txBox="1"/>
          <p:nvPr/>
        </p:nvSpPr>
        <p:spPr>
          <a:xfrm>
            <a:off x="6665654" y="155828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Contacto</a:t>
            </a:r>
          </a:p>
        </p:txBody>
      </p:sp>
      <p:grpSp>
        <p:nvGrpSpPr>
          <p:cNvPr id="31" name="Google Shape;10988;p100">
            <a:extLst>
              <a:ext uri="{FF2B5EF4-FFF2-40B4-BE49-F238E27FC236}">
                <a16:creationId xmlns:a16="http://schemas.microsoft.com/office/drawing/2014/main" id="{5EBBDD99-A1EB-C72F-47DB-CE6E1DD0281C}"/>
              </a:ext>
            </a:extLst>
          </p:cNvPr>
          <p:cNvGrpSpPr/>
          <p:nvPr/>
        </p:nvGrpSpPr>
        <p:grpSpPr>
          <a:xfrm>
            <a:off x="7210065" y="315378"/>
            <a:ext cx="1250532" cy="973170"/>
            <a:chOff x="7108015" y="3396505"/>
            <a:chExt cx="344883" cy="290299"/>
          </a:xfrm>
          <a:solidFill>
            <a:schemeClr val="bg1"/>
          </a:solidFill>
        </p:grpSpPr>
        <p:sp>
          <p:nvSpPr>
            <p:cNvPr id="32" name="Google Shape;10989;p100">
              <a:extLst>
                <a:ext uri="{FF2B5EF4-FFF2-40B4-BE49-F238E27FC236}">
                  <a16:creationId xmlns:a16="http://schemas.microsoft.com/office/drawing/2014/main" id="{B4224153-9654-5AC8-6DDF-753DA6C04A45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0990;p100">
              <a:extLst>
                <a:ext uri="{FF2B5EF4-FFF2-40B4-BE49-F238E27FC236}">
                  <a16:creationId xmlns:a16="http://schemas.microsoft.com/office/drawing/2014/main" id="{CAF6C3C7-131A-F5CB-57C1-68D89371CE84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" name="Google Shape;10991;p100">
              <a:extLst>
                <a:ext uri="{FF2B5EF4-FFF2-40B4-BE49-F238E27FC236}">
                  <a16:creationId xmlns:a16="http://schemas.microsoft.com/office/drawing/2014/main" id="{DCA80E44-07A9-61AD-5796-3D1F73B41044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0992;p100">
              <a:extLst>
                <a:ext uri="{FF2B5EF4-FFF2-40B4-BE49-F238E27FC236}">
                  <a16:creationId xmlns:a16="http://schemas.microsoft.com/office/drawing/2014/main" id="{050EE8A4-55DD-7AA2-E571-268EBA4703CE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4386642" y="2304248"/>
            <a:ext cx="269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/>
              <a:t>Contacto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721227" y="3120475"/>
            <a:ext cx="313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Horario de atención: </a:t>
            </a:r>
          </a:p>
          <a:p>
            <a:pPr algn="ctr"/>
            <a:r>
              <a:rPr lang="es-MX" dirty="0"/>
              <a:t>10 a 14 horas.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29442" y="2886381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6767321" y="2886381"/>
            <a:ext cx="914400" cy="914400"/>
          </a:xfrm>
          <a:prstGeom prst="rect">
            <a:avLst/>
          </a:prstGeom>
        </p:spPr>
      </p:pic>
      <p:pic>
        <p:nvPicPr>
          <p:cNvPr id="48" name="Gráfico 47" descr="Flecha: curva con sentido de las agujas del reloj con relleno sólido">
            <a:extLst>
              <a:ext uri="{FF2B5EF4-FFF2-40B4-BE49-F238E27FC236}">
                <a16:creationId xmlns:a16="http://schemas.microsoft.com/office/drawing/2014/main" id="{D253D4DE-2FAA-D027-BFA8-BE4D7E1E57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41122" y="5344587"/>
            <a:ext cx="914400" cy="914400"/>
          </a:xfrm>
          <a:prstGeom prst="rect">
            <a:avLst/>
          </a:prstGeom>
        </p:spPr>
      </p:pic>
      <p:grpSp>
        <p:nvGrpSpPr>
          <p:cNvPr id="2" name="UCA">
            <a:extLst>
              <a:ext uri="{FF2B5EF4-FFF2-40B4-BE49-F238E27FC236}">
                <a16:creationId xmlns:a16="http://schemas.microsoft.com/office/drawing/2014/main" id="{CD2DD248-148F-39FD-6B7D-470C200CC7BA}"/>
              </a:ext>
            </a:extLst>
          </p:cNvPr>
          <p:cNvGrpSpPr/>
          <p:nvPr/>
        </p:nvGrpSpPr>
        <p:grpSpPr>
          <a:xfrm>
            <a:off x="4518194" y="3828361"/>
            <a:ext cx="2435524" cy="1457502"/>
            <a:chOff x="7108015" y="3396505"/>
            <a:chExt cx="344883" cy="290299"/>
          </a:xfrm>
          <a:gradFill flip="none" rotWithShape="1">
            <a:gsLst>
              <a:gs pos="0">
                <a:srgbClr val="C98D85"/>
              </a:gs>
              <a:gs pos="50000">
                <a:srgbClr val="993300">
                  <a:tint val="44500"/>
                  <a:satMod val="160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Google Shape;10989;p100">
              <a:extLst>
                <a:ext uri="{FF2B5EF4-FFF2-40B4-BE49-F238E27FC236}">
                  <a16:creationId xmlns:a16="http://schemas.microsoft.com/office/drawing/2014/main" id="{109B1742-FBD8-EA8F-5B66-6696A1FCBA45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solidFill>
              <a:srgbClr val="001C9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" name="Google Shape;10990;p100">
              <a:extLst>
                <a:ext uri="{FF2B5EF4-FFF2-40B4-BE49-F238E27FC236}">
                  <a16:creationId xmlns:a16="http://schemas.microsoft.com/office/drawing/2014/main" id="{D01612C2-612C-5758-CDE5-E1643C62E3DE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5000">
                  <a:schemeClr val="accent1">
                    <a:lumMod val="60000"/>
                    <a:lumOff val="40000"/>
                  </a:schemeClr>
                </a:gs>
                <a:gs pos="60000">
                  <a:schemeClr val="tx2">
                    <a:lumMod val="75000"/>
                    <a:lumOff val="2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0991;p100">
              <a:extLst>
                <a:ext uri="{FF2B5EF4-FFF2-40B4-BE49-F238E27FC236}">
                  <a16:creationId xmlns:a16="http://schemas.microsoft.com/office/drawing/2014/main" id="{0179B037-9DFA-AEA8-0204-13BD7AEB66E4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solidFill>
              <a:srgbClr val="F08D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9" name="Google Shape;10992;p100">
              <a:extLst>
                <a:ext uri="{FF2B5EF4-FFF2-40B4-BE49-F238E27FC236}">
                  <a16:creationId xmlns:a16="http://schemas.microsoft.com/office/drawing/2014/main" id="{8AED8446-0DCD-26FB-3610-73B44262C2E0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solidFill>
              <a:srgbClr val="F08D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1" name="Imagen 10" descr="Logotipo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1F8CAEC8-8663-A527-5EB8-3FDD23BFAB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EAEC2B-4360-9650-9921-2BA6363C1997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Bienvenida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FCF74D-8569-2E9E-1C58-BA3D3A2830A0}"/>
              </a:ext>
            </a:extLst>
          </p:cNvPr>
          <p:cNvSpPr txBox="1"/>
          <p:nvPr/>
        </p:nvSpPr>
        <p:spPr>
          <a:xfrm>
            <a:off x="3232242" y="155331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Instrucciones</a:t>
            </a:r>
          </a:p>
        </p:txBody>
      </p:sp>
      <p:pic>
        <p:nvPicPr>
          <p:cNvPr id="14" name="Imagen 13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70705587-3EE5-0D20-328D-DEEDE38BF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4" y="195805"/>
            <a:ext cx="1315150" cy="1260066"/>
          </a:xfrm>
          <a:prstGeom prst="rect">
            <a:avLst/>
          </a:prstGeom>
        </p:spPr>
      </p:pic>
      <p:pic>
        <p:nvPicPr>
          <p:cNvPr id="15" name="Imagen 14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98D978E8-2107-5C89-7B8F-451DC7F95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62" y="195805"/>
            <a:ext cx="1060908" cy="12479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DF44753-20FB-ED47-76BF-770BE43D6F48}"/>
              </a:ext>
            </a:extLst>
          </p:cNvPr>
          <p:cNvSpPr txBox="1"/>
          <p:nvPr/>
        </p:nvSpPr>
        <p:spPr>
          <a:xfrm>
            <a:off x="9549459" y="1548319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Saber más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5B86FB-1365-3EAD-D431-DEC8E53CDEC0}"/>
              </a:ext>
            </a:extLst>
          </p:cNvPr>
          <p:cNvSpPr txBox="1"/>
          <p:nvPr/>
        </p:nvSpPr>
        <p:spPr>
          <a:xfrm>
            <a:off x="7681721" y="3198164"/>
            <a:ext cx="4308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Oficina de Internacionalización: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40FCE3A-E807-776A-E272-53BBEFA9D9D4}"/>
              </a:ext>
            </a:extLst>
          </p:cNvPr>
          <p:cNvSpPr txBox="1"/>
          <p:nvPr/>
        </p:nvSpPr>
        <p:spPr>
          <a:xfrm>
            <a:off x="7849665" y="3728382"/>
            <a:ext cx="376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b="1" dirty="0"/>
              <a:t>Dirección: </a:t>
            </a:r>
            <a:r>
              <a:rPr lang="es-ES" dirty="0">
                <a:hlinkClick r:id="rId10"/>
              </a:rPr>
              <a:t>Plaza de Falla </a:t>
            </a:r>
            <a:r>
              <a:rPr lang="es-ES" dirty="0" err="1">
                <a:hlinkClick r:id="rId10"/>
              </a:rPr>
              <a:t>nº</a:t>
            </a:r>
            <a:r>
              <a:rPr lang="es-ES" dirty="0">
                <a:hlinkClick r:id="rId10"/>
              </a:rPr>
              <a:t> 8, Cádiz, 11002</a:t>
            </a:r>
            <a:endParaRPr lang="es-MX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E66049-DEB5-76DB-D50F-A083AB972CE7}"/>
              </a:ext>
            </a:extLst>
          </p:cNvPr>
          <p:cNvSpPr txBox="1"/>
          <p:nvPr/>
        </p:nvSpPr>
        <p:spPr>
          <a:xfrm>
            <a:off x="854564" y="5648488"/>
            <a:ext cx="287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UCA</a:t>
            </a:r>
          </a:p>
          <a:p>
            <a:pPr algn="ctr"/>
            <a:r>
              <a:rPr lang="es-MX" dirty="0" err="1"/>
              <a:t>FactSheet</a:t>
            </a:r>
            <a:r>
              <a:rPr lang="es-MX" dirty="0"/>
              <a:t> (</a:t>
            </a:r>
            <a:r>
              <a:rPr lang="es-MX" dirty="0">
                <a:highlight>
                  <a:srgbClr val="FFFF00"/>
                </a:highlight>
                <a:hlinkClick r:id="rId11"/>
              </a:rPr>
              <a:t>AQUI</a:t>
            </a:r>
            <a:r>
              <a:rPr lang="es-MX" dirty="0"/>
              <a:t>)</a:t>
            </a:r>
          </a:p>
        </p:txBody>
      </p:sp>
      <p:pic>
        <p:nvPicPr>
          <p:cNvPr id="27" name="Gráfico 26" descr="Flecha: curva con sentido de las agujas del reloj con relleno sólido">
            <a:extLst>
              <a:ext uri="{FF2B5EF4-FFF2-40B4-BE49-F238E27FC236}">
                <a16:creationId xmlns:a16="http://schemas.microsoft.com/office/drawing/2014/main" id="{2655166B-BAD1-0DC6-7525-E8A4A2A7D8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6767321" y="5441974"/>
            <a:ext cx="914400" cy="9144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8FC80B9-1828-F110-90C9-31A961C74B92}"/>
              </a:ext>
            </a:extLst>
          </p:cNvPr>
          <p:cNvSpPr txBox="1"/>
          <p:nvPr/>
        </p:nvSpPr>
        <p:spPr>
          <a:xfrm>
            <a:off x="7790533" y="5729566"/>
            <a:ext cx="3953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Directorio UCA (Coordinador):</a:t>
            </a:r>
            <a:r>
              <a:rPr lang="es-MX" dirty="0"/>
              <a:t> pincha </a:t>
            </a:r>
            <a:r>
              <a:rPr lang="es-MX" dirty="0">
                <a:highlight>
                  <a:srgbClr val="FFFF00"/>
                </a:highlight>
                <a:hlinkClick r:id="rId12"/>
              </a:rPr>
              <a:t>AQUI</a:t>
            </a:r>
            <a:r>
              <a:rPr lang="es-MX" dirty="0"/>
              <a:t>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288284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hlinkClick r:id="rId2" action="ppaction://hlinksldjump"/>
            <a:extLst>
              <a:ext uri="{FF2B5EF4-FFF2-40B4-BE49-F238E27FC236}">
                <a16:creationId xmlns:a16="http://schemas.microsoft.com/office/drawing/2014/main" id="{52A1362E-F6F2-0AFB-434E-42EDB5B59977}"/>
              </a:ext>
            </a:extLst>
          </p:cNvPr>
          <p:cNvSpPr/>
          <p:nvPr/>
        </p:nvSpPr>
        <p:spPr>
          <a:xfrm>
            <a:off x="3232242" y="137393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hlinkClick r:id="rId3" action="ppaction://hlinksldjump"/>
            <a:extLst>
              <a:ext uri="{FF2B5EF4-FFF2-40B4-BE49-F238E27FC236}">
                <a16:creationId xmlns:a16="http://schemas.microsoft.com/office/drawing/2014/main" id="{325C2E56-53BF-0FD8-5766-628261030B9C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7760269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EBAE03">
                  <a:shade val="30000"/>
                  <a:satMod val="115000"/>
                </a:srgbClr>
              </a:gs>
              <a:gs pos="50000">
                <a:srgbClr val="EBAE03">
                  <a:shade val="67500"/>
                  <a:satMod val="115000"/>
                </a:srgbClr>
              </a:gs>
              <a:gs pos="100000">
                <a:srgbClr val="EBAE0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4750883" y="2420374"/>
            <a:ext cx="269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/>
              <a:t>Saber más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2B408D-E7D9-D2DD-61EF-76F6D0D4A369}"/>
              </a:ext>
            </a:extLst>
          </p:cNvPr>
          <p:cNvSpPr txBox="1"/>
          <p:nvPr/>
        </p:nvSpPr>
        <p:spPr>
          <a:xfrm>
            <a:off x="9415328" y="1487304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Saber más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450179" y="3085237"/>
            <a:ext cx="3945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Vicerrectorado de Internacionalización  KA131+:</a:t>
            </a:r>
            <a:r>
              <a:rPr lang="es-MX" dirty="0"/>
              <a:t> pincha </a:t>
            </a:r>
            <a:r>
              <a:rPr lang="es-MX" dirty="0">
                <a:highlight>
                  <a:srgbClr val="FFFF00"/>
                </a:highlight>
                <a:hlinkClick r:id="rId4"/>
              </a:rPr>
              <a:t>AQUI</a:t>
            </a:r>
            <a:r>
              <a:rPr lang="es-MX" dirty="0"/>
              <a:t>.</a:t>
            </a:r>
            <a:endParaRPr lang="es-MX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52F7870-2F78-1ECA-607F-7607538B0816}"/>
              </a:ext>
            </a:extLst>
          </p:cNvPr>
          <p:cNvSpPr txBox="1"/>
          <p:nvPr/>
        </p:nvSpPr>
        <p:spPr>
          <a:xfrm>
            <a:off x="8021674" y="3129524"/>
            <a:ext cx="409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/>
              <a:t>Campus de la Universidad de Cádiz </a:t>
            </a:r>
            <a:r>
              <a:rPr lang="es-MX" b="0" dirty="0"/>
              <a:t>(</a:t>
            </a:r>
            <a:r>
              <a:rPr lang="es-MX" b="0" dirty="0">
                <a:highlight>
                  <a:srgbClr val="FFFF00"/>
                </a:highlight>
                <a:hlinkClick r:id="rId5" action="ppaction://hlinksldjump"/>
              </a:rPr>
              <a:t>VER</a:t>
            </a:r>
            <a:r>
              <a:rPr lang="es-MX" b="0" dirty="0"/>
              <a:t>)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333630" y="2938216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7052552" y="2877248"/>
            <a:ext cx="914400" cy="914400"/>
          </a:xfrm>
          <a:prstGeom prst="rect">
            <a:avLst/>
          </a:prstGeom>
        </p:spPr>
      </p:pic>
      <p:grpSp>
        <p:nvGrpSpPr>
          <p:cNvPr id="77" name="UCA">
            <a:extLst>
              <a:ext uri="{FF2B5EF4-FFF2-40B4-BE49-F238E27FC236}">
                <a16:creationId xmlns:a16="http://schemas.microsoft.com/office/drawing/2014/main" id="{0B4584A6-2420-2DEB-2FA9-C94DF0C7742C}"/>
              </a:ext>
            </a:extLst>
          </p:cNvPr>
          <p:cNvGrpSpPr/>
          <p:nvPr/>
        </p:nvGrpSpPr>
        <p:grpSpPr>
          <a:xfrm>
            <a:off x="4961038" y="3273044"/>
            <a:ext cx="2302306" cy="2628230"/>
            <a:chOff x="3086313" y="2877049"/>
            <a:chExt cx="320143" cy="392581"/>
          </a:xfrm>
          <a:gradFill flip="none" rotWithShape="1">
            <a:gsLst>
              <a:gs pos="38526">
                <a:srgbClr val="F1A700"/>
              </a:gs>
              <a:gs pos="62375">
                <a:srgbClr val="F4B800"/>
              </a:gs>
              <a:gs pos="0">
                <a:srgbClr val="E66300">
                  <a:shade val="30000"/>
                  <a:satMod val="115000"/>
                </a:srgbClr>
              </a:gs>
              <a:gs pos="51000">
                <a:srgbClr val="FFFF00"/>
              </a:gs>
              <a:gs pos="76000">
                <a:srgbClr val="E66300"/>
              </a:gs>
              <a:gs pos="29000">
                <a:srgbClr val="E66300"/>
              </a:gs>
              <a:gs pos="100000">
                <a:srgbClr val="E663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78" name="Google Shape;10263;p99">
              <a:extLst>
                <a:ext uri="{FF2B5EF4-FFF2-40B4-BE49-F238E27FC236}">
                  <a16:creationId xmlns:a16="http://schemas.microsoft.com/office/drawing/2014/main" id="{57E240E2-3E00-F960-2A6B-0B6C40DDE478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0264;p99">
              <a:extLst>
                <a:ext uri="{FF2B5EF4-FFF2-40B4-BE49-F238E27FC236}">
                  <a16:creationId xmlns:a16="http://schemas.microsoft.com/office/drawing/2014/main" id="{09D7C887-D29B-4AA3-F011-DA59CEF97F49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0265;p99">
              <a:extLst>
                <a:ext uri="{FF2B5EF4-FFF2-40B4-BE49-F238E27FC236}">
                  <a16:creationId xmlns:a16="http://schemas.microsoft.com/office/drawing/2014/main" id="{C3F2C209-C8E9-4ABF-068E-3E0AC40E7582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266;p99">
              <a:extLst>
                <a:ext uri="{FF2B5EF4-FFF2-40B4-BE49-F238E27FC236}">
                  <a16:creationId xmlns:a16="http://schemas.microsoft.com/office/drawing/2014/main" id="{5D16F181-7143-2D30-5224-72D26C9026C8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267;p99">
              <a:extLst>
                <a:ext uri="{FF2B5EF4-FFF2-40B4-BE49-F238E27FC236}">
                  <a16:creationId xmlns:a16="http://schemas.microsoft.com/office/drawing/2014/main" id="{6229FF7D-3E21-CEDA-0A5D-7D6EBC2DA04D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0268;p99">
              <a:extLst>
                <a:ext uri="{FF2B5EF4-FFF2-40B4-BE49-F238E27FC236}">
                  <a16:creationId xmlns:a16="http://schemas.microsoft.com/office/drawing/2014/main" id="{A59E1839-0B3F-577F-80B7-250F22FFD93A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0269;p99">
              <a:extLst>
                <a:ext uri="{FF2B5EF4-FFF2-40B4-BE49-F238E27FC236}">
                  <a16:creationId xmlns:a16="http://schemas.microsoft.com/office/drawing/2014/main" id="{C3123227-4692-0BA7-97FA-6B61A8C6C8CF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270;p99">
              <a:extLst>
                <a:ext uri="{FF2B5EF4-FFF2-40B4-BE49-F238E27FC236}">
                  <a16:creationId xmlns:a16="http://schemas.microsoft.com/office/drawing/2014/main" id="{CC820583-B954-9035-2F6A-3065A1732A42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271;p99">
              <a:extLst>
                <a:ext uri="{FF2B5EF4-FFF2-40B4-BE49-F238E27FC236}">
                  <a16:creationId xmlns:a16="http://schemas.microsoft.com/office/drawing/2014/main" id="{6D8F95D7-3B5A-59CB-F35E-DD64AF225EFD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0272;p99">
              <a:extLst>
                <a:ext uri="{FF2B5EF4-FFF2-40B4-BE49-F238E27FC236}">
                  <a16:creationId xmlns:a16="http://schemas.microsoft.com/office/drawing/2014/main" id="{245ACD19-F447-BFF7-09DB-75F8CC01C4CC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0273;p99">
              <a:extLst>
                <a:ext uri="{FF2B5EF4-FFF2-40B4-BE49-F238E27FC236}">
                  <a16:creationId xmlns:a16="http://schemas.microsoft.com/office/drawing/2014/main" id="{E26B0E0D-5863-90E4-81CB-F6F11B53AB71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274;p99">
              <a:extLst>
                <a:ext uri="{FF2B5EF4-FFF2-40B4-BE49-F238E27FC236}">
                  <a16:creationId xmlns:a16="http://schemas.microsoft.com/office/drawing/2014/main" id="{075F56FE-FF1A-F181-4C34-AD832427EA17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94" name="Imagen 193" descr="Icon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0718778A-CD4F-F7D4-4523-DD09ED6E2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693" y="172079"/>
            <a:ext cx="1070984" cy="1259768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hlinkClick r:id="rId10" action="ppaction://hlinksldjump"/>
            <a:extLst>
              <a:ext uri="{FF2B5EF4-FFF2-40B4-BE49-F238E27FC236}">
                <a16:creationId xmlns:a16="http://schemas.microsoft.com/office/drawing/2014/main" id="{DCB1B905-28CA-2E8C-FB76-55108A9EA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4E8303-4BF3-7949-F253-70298710C831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Bienvenida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A71C0F-6BF9-62CF-5B7F-A06A1CCA064A}"/>
              </a:ext>
            </a:extLst>
          </p:cNvPr>
          <p:cNvSpPr txBox="1"/>
          <p:nvPr/>
        </p:nvSpPr>
        <p:spPr>
          <a:xfrm>
            <a:off x="6427240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Contacto</a:t>
            </a:r>
          </a:p>
        </p:txBody>
      </p:sp>
      <p:pic>
        <p:nvPicPr>
          <p:cNvPr id="13" name="Imagen 12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8380D670-3A75-490B-1E1A-397EBF2569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473110-7790-7067-03FD-12C09F4F1102}"/>
              </a:ext>
            </a:extLst>
          </p:cNvPr>
          <p:cNvSpPr txBox="1"/>
          <p:nvPr/>
        </p:nvSpPr>
        <p:spPr>
          <a:xfrm>
            <a:off x="3232242" y="155331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Instrucciones</a:t>
            </a:r>
          </a:p>
        </p:txBody>
      </p:sp>
      <p:pic>
        <p:nvPicPr>
          <p:cNvPr id="15" name="Imagen 14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A81F0F26-1654-20AA-C343-A12B1F867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4" y="195805"/>
            <a:ext cx="1315150" cy="12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1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s centros de la UCA en el Campus Bahía de Algeciras permanecerán hoy cerrados por el temporal de viento y agua">
            <a:hlinkClick r:id="rId2" action="ppaction://hlinksldjump"/>
            <a:extLst>
              <a:ext uri="{FF2B5EF4-FFF2-40B4-BE49-F238E27FC236}">
                <a16:creationId xmlns:a16="http://schemas.microsoft.com/office/drawing/2014/main" id="{A79F97F2-313C-ED90-833B-40299CA8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9068555" y="3544591"/>
            <a:ext cx="2001935" cy="1801368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/>
          <p:nvPr/>
        </p:nvSpPr>
        <p:spPr>
          <a:xfrm>
            <a:off x="0" y="-37251"/>
            <a:ext cx="4059050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2D9F5F-A5E5-B0F9-FDB2-F213905E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917" y="2470154"/>
            <a:ext cx="2683235" cy="4816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CADIZ</a:t>
            </a:r>
          </a:p>
        </p:txBody>
      </p:sp>
      <p:pic>
        <p:nvPicPr>
          <p:cNvPr id="23" name="Imagen 22" descr="Una torre alta&#10;&#10;Descripción generada automáticamente con confianza media">
            <a:hlinkClick r:id="rId5" action="ppaction://hlinksldjump"/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4967595" y="357434"/>
            <a:ext cx="2024236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30672" y="5345959"/>
            <a:ext cx="3197701" cy="897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Más información: </a:t>
            </a:r>
            <a:r>
              <a:rPr lang="es-ES" sz="2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(https://www.uca.es/los-campus/</a:t>
            </a:r>
            <a:r>
              <a:rPr lang="es-ES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ítulo 1">
            <a:hlinkClick r:id="rId8" action="ppaction://hlinksldjump"/>
            <a:extLst>
              <a:ext uri="{FF2B5EF4-FFF2-40B4-BE49-F238E27FC236}">
                <a16:creationId xmlns:a16="http://schemas.microsoft.com/office/drawing/2014/main" id="{84D6E322-8E1F-031F-7CFD-8784B8BBB365}"/>
              </a:ext>
            </a:extLst>
          </p:cNvPr>
          <p:cNvSpPr txBox="1">
            <a:spLocks/>
          </p:cNvSpPr>
          <p:nvPr/>
        </p:nvSpPr>
        <p:spPr>
          <a:xfrm>
            <a:off x="4400702" y="5732684"/>
            <a:ext cx="3314692" cy="86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/>
              <a:t>CAMPUS PUERTO REAL</a:t>
            </a:r>
          </a:p>
        </p:txBody>
      </p:sp>
      <p:pic>
        <p:nvPicPr>
          <p:cNvPr id="22" name="Imagen 21" descr="Dibujo de un edificio&#10;&#10;Descripción generada automáticamente con confianza media">
            <a:hlinkClick r:id="rId8" action="ppaction://hlinksldjump"/>
            <a:extLst>
              <a:ext uri="{FF2B5EF4-FFF2-40B4-BE49-F238E27FC236}">
                <a16:creationId xmlns:a16="http://schemas.microsoft.com/office/drawing/2014/main" id="{62A01B03-BE14-37C7-142E-F85EA8936E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5034242" y="3476795"/>
            <a:ext cx="2001935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hlinkClick r:id="rId5" action="ppaction://hlinksldjump"/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4438650" y="2470154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CAMPUS JEREZ</a:t>
            </a:r>
          </a:p>
        </p:txBody>
      </p:sp>
      <p:sp>
        <p:nvSpPr>
          <p:cNvPr id="13" name="Título 1">
            <a:hlinkClick r:id="rId2" action="ppaction://hlinksldjump"/>
            <a:extLst>
              <a:ext uri="{FF2B5EF4-FFF2-40B4-BE49-F238E27FC236}">
                <a16:creationId xmlns:a16="http://schemas.microsoft.com/office/drawing/2014/main" id="{8972706A-82DE-F546-ED17-BE28D2FD6EFB}"/>
              </a:ext>
            </a:extLst>
          </p:cNvPr>
          <p:cNvSpPr txBox="1">
            <a:spLocks/>
          </p:cNvSpPr>
          <p:nvPr/>
        </p:nvSpPr>
        <p:spPr>
          <a:xfrm>
            <a:off x="8227706" y="5749568"/>
            <a:ext cx="3683634" cy="86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CAMPUS BAHÍA DE ALGECIRAS</a:t>
            </a:r>
          </a:p>
        </p:txBody>
      </p:sp>
      <p:pic>
        <p:nvPicPr>
          <p:cNvPr id="7" name="Imagen 6" descr="Conócenos – Imágenes – Facultad – Facultad de Filosofía y Letras">
            <a:hlinkClick r:id="rId4" action="ppaction://hlinksldjump"/>
            <a:extLst>
              <a:ext uri="{FF2B5EF4-FFF2-40B4-BE49-F238E27FC236}">
                <a16:creationId xmlns:a16="http://schemas.microsoft.com/office/drawing/2014/main" id="{FAE2174A-0DD6-943B-7730-ED3FCB99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9038417" y="360291"/>
            <a:ext cx="2024237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1" y="2698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42493E0-C91A-89BE-B1F5-14688ED1BB66}"/>
              </a:ext>
            </a:extLst>
          </p:cNvPr>
          <p:cNvSpPr txBox="1"/>
          <p:nvPr/>
        </p:nvSpPr>
        <p:spPr>
          <a:xfrm>
            <a:off x="315058" y="2370309"/>
            <a:ext cx="3428931" cy="2850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Los Campus de la </a:t>
            </a:r>
            <a:r>
              <a:rPr lang="es-ES" sz="2000" b="1" dirty="0">
                <a:solidFill>
                  <a:schemeClr val="bg1"/>
                </a:solidFill>
              </a:rPr>
              <a:t>Universidad de Cádiz</a:t>
            </a:r>
            <a:r>
              <a:rPr lang="es-ES" sz="2000" dirty="0">
                <a:solidFill>
                  <a:schemeClr val="bg1"/>
                </a:solidFill>
              </a:rPr>
              <a:t>, se encuentran distribuidos a lo largo de la </a:t>
            </a:r>
            <a:r>
              <a:rPr lang="es-ES" sz="2000" b="1" dirty="0">
                <a:solidFill>
                  <a:schemeClr val="bg1"/>
                </a:solidFill>
              </a:rPr>
              <a:t>Provincia</a:t>
            </a:r>
            <a:r>
              <a:rPr lang="es-ES" sz="2000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ES" sz="2000" dirty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Pincha en tu </a:t>
            </a:r>
            <a:r>
              <a:rPr lang="es-ES" sz="2000" b="1" dirty="0">
                <a:solidFill>
                  <a:schemeClr val="bg1"/>
                </a:solidFill>
              </a:rPr>
              <a:t>Campus</a:t>
            </a:r>
            <a:r>
              <a:rPr lang="es-ES" sz="2000" dirty="0">
                <a:solidFill>
                  <a:schemeClr val="bg1"/>
                </a:solidFill>
              </a:rPr>
              <a:t> para conocer más acerca de sus </a:t>
            </a:r>
            <a:r>
              <a:rPr lang="es-ES" sz="2000" b="1" dirty="0">
                <a:solidFill>
                  <a:schemeClr val="bg1"/>
                </a:solidFill>
              </a:rPr>
              <a:t>Facultades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b="1" dirty="0">
                <a:solidFill>
                  <a:schemeClr val="bg1"/>
                </a:solidFill>
              </a:rPr>
              <a:t>oferta académica</a:t>
            </a:r>
            <a:r>
              <a:rPr lang="es-ES" sz="2000" dirty="0">
                <a:solidFill>
                  <a:schemeClr val="bg1"/>
                </a:solidFill>
              </a:rPr>
              <a:t>, etc.</a:t>
            </a:r>
          </a:p>
        </p:txBody>
      </p:sp>
      <p:pic>
        <p:nvPicPr>
          <p:cNvPr id="3" name="Gráfico 2" descr="Flecha: curva con sentido de las agujas del reloj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19350CC6-0496-FD97-BCD4-B6581322755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8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42633" y="4856476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384133" y="5753269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JEREZ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Una torre alta&#10;&#10;Descripción generada automáticamente con confianza media"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402718" y="2488032"/>
            <a:ext cx="3139411" cy="3026445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517487" y="1515062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Facultad</a:t>
            </a:r>
            <a:r>
              <a:rPr lang="en-US" dirty="0"/>
              <a:t> de Derecho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17487" y="5180432"/>
            <a:ext cx="3314700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tx1"/>
                </a:solidFill>
              </a:rPr>
              <a:t>Fac</a:t>
            </a:r>
            <a:r>
              <a:rPr lang="es-ES" dirty="0">
                <a:solidFill>
                  <a:schemeClr val="tx1"/>
                </a:solidFill>
              </a:rPr>
              <a:t>. CC Sociales y de la Comunicación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7490359-0BA1-55B4-1718-8555E8ACA843}"/>
              </a:ext>
            </a:extLst>
          </p:cNvPr>
          <p:cNvSpPr txBox="1">
            <a:spLocks/>
          </p:cNvSpPr>
          <p:nvPr/>
        </p:nvSpPr>
        <p:spPr>
          <a:xfrm>
            <a:off x="8290625" y="1462693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n-US" dirty="0"/>
              <a:t>)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DC766F3-F5CB-6DEC-5EF5-DBEEB2F45F51}"/>
              </a:ext>
            </a:extLst>
          </p:cNvPr>
          <p:cNvSpPr txBox="1">
            <a:spLocks/>
          </p:cNvSpPr>
          <p:nvPr/>
        </p:nvSpPr>
        <p:spPr>
          <a:xfrm>
            <a:off x="8290625" y="5349808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n-US" dirty="0"/>
              <a:t>)</a:t>
            </a:r>
          </a:p>
        </p:txBody>
      </p:sp>
      <p:pic>
        <p:nvPicPr>
          <p:cNvPr id="25" name="Gráfico 24" descr="Martillo de juez con relleno sólido">
            <a:extLst>
              <a:ext uri="{FF2B5EF4-FFF2-40B4-BE49-F238E27FC236}">
                <a16:creationId xmlns:a16="http://schemas.microsoft.com/office/drawing/2014/main" id="{D991B744-CD9A-5E7E-A3A0-DB86E0848E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7637" y="548293"/>
            <a:ext cx="914400" cy="914400"/>
          </a:xfrm>
          <a:prstGeom prst="rect">
            <a:avLst/>
          </a:prstGeom>
        </p:spPr>
      </p:pic>
      <p:pic>
        <p:nvPicPr>
          <p:cNvPr id="27" name="Gráfico 26" descr="megáfono1 contorno">
            <a:extLst>
              <a:ext uri="{FF2B5EF4-FFF2-40B4-BE49-F238E27FC236}">
                <a16:creationId xmlns:a16="http://schemas.microsoft.com/office/drawing/2014/main" id="{45858CD8-FDD3-A072-B6E6-8A4B68AAA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2480" y="3902106"/>
            <a:ext cx="1407500" cy="1407500"/>
          </a:xfrm>
          <a:prstGeom prst="rect">
            <a:avLst/>
          </a:prstGeom>
        </p:spPr>
      </p:pic>
      <p:pic>
        <p:nvPicPr>
          <p:cNvPr id="3" name="Gráfico 2" descr="Flecha: curva con sentido de las agujas del reloj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AD376CDE-0F6C-2370-CFDB-48FC5B119A4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5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595280" y="4826019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536780" y="5722812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CADIZ</a:t>
            </a:r>
          </a:p>
        </p:txBody>
      </p:sp>
      <p:pic>
        <p:nvPicPr>
          <p:cNvPr id="2" name="Imagen 1" descr="Conócenos – Imágenes – Facultad – Facultad de Filosofía y Letras">
            <a:extLst>
              <a:ext uri="{FF2B5EF4-FFF2-40B4-BE49-F238E27FC236}">
                <a16:creationId xmlns:a16="http://schemas.microsoft.com/office/drawing/2014/main" id="{69C8F876-5442-9E9A-FD18-0078F7B8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555364" y="2474411"/>
            <a:ext cx="3139411" cy="3001197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748749" y="677741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err="1"/>
              <a:t>Facultad</a:t>
            </a:r>
            <a:r>
              <a:rPr lang="en-US" u="sng" dirty="0"/>
              <a:t> de </a:t>
            </a:r>
            <a:r>
              <a:rPr lang="en-US" u="sng" dirty="0" err="1"/>
              <a:t>Medicina</a:t>
            </a:r>
            <a:endParaRPr lang="en-US" u="sng" dirty="0"/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97251" y="3504185"/>
            <a:ext cx="3529201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 err="1">
                <a:solidFill>
                  <a:schemeClr val="tx1"/>
                </a:solidFill>
                <a:effectLst/>
              </a:rPr>
              <a:t>Fac</a:t>
            </a:r>
            <a:r>
              <a:rPr lang="es-ES" sz="2800" u="sng" dirty="0">
                <a:solidFill>
                  <a:schemeClr val="tx1"/>
                </a:solidFill>
                <a:effectLst/>
              </a:rPr>
              <a:t>. CC. Económicas y Empresariales</a:t>
            </a:r>
            <a:endParaRPr lang="es-ES" sz="2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4592056" y="2190306"/>
            <a:ext cx="3539593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err="1"/>
              <a:t>Facultad</a:t>
            </a:r>
            <a:r>
              <a:rPr lang="en-US" u="sng" dirty="0"/>
              <a:t> de </a:t>
            </a:r>
            <a:r>
              <a:rPr lang="en-US" u="sng" dirty="0" err="1"/>
              <a:t>Filosofía</a:t>
            </a:r>
            <a:r>
              <a:rPr lang="en-US" u="sng" dirty="0"/>
              <a:t> y </a:t>
            </a:r>
            <a:r>
              <a:rPr lang="en-US" u="sng" dirty="0" err="1"/>
              <a:t>Letras</a:t>
            </a:r>
            <a:endParaRPr lang="en-US" u="sng" dirty="0"/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8867097" y="1390990"/>
            <a:ext cx="3139411" cy="5537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 err="1"/>
              <a:t>Fac</a:t>
            </a:r>
            <a:r>
              <a:rPr lang="es-ES" u="sng" dirty="0"/>
              <a:t>. CC del Trabajo</a:t>
            </a:r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6236799" y="5357245"/>
            <a:ext cx="3792304" cy="99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/>
              <a:t>Facultad de Enfermería y Fisioterapia</a:t>
            </a:r>
          </a:p>
        </p:txBody>
      </p:sp>
      <p:pic>
        <p:nvPicPr>
          <p:cNvPr id="28" name="Gráfico 27" descr="Estetoscopio con relleno sólido">
            <a:extLst>
              <a:ext uri="{FF2B5EF4-FFF2-40B4-BE49-F238E27FC236}">
                <a16:creationId xmlns:a16="http://schemas.microsoft.com/office/drawing/2014/main" id="{9A21ACB8-DAD2-E19D-4881-8C1E5E59745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89805" y="676796"/>
            <a:ext cx="568168" cy="568168"/>
          </a:xfrm>
          <a:prstGeom prst="rect">
            <a:avLst/>
          </a:prstGeom>
        </p:spPr>
      </p:pic>
      <p:pic>
        <p:nvPicPr>
          <p:cNvPr id="30" name="Gráfico 29" descr="Libros con relleno sólido">
            <a:extLst>
              <a:ext uri="{FF2B5EF4-FFF2-40B4-BE49-F238E27FC236}">
                <a16:creationId xmlns:a16="http://schemas.microsoft.com/office/drawing/2014/main" id="{B22AA17F-8DE7-62CD-3F8B-5DF27EC8D64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9816" y="2175657"/>
            <a:ext cx="512642" cy="512642"/>
          </a:xfrm>
          <a:prstGeom prst="rect">
            <a:avLst/>
          </a:prstGeom>
        </p:spPr>
      </p:pic>
      <p:pic>
        <p:nvPicPr>
          <p:cNvPr id="34" name="Gráfico 33" descr="Tendencia al alza con relleno sólido">
            <a:extLst>
              <a:ext uri="{FF2B5EF4-FFF2-40B4-BE49-F238E27FC236}">
                <a16:creationId xmlns:a16="http://schemas.microsoft.com/office/drawing/2014/main" id="{AF2A3C39-DBCA-1BEA-9643-ED03F7DF609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51032" y="3541022"/>
            <a:ext cx="568168" cy="568168"/>
          </a:xfrm>
          <a:prstGeom prst="rect">
            <a:avLst/>
          </a:prstGeom>
        </p:spPr>
      </p:pic>
      <p:pic>
        <p:nvPicPr>
          <p:cNvPr id="38" name="Gráfico 37" descr="Meditación con relleno sólido">
            <a:extLst>
              <a:ext uri="{FF2B5EF4-FFF2-40B4-BE49-F238E27FC236}">
                <a16:creationId xmlns:a16="http://schemas.microsoft.com/office/drawing/2014/main" id="{BFEA6AB1-7147-AD1C-B163-20B8E4FC6C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7156" y="4723456"/>
            <a:ext cx="631591" cy="631591"/>
          </a:xfrm>
          <a:prstGeom prst="rect">
            <a:avLst/>
          </a:prstGeom>
        </p:spPr>
      </p:pic>
      <p:sp>
        <p:nvSpPr>
          <p:cNvPr id="39" name="CuadroTexto 38">
            <a:hlinkClick r:id="rId17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8867097" y="2688298"/>
            <a:ext cx="3139411" cy="15497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/>
              <a:t>Centro Universitario de Enfermería “</a:t>
            </a:r>
            <a:r>
              <a:rPr lang="es-ES" u="sng" dirty="0" err="1"/>
              <a:t>Salus</a:t>
            </a:r>
            <a:r>
              <a:rPr lang="es-ES" u="sng" dirty="0"/>
              <a:t> </a:t>
            </a:r>
            <a:r>
              <a:rPr lang="es-ES" u="sng" dirty="0" err="1"/>
              <a:t>Informorum</a:t>
            </a:r>
            <a:r>
              <a:rPr lang="es-ES" u="sng" dirty="0"/>
              <a:t>”</a:t>
            </a:r>
          </a:p>
        </p:txBody>
      </p:sp>
      <p:pic>
        <p:nvPicPr>
          <p:cNvPr id="40" name="Gráfico 39" descr="Médico con relleno sólido">
            <a:extLst>
              <a:ext uri="{FF2B5EF4-FFF2-40B4-BE49-F238E27FC236}">
                <a16:creationId xmlns:a16="http://schemas.microsoft.com/office/drawing/2014/main" id="{4659277B-A31D-D140-693F-6C133A7FA93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3356" y="3169884"/>
            <a:ext cx="553741" cy="553741"/>
          </a:xfrm>
          <a:prstGeom prst="rect">
            <a:avLst/>
          </a:prstGeom>
        </p:spPr>
      </p:pic>
      <p:pic>
        <p:nvPicPr>
          <p:cNvPr id="42" name="Gráfico 41" descr="Maletín con relleno sólido">
            <a:extLst>
              <a:ext uri="{FF2B5EF4-FFF2-40B4-BE49-F238E27FC236}">
                <a16:creationId xmlns:a16="http://schemas.microsoft.com/office/drawing/2014/main" id="{089908E7-1DBF-8B43-753B-71AC12E077C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69105" y="1404893"/>
            <a:ext cx="497992" cy="497992"/>
          </a:xfrm>
          <a:prstGeom prst="rect">
            <a:avLst/>
          </a:prstGeom>
        </p:spPr>
      </p:pic>
      <p:pic>
        <p:nvPicPr>
          <p:cNvPr id="8" name="Gráfico 7" descr="Flecha: curva con sentido de las agujas del reloj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33270C71-FAE6-8372-109B-21267156667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4813</TotalTime>
  <Words>1209</Words>
  <Application>Microsoft Office PowerPoint</Application>
  <PresentationFormat>Panorámica</PresentationFormat>
  <Paragraphs>198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Aharoni</vt:lpstr>
      <vt:lpstr>Aptos</vt:lpstr>
      <vt:lpstr>Aptos Display</vt:lpstr>
      <vt:lpstr>Arial</vt:lpstr>
      <vt:lpstr>Arial MT</vt:lpstr>
      <vt:lpstr>Avenir Next LT Pro</vt:lpstr>
      <vt:lpstr>Calibri</vt:lpstr>
      <vt:lpstr>Rockwell Extra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CAMPUS CADIZ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Ariadna García</cp:lastModifiedBy>
  <cp:revision>490</cp:revision>
  <dcterms:created xsi:type="dcterms:W3CDTF">2024-03-08T08:13:56Z</dcterms:created>
  <dcterms:modified xsi:type="dcterms:W3CDTF">2024-05-16T10:29:08Z</dcterms:modified>
</cp:coreProperties>
</file>